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vml" ContentType="application/vnd.openxmlformats-officedocument.vmlDrawi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0.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89"/>
  </p:notesMasterIdLst>
  <p:handoutMasterIdLst>
    <p:handoutMasterId r:id="rId90"/>
  </p:handoutMasterIdLst>
  <p:sldIdLst>
    <p:sldId id="464" r:id="rId2"/>
    <p:sldId id="465" r:id="rId3"/>
    <p:sldId id="466" r:id="rId4"/>
    <p:sldId id="467" r:id="rId5"/>
    <p:sldId id="468" r:id="rId6"/>
    <p:sldId id="469" r:id="rId7"/>
    <p:sldId id="470" r:id="rId8"/>
    <p:sldId id="471" r:id="rId9"/>
    <p:sldId id="472" r:id="rId10"/>
    <p:sldId id="473" r:id="rId11"/>
    <p:sldId id="427" r:id="rId12"/>
    <p:sldId id="478" r:id="rId13"/>
    <p:sldId id="420" r:id="rId14"/>
    <p:sldId id="479" r:id="rId15"/>
    <p:sldId id="480" r:id="rId16"/>
    <p:sldId id="484" r:id="rId17"/>
    <p:sldId id="483" r:id="rId18"/>
    <p:sldId id="433" r:id="rId19"/>
    <p:sldId id="422" r:id="rId20"/>
    <p:sldId id="441" r:id="rId21"/>
    <p:sldId id="457" r:id="rId22"/>
    <p:sldId id="456" r:id="rId23"/>
    <p:sldId id="423" r:id="rId24"/>
    <p:sldId id="424" r:id="rId25"/>
    <p:sldId id="425" r:id="rId26"/>
    <p:sldId id="426" r:id="rId27"/>
    <p:sldId id="486" r:id="rId28"/>
    <p:sldId id="502" r:id="rId29"/>
    <p:sldId id="487" r:id="rId30"/>
    <p:sldId id="485" r:id="rId31"/>
    <p:sldId id="348" r:id="rId32"/>
    <p:sldId id="350" r:id="rId33"/>
    <p:sldId id="352" r:id="rId34"/>
    <p:sldId id="353" r:id="rId35"/>
    <p:sldId id="322" r:id="rId36"/>
    <p:sldId id="379" r:id="rId37"/>
    <p:sldId id="378" r:id="rId38"/>
    <p:sldId id="354" r:id="rId39"/>
    <p:sldId id="380" r:id="rId40"/>
    <p:sldId id="512" r:id="rId41"/>
    <p:sldId id="511" r:id="rId42"/>
    <p:sldId id="461" r:id="rId43"/>
    <p:sldId id="358" r:id="rId44"/>
    <p:sldId id="460" r:id="rId45"/>
    <p:sldId id="360" r:id="rId46"/>
    <p:sldId id="384" r:id="rId47"/>
    <p:sldId id="361" r:id="rId48"/>
    <p:sldId id="389" r:id="rId49"/>
    <p:sldId id="390" r:id="rId50"/>
    <p:sldId id="365" r:id="rId51"/>
    <p:sldId id="366" r:id="rId52"/>
    <p:sldId id="385" r:id="rId53"/>
    <p:sldId id="367" r:id="rId54"/>
    <p:sldId id="489" r:id="rId55"/>
    <p:sldId id="506" r:id="rId56"/>
    <p:sldId id="507" r:id="rId57"/>
    <p:sldId id="508" r:id="rId58"/>
    <p:sldId id="391" r:id="rId59"/>
    <p:sldId id="392" r:id="rId60"/>
    <p:sldId id="383" r:id="rId61"/>
    <p:sldId id="370" r:id="rId62"/>
    <p:sldId id="401" r:id="rId63"/>
    <p:sldId id="394" r:id="rId64"/>
    <p:sldId id="447" r:id="rId65"/>
    <p:sldId id="449" r:id="rId66"/>
    <p:sldId id="395" r:id="rId67"/>
    <p:sldId id="448" r:id="rId68"/>
    <p:sldId id="491" r:id="rId69"/>
    <p:sldId id="488" r:id="rId70"/>
    <p:sldId id="490" r:id="rId71"/>
    <p:sldId id="493" r:id="rId72"/>
    <p:sldId id="497" r:id="rId73"/>
    <p:sldId id="498" r:id="rId74"/>
    <p:sldId id="496" r:id="rId75"/>
    <p:sldId id="492" r:id="rId76"/>
    <p:sldId id="499" r:id="rId77"/>
    <p:sldId id="450" r:id="rId78"/>
    <p:sldId id="494" r:id="rId79"/>
    <p:sldId id="505" r:id="rId80"/>
    <p:sldId id="500" r:id="rId81"/>
    <p:sldId id="501" r:id="rId82"/>
    <p:sldId id="503" r:id="rId83"/>
    <p:sldId id="452" r:id="rId84"/>
    <p:sldId id="458" r:id="rId85"/>
    <p:sldId id="459" r:id="rId86"/>
    <p:sldId id="509" r:id="rId87"/>
    <p:sldId id="510" r:id="rId88"/>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bg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bg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bg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bg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bg1"/>
        </a:solidFill>
        <a:latin typeface="Times New Roman" charset="0"/>
        <a:ea typeface="ＭＳ Ｐゴシック" charset="0"/>
        <a:cs typeface="+mn-cs"/>
      </a:defRPr>
    </a:lvl5pPr>
    <a:lvl6pPr marL="2286000" algn="l" defTabSz="457200" rtl="0" eaLnBrk="1" latinLnBrk="0" hangingPunct="1">
      <a:defRPr sz="2400" kern="1200">
        <a:solidFill>
          <a:schemeClr val="bg1"/>
        </a:solidFill>
        <a:latin typeface="Times New Roman" charset="0"/>
        <a:ea typeface="ＭＳ Ｐゴシック" charset="0"/>
        <a:cs typeface="+mn-cs"/>
      </a:defRPr>
    </a:lvl6pPr>
    <a:lvl7pPr marL="2743200" algn="l" defTabSz="457200" rtl="0" eaLnBrk="1" latinLnBrk="0" hangingPunct="1">
      <a:defRPr sz="2400" kern="1200">
        <a:solidFill>
          <a:schemeClr val="bg1"/>
        </a:solidFill>
        <a:latin typeface="Times New Roman" charset="0"/>
        <a:ea typeface="ＭＳ Ｐゴシック" charset="0"/>
        <a:cs typeface="+mn-cs"/>
      </a:defRPr>
    </a:lvl7pPr>
    <a:lvl8pPr marL="3200400" algn="l" defTabSz="457200" rtl="0" eaLnBrk="1" latinLnBrk="0" hangingPunct="1">
      <a:defRPr sz="2400" kern="1200">
        <a:solidFill>
          <a:schemeClr val="bg1"/>
        </a:solidFill>
        <a:latin typeface="Times New Roman" charset="0"/>
        <a:ea typeface="ＭＳ Ｐゴシック" charset="0"/>
        <a:cs typeface="+mn-cs"/>
      </a:defRPr>
    </a:lvl8pPr>
    <a:lvl9pPr marL="3657600" algn="l" defTabSz="457200" rtl="0" eaLnBrk="1" latinLnBrk="0" hangingPunct="1">
      <a:defRPr sz="2400" kern="1200">
        <a:solidFill>
          <a:schemeClr val="bg1"/>
        </a:solidFill>
        <a:latin typeface="Times New Roman"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14E6B"/>
    <a:srgbClr val="FFFFFF"/>
    <a:srgbClr val="99BEFF"/>
    <a:srgbClr val="C40005"/>
    <a:srgbClr val="D10201"/>
    <a:srgbClr val="FFFF66"/>
    <a:srgbClr val="80FF00"/>
    <a:srgbClr val="00FF00"/>
    <a:srgbClr val="0E3B55"/>
    <a:srgbClr val="0D33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6" autoAdjust="0"/>
    <p:restoredTop sz="80406" autoAdjust="0"/>
  </p:normalViewPr>
  <p:slideViewPr>
    <p:cSldViewPr>
      <p:cViewPr>
        <p:scale>
          <a:sx n="110" d="100"/>
          <a:sy n="110" d="100"/>
        </p:scale>
        <p:origin x="-1520" y="59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handoutMaster" Target="handoutMasters/handout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edm:results:edm-evaluation-iterative.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crm:results:crm-evaluation-iterativ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crm:results:crm-evaluation-iterativ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edm:results:edm-evaluation-iterativ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crm:results:crm-evaluation-iterativ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edm:results:edm-evaluation-iterativ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crm:results:crm-evaluation-iterativ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edm:results:edm-evaluation-iterativ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crm:results:crm-evaluation-iterativ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mohsen:Desktop:JWS%202015%20Backup:resources:museum-29-edm:results:edm-evaluation-iterativ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09430328989459"/>
          <c:y val="0.0588235294117647"/>
          <c:w val="0.895174505213875"/>
          <c:h val="0.71788862365055"/>
        </c:manualLayout>
      </c:layout>
      <c:lineChart>
        <c:grouping val="standard"/>
        <c:varyColors val="0"/>
        <c:ser>
          <c:idx val="5"/>
          <c:order val="0"/>
          <c:tx>
            <c:v>precision</c:v>
          </c:tx>
          <c:spPr>
            <a:ln w="12700">
              <a:solidFill>
                <a:schemeClr val="tx1"/>
              </a:solidFill>
            </a:ln>
            <a:effectLst/>
          </c:spPr>
          <c:marker>
            <c:symbol val="diamond"/>
            <c:size val="3"/>
            <c:spPr>
              <a:solidFill>
                <a:schemeClr val="tx1"/>
              </a:solidFill>
              <a:ln>
                <a:solidFill>
                  <a:schemeClr val="tx1"/>
                </a:solidFill>
              </a:ln>
              <a:effectLst/>
            </c:spPr>
          </c:marker>
          <c:dPt>
            <c:idx val="0"/>
            <c:marker>
              <c:symbol val="none"/>
            </c:marker>
            <c:bubble3D val="0"/>
          </c:dPt>
          <c:dPt>
            <c:idx val="1"/>
            <c:marker>
              <c:symbol val="none"/>
            </c:marker>
            <c:bubble3D val="0"/>
          </c:dPt>
          <c:dPt>
            <c:idx val="2"/>
            <c:marker>
              <c:symbol val="none"/>
            </c:marker>
            <c:bubble3D val="0"/>
          </c:dPt>
          <c:dPt>
            <c:idx val="3"/>
            <c:bubble3D val="0"/>
          </c:dPt>
          <c:dPt>
            <c:idx val="5"/>
            <c:marker>
              <c:symbol val="none"/>
            </c:marker>
            <c:bubble3D val="0"/>
          </c:dPt>
          <c:dPt>
            <c:idx val="6"/>
            <c:bubble3D val="0"/>
          </c:dPt>
          <c:dPt>
            <c:idx val="7"/>
            <c:marker>
              <c:symbol val="none"/>
            </c:marker>
            <c:bubble3D val="0"/>
          </c:dPt>
          <c:dPt>
            <c:idx val="9"/>
            <c:marker>
              <c:symbol val="none"/>
            </c:marker>
            <c:bubble3D val="0"/>
          </c:dPt>
          <c:dPt>
            <c:idx val="10"/>
            <c:bubble3D val="0"/>
          </c:dPt>
          <c:dPt>
            <c:idx val="11"/>
            <c:marker>
              <c:symbol val="none"/>
            </c:marker>
            <c:bubble3D val="0"/>
          </c:dPt>
          <c:dPt>
            <c:idx val="13"/>
            <c:marker>
              <c:symbol val="none"/>
            </c:marker>
            <c:bubble3D val="0"/>
          </c:dPt>
          <c:dPt>
            <c:idx val="14"/>
            <c:bubble3D val="0"/>
          </c:dPt>
          <c:dPt>
            <c:idx val="15"/>
            <c:marker>
              <c:symbol val="none"/>
            </c:marker>
            <c:bubble3D val="0"/>
          </c:dPt>
          <c:dPt>
            <c:idx val="17"/>
            <c:marker>
              <c:symbol val="none"/>
            </c:marker>
            <c:bubble3D val="0"/>
          </c:dPt>
          <c:dPt>
            <c:idx val="18"/>
            <c:bubble3D val="0"/>
          </c:dPt>
          <c:dPt>
            <c:idx val="19"/>
            <c:marker>
              <c:symbol val="none"/>
            </c:marker>
            <c:bubble3D val="0"/>
          </c:dPt>
          <c:dPt>
            <c:idx val="21"/>
            <c:marker>
              <c:symbol val="none"/>
            </c:marker>
            <c:bubble3D val="0"/>
          </c:dPt>
          <c:dPt>
            <c:idx val="22"/>
            <c:bubble3D val="0"/>
          </c:dPt>
          <c:dPt>
            <c:idx val="23"/>
            <c:marker>
              <c:symbol val="none"/>
            </c:marker>
            <c:bubble3D val="0"/>
          </c:dPt>
          <c:dPt>
            <c:idx val="25"/>
            <c:marker>
              <c:symbol val="none"/>
            </c:marker>
            <c:bubble3D val="0"/>
          </c:dPt>
          <c:dPt>
            <c:idx val="26"/>
            <c:bubble3D val="0"/>
          </c:dPt>
          <c:dPt>
            <c:idx val="27"/>
            <c:marker>
              <c:symbol val="none"/>
            </c:marker>
            <c:bubble3D val="0"/>
          </c:dPt>
          <c:dPt>
            <c:idx val="28"/>
            <c:marker>
              <c:symbol val="none"/>
            </c:marker>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Summary!$B$3:$B$31</c:f>
              <c:numCache>
                <c:formatCode>0.00</c:formatCode>
                <c:ptCount val="29"/>
                <c:pt idx="0">
                  <c:v>0.0257692307692308</c:v>
                </c:pt>
                <c:pt idx="1">
                  <c:v>0.332307692307692</c:v>
                </c:pt>
                <c:pt idx="2">
                  <c:v>0.393461538461538</c:v>
                </c:pt>
                <c:pt idx="3">
                  <c:v>0.383846153846154</c:v>
                </c:pt>
                <c:pt idx="4">
                  <c:v>0.788461538461538</c:v>
                </c:pt>
                <c:pt idx="5">
                  <c:v>0.791923076923077</c:v>
                </c:pt>
                <c:pt idx="6">
                  <c:v>0.761538461538462</c:v>
                </c:pt>
                <c:pt idx="7">
                  <c:v>0.805769230769231</c:v>
                </c:pt>
                <c:pt idx="8">
                  <c:v>0.805769230769231</c:v>
                </c:pt>
                <c:pt idx="9">
                  <c:v>0.815384615384615</c:v>
                </c:pt>
                <c:pt idx="10">
                  <c:v>0.784230769230769</c:v>
                </c:pt>
                <c:pt idx="11">
                  <c:v>0.784230769230769</c:v>
                </c:pt>
                <c:pt idx="12">
                  <c:v>0.784230769230769</c:v>
                </c:pt>
                <c:pt idx="13">
                  <c:v>0.801923076923077</c:v>
                </c:pt>
                <c:pt idx="14">
                  <c:v>0.848076923076923</c:v>
                </c:pt>
                <c:pt idx="15">
                  <c:v>0.848076923076923</c:v>
                </c:pt>
                <c:pt idx="16">
                  <c:v>0.848076923076923</c:v>
                </c:pt>
                <c:pt idx="17">
                  <c:v>0.848076923076923</c:v>
                </c:pt>
                <c:pt idx="18">
                  <c:v>0.845</c:v>
                </c:pt>
                <c:pt idx="19">
                  <c:v>0.845</c:v>
                </c:pt>
                <c:pt idx="20">
                  <c:v>0.848846153846154</c:v>
                </c:pt>
                <c:pt idx="21">
                  <c:v>0.844230769230769</c:v>
                </c:pt>
                <c:pt idx="22">
                  <c:v>0.854230769230769</c:v>
                </c:pt>
                <c:pt idx="23">
                  <c:v>0.854230769230769</c:v>
                </c:pt>
                <c:pt idx="24">
                  <c:v>0.835</c:v>
                </c:pt>
                <c:pt idx="25">
                  <c:v>0.868076923076923</c:v>
                </c:pt>
                <c:pt idx="26">
                  <c:v>0.868076923076923</c:v>
                </c:pt>
                <c:pt idx="27">
                  <c:v>0.833076923076923</c:v>
                </c:pt>
                <c:pt idx="28">
                  <c:v>0.852307692307692</c:v>
                </c:pt>
              </c:numCache>
            </c:numRef>
          </c:val>
          <c:smooth val="0"/>
        </c:ser>
        <c:ser>
          <c:idx val="6"/>
          <c:order val="1"/>
          <c:tx>
            <c:v>recall</c:v>
          </c:tx>
          <c:spPr>
            <a:ln w="12700">
              <a:solidFill>
                <a:schemeClr val="tx1"/>
              </a:solidFill>
              <a:prstDash val="sysDash"/>
            </a:ln>
            <a:effectLst/>
          </c:spPr>
          <c:marker>
            <c:symbol val="diamond"/>
            <c:size val="3"/>
            <c:spPr>
              <a:solidFill>
                <a:schemeClr val="tx1"/>
              </a:solidFill>
              <a:ln>
                <a:solidFill>
                  <a:schemeClr val="tx1"/>
                </a:solidFill>
              </a:ln>
              <a:effectLst/>
            </c:spPr>
          </c:marker>
          <c:dPt>
            <c:idx val="0"/>
            <c:marker>
              <c:symbol val="none"/>
            </c:marker>
            <c:bubble3D val="0"/>
          </c:dPt>
          <c:dPt>
            <c:idx val="1"/>
            <c:marker>
              <c:symbol val="none"/>
            </c:marker>
            <c:bubble3D val="0"/>
          </c:dPt>
          <c:dPt>
            <c:idx val="3"/>
            <c:marker>
              <c:symbol val="none"/>
            </c:marker>
            <c:bubble3D val="0"/>
          </c:dPt>
          <c:dPt>
            <c:idx val="5"/>
            <c:marker>
              <c:symbol val="none"/>
            </c:marker>
            <c:bubble3D val="0"/>
          </c:dPt>
          <c:dPt>
            <c:idx val="7"/>
            <c:marker>
              <c:symbol val="none"/>
            </c:marker>
            <c:bubble3D val="0"/>
          </c:dPt>
          <c:dPt>
            <c:idx val="9"/>
            <c:marker>
              <c:symbol val="none"/>
            </c:marker>
            <c:bubble3D val="0"/>
          </c:dPt>
          <c:dPt>
            <c:idx val="11"/>
            <c:marker>
              <c:symbol val="none"/>
            </c:marker>
            <c:bubble3D val="0"/>
          </c:dPt>
          <c:dPt>
            <c:idx val="13"/>
            <c:marker>
              <c:symbol val="none"/>
            </c:marker>
            <c:bubble3D val="0"/>
          </c:dPt>
          <c:dPt>
            <c:idx val="15"/>
            <c:marker>
              <c:symbol val="none"/>
            </c:marker>
            <c:bubble3D val="0"/>
          </c:dPt>
          <c:dPt>
            <c:idx val="17"/>
            <c:marker>
              <c:symbol val="none"/>
            </c:marker>
            <c:bubble3D val="0"/>
          </c:dPt>
          <c:dPt>
            <c:idx val="19"/>
            <c:marker>
              <c:symbol val="none"/>
            </c:marker>
            <c:bubble3D val="0"/>
          </c:dPt>
          <c:dPt>
            <c:idx val="21"/>
            <c:marker>
              <c:symbol val="none"/>
            </c:marker>
            <c:bubble3D val="0"/>
          </c:dPt>
          <c:dPt>
            <c:idx val="23"/>
            <c:marker>
              <c:symbol val="none"/>
            </c:marker>
            <c:bubble3D val="0"/>
          </c:dPt>
          <c:dPt>
            <c:idx val="25"/>
            <c:marker>
              <c:symbol val="none"/>
            </c:marker>
            <c:bubble3D val="0"/>
          </c:dPt>
          <c:dPt>
            <c:idx val="27"/>
            <c:marker>
              <c:symbol val="none"/>
            </c:marker>
            <c:bubble3D val="0"/>
          </c:dPt>
          <c:dPt>
            <c:idx val="28"/>
            <c:marker>
              <c:symbol val="none"/>
            </c:marker>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Summary!$C$3:$C$31</c:f>
              <c:numCache>
                <c:formatCode>0.00</c:formatCode>
                <c:ptCount val="29"/>
                <c:pt idx="0">
                  <c:v>0.00846153846153846</c:v>
                </c:pt>
                <c:pt idx="1">
                  <c:v>0.287307692307692</c:v>
                </c:pt>
                <c:pt idx="2">
                  <c:v>0.343076923076923</c:v>
                </c:pt>
                <c:pt idx="3">
                  <c:v>0.343076923076923</c:v>
                </c:pt>
                <c:pt idx="4">
                  <c:v>0.766538461538461</c:v>
                </c:pt>
                <c:pt idx="5">
                  <c:v>0.839230769230769</c:v>
                </c:pt>
                <c:pt idx="6">
                  <c:v>0.798461538461538</c:v>
                </c:pt>
                <c:pt idx="7">
                  <c:v>0.853461538461538</c:v>
                </c:pt>
                <c:pt idx="8">
                  <c:v>0.853461538461538</c:v>
                </c:pt>
                <c:pt idx="9">
                  <c:v>0.872692307692308</c:v>
                </c:pt>
                <c:pt idx="10">
                  <c:v>0.844615384615384</c:v>
                </c:pt>
                <c:pt idx="11">
                  <c:v>0.844615384615384</c:v>
                </c:pt>
                <c:pt idx="12">
                  <c:v>0.844615384615384</c:v>
                </c:pt>
                <c:pt idx="13">
                  <c:v>0.847307692307692</c:v>
                </c:pt>
                <c:pt idx="14">
                  <c:v>0.9</c:v>
                </c:pt>
                <c:pt idx="15">
                  <c:v>0.9</c:v>
                </c:pt>
                <c:pt idx="16">
                  <c:v>0.9</c:v>
                </c:pt>
                <c:pt idx="17">
                  <c:v>0.9</c:v>
                </c:pt>
                <c:pt idx="18">
                  <c:v>0.891923076923077</c:v>
                </c:pt>
                <c:pt idx="19">
                  <c:v>0.891923076923077</c:v>
                </c:pt>
                <c:pt idx="20">
                  <c:v>0.905</c:v>
                </c:pt>
                <c:pt idx="21">
                  <c:v>0.900769230769231</c:v>
                </c:pt>
                <c:pt idx="22">
                  <c:v>0.903846153846154</c:v>
                </c:pt>
                <c:pt idx="23">
                  <c:v>0.903846153846154</c:v>
                </c:pt>
                <c:pt idx="24">
                  <c:v>0.875</c:v>
                </c:pt>
                <c:pt idx="25">
                  <c:v>0.922307692307692</c:v>
                </c:pt>
                <c:pt idx="26">
                  <c:v>0.922307692307692</c:v>
                </c:pt>
                <c:pt idx="27">
                  <c:v>0.873846153846154</c:v>
                </c:pt>
                <c:pt idx="28">
                  <c:v>0.902692307692308</c:v>
                </c:pt>
              </c:numCache>
            </c:numRef>
          </c:val>
          <c:smooth val="0"/>
        </c:ser>
        <c:dLbls>
          <c:showLegendKey val="0"/>
          <c:showVal val="0"/>
          <c:showCatName val="0"/>
          <c:showSerName val="0"/>
          <c:showPercent val="0"/>
          <c:showBubbleSize val="0"/>
        </c:dLbls>
        <c:marker val="1"/>
        <c:smooth val="0"/>
        <c:axId val="-2093276840"/>
        <c:axId val="-2093271336"/>
      </c:lineChart>
      <c:catAx>
        <c:axId val="-2093276840"/>
        <c:scaling>
          <c:orientation val="minMax"/>
        </c:scaling>
        <c:delete val="0"/>
        <c:axPos val="b"/>
        <c:title>
          <c:tx>
            <c:rich>
              <a:bodyPr/>
              <a:lstStyle/>
              <a:p>
                <a:pPr>
                  <a:defRPr sz="1200" b="0"/>
                </a:pPr>
                <a:r>
                  <a:rPr lang="en-US" sz="1200" b="0"/>
                  <a:t>Number of known semantic models</a:t>
                </a:r>
              </a:p>
            </c:rich>
          </c:tx>
          <c:layout>
            <c:manualLayout>
              <c:xMode val="edge"/>
              <c:yMode val="edge"/>
              <c:x val="0.25117263500232"/>
              <c:y val="0.904723391257127"/>
            </c:manualLayout>
          </c:layout>
          <c:overlay val="0"/>
        </c:title>
        <c:numFmt formatCode="0" sourceLinked="1"/>
        <c:majorTickMark val="out"/>
        <c:minorTickMark val="none"/>
        <c:tickLblPos val="nextTo"/>
        <c:txPr>
          <a:bodyPr/>
          <a:lstStyle/>
          <a:p>
            <a:pPr>
              <a:defRPr sz="1200"/>
            </a:pPr>
            <a:endParaRPr lang="en-US"/>
          </a:p>
        </c:txPr>
        <c:crossAx val="-2093271336"/>
        <c:crosses val="autoZero"/>
        <c:auto val="1"/>
        <c:lblAlgn val="ctr"/>
        <c:lblOffset val="100"/>
        <c:tickLblSkip val="4"/>
        <c:noMultiLvlLbl val="0"/>
      </c:catAx>
      <c:valAx>
        <c:axId val="-2093271336"/>
        <c:scaling>
          <c:orientation val="minMax"/>
          <c:max val="1.0"/>
          <c:min val="0.0"/>
        </c:scaling>
        <c:delete val="0"/>
        <c:axPos val="l"/>
        <c:numFmt formatCode="0.0" sourceLinked="0"/>
        <c:majorTickMark val="out"/>
        <c:minorTickMark val="none"/>
        <c:tickLblPos val="nextTo"/>
        <c:txPr>
          <a:bodyPr/>
          <a:lstStyle/>
          <a:p>
            <a:pPr>
              <a:defRPr sz="1200"/>
            </a:pPr>
            <a:endParaRPr lang="en-US"/>
          </a:p>
        </c:txPr>
        <c:crossAx val="-2093276840"/>
        <c:crosses val="autoZero"/>
        <c:crossBetween val="midCat"/>
        <c:majorUnit val="0.2"/>
      </c:valAx>
      <c:spPr>
        <a:ln>
          <a:solidFill>
            <a:schemeClr val="bg1">
              <a:lumMod val="50000"/>
            </a:schemeClr>
          </a:solidFill>
        </a:ln>
      </c:spPr>
    </c:plotArea>
    <c:legend>
      <c:legendPos val="r"/>
      <c:layout>
        <c:manualLayout>
          <c:xMode val="edge"/>
          <c:yMode val="edge"/>
          <c:x val="0.7194609964295"/>
          <c:y val="0.446681423405765"/>
          <c:w val="0.224510697804185"/>
          <c:h val="0.236368152478794"/>
        </c:manualLayout>
      </c:layout>
      <c:overlay val="0"/>
      <c:txPr>
        <a:bodyPr/>
        <a:lstStyle/>
        <a:p>
          <a:pPr>
            <a:defRPr sz="1200"/>
          </a:pPr>
          <a:endParaRPr lang="en-US"/>
        </a:p>
      </c:txPr>
    </c:legend>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44219111499951"/>
          <c:y val="0.0492422873370337"/>
          <c:w val="0.814835034509575"/>
          <c:h val="0.66264123232188"/>
        </c:manualLayout>
      </c:layout>
      <c:lineChart>
        <c:grouping val="standard"/>
        <c:varyColors val="0"/>
        <c:ser>
          <c:idx val="0"/>
          <c:order val="0"/>
          <c:tx>
            <c:v>k=1</c:v>
          </c:tx>
          <c:spPr>
            <a:ln w="12700">
              <a:solidFill>
                <a:schemeClr val="tx1"/>
              </a:solidFill>
              <a:prstDash val="solid"/>
            </a:ln>
          </c:spPr>
          <c:marker>
            <c:symbol val="none"/>
          </c:marker>
          <c:cat>
            <c:numRef>
              <c:f>'[crm-evaluation-iterative.xlsx]Summary'!$A$3:$A$31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'[crm-evaluation-iterative.xlsx]Summary'!$I$3:$I$31</c:f>
              <c:numCache>
                <c:formatCode>0.00</c:formatCode>
                <c:ptCount val="29"/>
                <c:pt idx="0">
                  <c:v>0.000724137931034483</c:v>
                </c:pt>
                <c:pt idx="1">
                  <c:v>0.532965517241379</c:v>
                </c:pt>
                <c:pt idx="2">
                  <c:v>1.258206896551724</c:v>
                </c:pt>
                <c:pt idx="3">
                  <c:v>1.22493103448276</c:v>
                </c:pt>
                <c:pt idx="4">
                  <c:v>2.76696551724138</c:v>
                </c:pt>
                <c:pt idx="5">
                  <c:v>2.700551724137931</c:v>
                </c:pt>
                <c:pt idx="6">
                  <c:v>3.000103448275862</c:v>
                </c:pt>
                <c:pt idx="7">
                  <c:v>4.17765517241379</c:v>
                </c:pt>
                <c:pt idx="8">
                  <c:v>5.189620689655173</c:v>
                </c:pt>
                <c:pt idx="9">
                  <c:v>11.80127586206896</c:v>
                </c:pt>
                <c:pt idx="10">
                  <c:v>14.04589655172414</c:v>
                </c:pt>
                <c:pt idx="11">
                  <c:v>7.290413793103448</c:v>
                </c:pt>
                <c:pt idx="12">
                  <c:v>1.207275862068966</c:v>
                </c:pt>
                <c:pt idx="13">
                  <c:v>1.267931034482759</c:v>
                </c:pt>
                <c:pt idx="14">
                  <c:v>1.17593103448276</c:v>
                </c:pt>
                <c:pt idx="15">
                  <c:v>1.167896551724138</c:v>
                </c:pt>
                <c:pt idx="16">
                  <c:v>1.180793103448276</c:v>
                </c:pt>
                <c:pt idx="17">
                  <c:v>1.169724137931034</c:v>
                </c:pt>
                <c:pt idx="18">
                  <c:v>1.191620689655172</c:v>
                </c:pt>
                <c:pt idx="19">
                  <c:v>1.210655172413793</c:v>
                </c:pt>
                <c:pt idx="20">
                  <c:v>1.17551724137931</c:v>
                </c:pt>
                <c:pt idx="21">
                  <c:v>1.169</c:v>
                </c:pt>
                <c:pt idx="22">
                  <c:v>1.28648275862069</c:v>
                </c:pt>
                <c:pt idx="23">
                  <c:v>1.198758620689655</c:v>
                </c:pt>
                <c:pt idx="24">
                  <c:v>1.312241379310345</c:v>
                </c:pt>
                <c:pt idx="25">
                  <c:v>1.206275862068966</c:v>
                </c:pt>
                <c:pt idx="26">
                  <c:v>1.286275862068965</c:v>
                </c:pt>
                <c:pt idx="27">
                  <c:v>1.448758620689655</c:v>
                </c:pt>
                <c:pt idx="28">
                  <c:v>1.348551724137931</c:v>
                </c:pt>
              </c:numCache>
            </c:numRef>
          </c:val>
          <c:smooth val="0"/>
        </c:ser>
        <c:ser>
          <c:idx val="1"/>
          <c:order val="1"/>
          <c:tx>
            <c:v>k=4</c:v>
          </c:tx>
          <c:spPr>
            <a:ln w="12700">
              <a:solidFill>
                <a:schemeClr val="tx1"/>
              </a:solidFill>
              <a:prstDash val="sysDash"/>
            </a:ln>
          </c:spPr>
          <c:marker>
            <c:symbol val="none"/>
          </c:marker>
          <c:cat>
            <c:numRef>
              <c:f>'[crm-evaluation-iterative.xlsx]Summary'!$A$3:$A$31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'[crm-evaluation-iterative.xlsx]Summary'!$N$3:$N$31</c:f>
              <c:numCache>
                <c:formatCode>0.00</c:formatCode>
                <c:ptCount val="29"/>
                <c:pt idx="0">
                  <c:v>0.000586206896551724</c:v>
                </c:pt>
                <c:pt idx="1">
                  <c:v>1.70948275862069</c:v>
                </c:pt>
                <c:pt idx="2">
                  <c:v>1.849344827586207</c:v>
                </c:pt>
                <c:pt idx="3">
                  <c:v>1.701241379310345</c:v>
                </c:pt>
                <c:pt idx="4">
                  <c:v>3.003689655172414</c:v>
                </c:pt>
                <c:pt idx="5">
                  <c:v>2.637344827586206</c:v>
                </c:pt>
                <c:pt idx="6">
                  <c:v>2.60093103448276</c:v>
                </c:pt>
                <c:pt idx="7">
                  <c:v>2.580448275862069</c:v>
                </c:pt>
                <c:pt idx="8">
                  <c:v>1.969034482758621</c:v>
                </c:pt>
                <c:pt idx="9">
                  <c:v>1.602</c:v>
                </c:pt>
                <c:pt idx="10">
                  <c:v>1.335241379310345</c:v>
                </c:pt>
                <c:pt idx="11">
                  <c:v>1.312965517241379</c:v>
                </c:pt>
                <c:pt idx="12">
                  <c:v>1.151068965517241</c:v>
                </c:pt>
                <c:pt idx="13">
                  <c:v>1.135172413793104</c:v>
                </c:pt>
                <c:pt idx="14">
                  <c:v>2.614827586206897</c:v>
                </c:pt>
                <c:pt idx="15">
                  <c:v>1.019724137931034</c:v>
                </c:pt>
                <c:pt idx="16">
                  <c:v>0.963034482758621</c:v>
                </c:pt>
                <c:pt idx="17">
                  <c:v>0.96451724137931</c:v>
                </c:pt>
                <c:pt idx="18">
                  <c:v>0.963724137931034</c:v>
                </c:pt>
                <c:pt idx="19">
                  <c:v>0.964137931034483</c:v>
                </c:pt>
                <c:pt idx="20">
                  <c:v>1.016379310344828</c:v>
                </c:pt>
                <c:pt idx="21">
                  <c:v>1.017655172413793</c:v>
                </c:pt>
                <c:pt idx="22">
                  <c:v>0.98548275862069</c:v>
                </c:pt>
                <c:pt idx="23">
                  <c:v>0.94351724137931</c:v>
                </c:pt>
                <c:pt idx="24">
                  <c:v>0.968793103448276</c:v>
                </c:pt>
                <c:pt idx="25">
                  <c:v>1.001793103448276</c:v>
                </c:pt>
                <c:pt idx="26">
                  <c:v>0.983758620689655</c:v>
                </c:pt>
                <c:pt idx="27">
                  <c:v>1.065241379310345</c:v>
                </c:pt>
                <c:pt idx="28">
                  <c:v>1.031</c:v>
                </c:pt>
              </c:numCache>
            </c:numRef>
          </c:val>
          <c:smooth val="0"/>
        </c:ser>
        <c:dLbls>
          <c:showLegendKey val="0"/>
          <c:showVal val="0"/>
          <c:showCatName val="0"/>
          <c:showSerName val="0"/>
          <c:showPercent val="0"/>
          <c:showBubbleSize val="0"/>
        </c:dLbls>
        <c:marker val="1"/>
        <c:smooth val="0"/>
        <c:axId val="-2093085352"/>
        <c:axId val="-2093079944"/>
      </c:lineChart>
      <c:catAx>
        <c:axId val="-2093085352"/>
        <c:scaling>
          <c:orientation val="minMax"/>
        </c:scaling>
        <c:delete val="0"/>
        <c:axPos val="b"/>
        <c:title>
          <c:tx>
            <c:rich>
              <a:bodyPr/>
              <a:lstStyle/>
              <a:p>
                <a:pPr algn="ctr" rtl="0">
                  <a:defRPr sz="1200" b="0"/>
                </a:pPr>
                <a:r>
                  <a:rPr lang="en-US" sz="1200" b="0"/>
                  <a:t>Number of known semantic models</a:t>
                </a:r>
              </a:p>
            </c:rich>
          </c:tx>
          <c:layout>
            <c:manualLayout>
              <c:xMode val="edge"/>
              <c:yMode val="edge"/>
              <c:x val="0.241126470302323"/>
              <c:y val="0.865116369159278"/>
            </c:manualLayout>
          </c:layout>
          <c:overlay val="0"/>
        </c:title>
        <c:numFmt formatCode="0" sourceLinked="1"/>
        <c:majorTickMark val="out"/>
        <c:minorTickMark val="none"/>
        <c:tickLblPos val="nextTo"/>
        <c:txPr>
          <a:bodyPr/>
          <a:lstStyle/>
          <a:p>
            <a:pPr>
              <a:defRPr sz="1200"/>
            </a:pPr>
            <a:endParaRPr lang="en-US"/>
          </a:p>
        </c:txPr>
        <c:crossAx val="-2093079944"/>
        <c:crosses val="autoZero"/>
        <c:auto val="1"/>
        <c:lblAlgn val="ctr"/>
        <c:lblOffset val="100"/>
        <c:tickLblSkip val="4"/>
        <c:noMultiLvlLbl val="0"/>
      </c:catAx>
      <c:valAx>
        <c:axId val="-2093079944"/>
        <c:scaling>
          <c:orientation val="minMax"/>
          <c:max val="15.0"/>
          <c:min val="0.0"/>
        </c:scaling>
        <c:delete val="0"/>
        <c:axPos val="l"/>
        <c:title>
          <c:tx>
            <c:rich>
              <a:bodyPr rot="-5400000" vert="horz"/>
              <a:lstStyle/>
              <a:p>
                <a:pPr>
                  <a:defRPr sz="1200" b="0"/>
                </a:pPr>
                <a:r>
                  <a:rPr lang="en-US" sz="1200" b="0"/>
                  <a:t>CPU Time (seconds)</a:t>
                </a:r>
              </a:p>
            </c:rich>
          </c:tx>
          <c:layout>
            <c:manualLayout>
              <c:xMode val="edge"/>
              <c:yMode val="edge"/>
              <c:x val="0.020010693107806"/>
              <c:y val="0.051800939745227"/>
            </c:manualLayout>
          </c:layout>
          <c:overlay val="0"/>
        </c:title>
        <c:numFmt formatCode="0.0" sourceLinked="0"/>
        <c:majorTickMark val="out"/>
        <c:minorTickMark val="none"/>
        <c:tickLblPos val="nextTo"/>
        <c:txPr>
          <a:bodyPr/>
          <a:lstStyle/>
          <a:p>
            <a:pPr>
              <a:defRPr sz="1200"/>
            </a:pPr>
            <a:endParaRPr lang="en-US"/>
          </a:p>
        </c:txPr>
        <c:crossAx val="-2093085352"/>
        <c:crosses val="autoZero"/>
        <c:crossBetween val="midCat"/>
        <c:majorUnit val="5.0"/>
      </c:valAx>
      <c:spPr>
        <a:ln>
          <a:solidFill>
            <a:schemeClr val="bg1">
              <a:lumMod val="50000"/>
            </a:schemeClr>
          </a:solidFill>
        </a:ln>
      </c:spPr>
    </c:plotArea>
    <c:legend>
      <c:legendPos val="r"/>
      <c:layout>
        <c:manualLayout>
          <c:xMode val="edge"/>
          <c:yMode val="edge"/>
          <c:x val="0.714231554389035"/>
          <c:y val="0.0633778531213327"/>
          <c:w val="0.210049577136191"/>
          <c:h val="0.237608762591827"/>
        </c:manualLayout>
      </c:layout>
      <c:overlay val="0"/>
      <c:txPr>
        <a:bodyPr/>
        <a:lstStyle/>
        <a:p>
          <a:pPr>
            <a:defRPr sz="1200"/>
          </a:pPr>
          <a:endParaRPr lang="en-US"/>
        </a:p>
      </c:txPr>
    </c:legend>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09430328989459"/>
          <c:y val="0.0588235294117647"/>
          <c:w val="0.895174505213875"/>
          <c:h val="0.71788862365055"/>
        </c:manualLayout>
      </c:layout>
      <c:lineChart>
        <c:grouping val="standard"/>
        <c:varyColors val="0"/>
        <c:ser>
          <c:idx val="5"/>
          <c:order val="0"/>
          <c:tx>
            <c:v>precision</c:v>
          </c:tx>
          <c:spPr>
            <a:ln w="12700">
              <a:solidFill>
                <a:schemeClr val="tx1"/>
              </a:solidFill>
            </a:ln>
            <a:effectLst/>
          </c:spPr>
          <c:marker>
            <c:symbol val="diamond"/>
            <c:size val="3"/>
            <c:spPr>
              <a:solidFill>
                <a:schemeClr val="tx1"/>
              </a:solidFill>
              <a:ln>
                <a:solidFill>
                  <a:schemeClr val="tx1"/>
                </a:solidFill>
              </a:ln>
              <a:effectLst/>
            </c:spPr>
          </c:marker>
          <c:dPt>
            <c:idx val="0"/>
            <c:marker>
              <c:symbol val="none"/>
            </c:marker>
            <c:bubble3D val="0"/>
          </c:dPt>
          <c:dPt>
            <c:idx val="1"/>
            <c:marker>
              <c:symbol val="none"/>
            </c:marker>
            <c:bubble3D val="0"/>
          </c:dPt>
          <c:dPt>
            <c:idx val="2"/>
            <c:marker>
              <c:symbol val="none"/>
            </c:marker>
            <c:bubble3D val="0"/>
          </c:dPt>
          <c:dPt>
            <c:idx val="3"/>
            <c:bubble3D val="0"/>
          </c:dPt>
          <c:dPt>
            <c:idx val="5"/>
            <c:marker>
              <c:symbol val="none"/>
            </c:marker>
            <c:bubble3D val="0"/>
          </c:dPt>
          <c:dPt>
            <c:idx val="6"/>
            <c:bubble3D val="0"/>
          </c:dPt>
          <c:dPt>
            <c:idx val="7"/>
            <c:marker>
              <c:symbol val="none"/>
            </c:marker>
            <c:bubble3D val="0"/>
          </c:dPt>
          <c:dPt>
            <c:idx val="9"/>
            <c:marker>
              <c:symbol val="none"/>
            </c:marker>
            <c:bubble3D val="0"/>
          </c:dPt>
          <c:dPt>
            <c:idx val="10"/>
            <c:bubble3D val="0"/>
          </c:dPt>
          <c:dPt>
            <c:idx val="11"/>
            <c:marker>
              <c:symbol val="none"/>
            </c:marker>
            <c:bubble3D val="0"/>
          </c:dPt>
          <c:dPt>
            <c:idx val="13"/>
            <c:marker>
              <c:symbol val="none"/>
            </c:marker>
            <c:bubble3D val="0"/>
          </c:dPt>
          <c:dPt>
            <c:idx val="14"/>
            <c:bubble3D val="0"/>
          </c:dPt>
          <c:dPt>
            <c:idx val="15"/>
            <c:marker>
              <c:symbol val="none"/>
            </c:marker>
            <c:bubble3D val="0"/>
          </c:dPt>
          <c:dPt>
            <c:idx val="17"/>
            <c:marker>
              <c:symbol val="none"/>
            </c:marker>
            <c:bubble3D val="0"/>
          </c:dPt>
          <c:dPt>
            <c:idx val="18"/>
            <c:bubble3D val="0"/>
          </c:dPt>
          <c:dPt>
            <c:idx val="19"/>
            <c:marker>
              <c:symbol val="none"/>
            </c:marker>
            <c:bubble3D val="0"/>
          </c:dPt>
          <c:dPt>
            <c:idx val="21"/>
            <c:marker>
              <c:symbol val="none"/>
            </c:marker>
            <c:bubble3D val="0"/>
          </c:dPt>
          <c:dPt>
            <c:idx val="22"/>
            <c:bubble3D val="0"/>
          </c:dPt>
          <c:dPt>
            <c:idx val="23"/>
            <c:marker>
              <c:symbol val="none"/>
            </c:marker>
            <c:bubble3D val="0"/>
          </c:dPt>
          <c:dPt>
            <c:idx val="25"/>
            <c:marker>
              <c:symbol val="none"/>
            </c:marker>
            <c:bubble3D val="0"/>
          </c:dPt>
          <c:dPt>
            <c:idx val="26"/>
            <c:bubble3D val="0"/>
          </c:dPt>
          <c:dPt>
            <c:idx val="27"/>
            <c:marker>
              <c:symbol val="none"/>
            </c:marker>
            <c:bubble3D val="0"/>
          </c:dPt>
          <c:dPt>
            <c:idx val="28"/>
            <c:marker>
              <c:symbol val="none"/>
            </c:marker>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Summary!$B$3:$B$31</c:f>
              <c:numCache>
                <c:formatCode>0.00</c:formatCode>
                <c:ptCount val="29"/>
                <c:pt idx="0">
                  <c:v>0.00344827586206896</c:v>
                </c:pt>
                <c:pt idx="1">
                  <c:v>0.628275862068965</c:v>
                </c:pt>
                <c:pt idx="2">
                  <c:v>0.7</c:v>
                </c:pt>
                <c:pt idx="3">
                  <c:v>0.695172413793103</c:v>
                </c:pt>
                <c:pt idx="4">
                  <c:v>0.763448275862069</c:v>
                </c:pt>
                <c:pt idx="5">
                  <c:v>0.776551724137931</c:v>
                </c:pt>
                <c:pt idx="6">
                  <c:v>0.77</c:v>
                </c:pt>
                <c:pt idx="7">
                  <c:v>0.76551724137931</c:v>
                </c:pt>
                <c:pt idx="8">
                  <c:v>0.749655172413793</c:v>
                </c:pt>
                <c:pt idx="9">
                  <c:v>0.749655172413793</c:v>
                </c:pt>
                <c:pt idx="10">
                  <c:v>0.770689655172414</c:v>
                </c:pt>
                <c:pt idx="11">
                  <c:v>0.787241379310345</c:v>
                </c:pt>
                <c:pt idx="12">
                  <c:v>0.771034482758621</c:v>
                </c:pt>
                <c:pt idx="13">
                  <c:v>0.76551724137931</c:v>
                </c:pt>
                <c:pt idx="14">
                  <c:v>0.776896551724138</c:v>
                </c:pt>
                <c:pt idx="15">
                  <c:v>0.795172413793103</c:v>
                </c:pt>
                <c:pt idx="16">
                  <c:v>0.795172413793103</c:v>
                </c:pt>
                <c:pt idx="17">
                  <c:v>0.795172413793103</c:v>
                </c:pt>
                <c:pt idx="18">
                  <c:v>0.795172413793103</c:v>
                </c:pt>
                <c:pt idx="19">
                  <c:v>0.783793103448276</c:v>
                </c:pt>
                <c:pt idx="20">
                  <c:v>0.796551724137931</c:v>
                </c:pt>
                <c:pt idx="21">
                  <c:v>0.796551724137931</c:v>
                </c:pt>
                <c:pt idx="22">
                  <c:v>0.799655172413793</c:v>
                </c:pt>
                <c:pt idx="23">
                  <c:v>0.799655172413793</c:v>
                </c:pt>
                <c:pt idx="24">
                  <c:v>0.801034482758621</c:v>
                </c:pt>
                <c:pt idx="25">
                  <c:v>0.804827586206896</c:v>
                </c:pt>
                <c:pt idx="26">
                  <c:v>0.804827586206896</c:v>
                </c:pt>
                <c:pt idx="27">
                  <c:v>0.806551724137931</c:v>
                </c:pt>
                <c:pt idx="28">
                  <c:v>0.806551724137931</c:v>
                </c:pt>
              </c:numCache>
            </c:numRef>
          </c:val>
          <c:smooth val="0"/>
        </c:ser>
        <c:ser>
          <c:idx val="6"/>
          <c:order val="1"/>
          <c:tx>
            <c:v>recall</c:v>
          </c:tx>
          <c:spPr>
            <a:ln w="12700">
              <a:solidFill>
                <a:schemeClr val="tx1"/>
              </a:solidFill>
              <a:prstDash val="sysDash"/>
            </a:ln>
            <a:effectLst/>
          </c:spPr>
          <c:marker>
            <c:symbol val="diamond"/>
            <c:size val="3"/>
            <c:spPr>
              <a:solidFill>
                <a:schemeClr val="tx1"/>
              </a:solidFill>
              <a:ln>
                <a:solidFill>
                  <a:schemeClr val="tx1"/>
                </a:solidFill>
              </a:ln>
              <a:effectLst/>
            </c:spPr>
          </c:marker>
          <c:dPt>
            <c:idx val="0"/>
            <c:marker>
              <c:symbol val="none"/>
            </c:marker>
            <c:bubble3D val="0"/>
          </c:dPt>
          <c:dPt>
            <c:idx val="1"/>
            <c:marker>
              <c:symbol val="none"/>
            </c:marker>
            <c:bubble3D val="0"/>
          </c:dPt>
          <c:dPt>
            <c:idx val="3"/>
            <c:marker>
              <c:symbol val="none"/>
            </c:marker>
            <c:bubble3D val="0"/>
          </c:dPt>
          <c:dPt>
            <c:idx val="5"/>
            <c:marker>
              <c:symbol val="none"/>
            </c:marker>
            <c:bubble3D val="0"/>
          </c:dPt>
          <c:dPt>
            <c:idx val="7"/>
            <c:marker>
              <c:symbol val="none"/>
            </c:marker>
            <c:bubble3D val="0"/>
          </c:dPt>
          <c:dPt>
            <c:idx val="9"/>
            <c:marker>
              <c:symbol val="none"/>
            </c:marker>
            <c:bubble3D val="0"/>
          </c:dPt>
          <c:dPt>
            <c:idx val="11"/>
            <c:marker>
              <c:symbol val="none"/>
            </c:marker>
            <c:bubble3D val="0"/>
          </c:dPt>
          <c:dPt>
            <c:idx val="13"/>
            <c:marker>
              <c:symbol val="none"/>
            </c:marker>
            <c:bubble3D val="0"/>
          </c:dPt>
          <c:dPt>
            <c:idx val="15"/>
            <c:marker>
              <c:symbol val="none"/>
            </c:marker>
            <c:bubble3D val="0"/>
          </c:dPt>
          <c:dPt>
            <c:idx val="17"/>
            <c:marker>
              <c:symbol val="none"/>
            </c:marker>
            <c:bubble3D val="0"/>
          </c:dPt>
          <c:dPt>
            <c:idx val="19"/>
            <c:marker>
              <c:symbol val="none"/>
            </c:marker>
            <c:bubble3D val="0"/>
          </c:dPt>
          <c:dPt>
            <c:idx val="21"/>
            <c:marker>
              <c:symbol val="none"/>
            </c:marker>
            <c:bubble3D val="0"/>
          </c:dPt>
          <c:dPt>
            <c:idx val="23"/>
            <c:marker>
              <c:symbol val="none"/>
            </c:marker>
            <c:bubble3D val="0"/>
          </c:dPt>
          <c:dPt>
            <c:idx val="25"/>
            <c:marker>
              <c:symbol val="none"/>
            </c:marker>
            <c:bubble3D val="0"/>
          </c:dPt>
          <c:dPt>
            <c:idx val="27"/>
            <c:marker>
              <c:symbol val="none"/>
            </c:marker>
            <c:bubble3D val="0"/>
          </c:dPt>
          <c:dPt>
            <c:idx val="28"/>
            <c:marker>
              <c:symbol val="none"/>
            </c:marker>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Summary!$C$3:$C$31</c:f>
              <c:numCache>
                <c:formatCode>0.00</c:formatCode>
                <c:ptCount val="29"/>
                <c:pt idx="0">
                  <c:v>0.00344827586206896</c:v>
                </c:pt>
                <c:pt idx="1">
                  <c:v>0.587586206896552</c:v>
                </c:pt>
                <c:pt idx="2">
                  <c:v>0.7</c:v>
                </c:pt>
                <c:pt idx="3">
                  <c:v>0.692413793103448</c:v>
                </c:pt>
                <c:pt idx="4">
                  <c:v>0.764827586206896</c:v>
                </c:pt>
                <c:pt idx="5">
                  <c:v>0.779655172413793</c:v>
                </c:pt>
                <c:pt idx="6">
                  <c:v>0.781034482758621</c:v>
                </c:pt>
                <c:pt idx="7">
                  <c:v>0.775862068965517</c:v>
                </c:pt>
                <c:pt idx="8">
                  <c:v>0.773793103448276</c:v>
                </c:pt>
                <c:pt idx="9">
                  <c:v>0.773793103448276</c:v>
                </c:pt>
                <c:pt idx="10">
                  <c:v>0.789655172413793</c:v>
                </c:pt>
                <c:pt idx="11">
                  <c:v>0.797586206896552</c:v>
                </c:pt>
                <c:pt idx="12">
                  <c:v>0.784137931034483</c:v>
                </c:pt>
                <c:pt idx="13">
                  <c:v>0.781379310344827</c:v>
                </c:pt>
                <c:pt idx="14">
                  <c:v>0.785172413793103</c:v>
                </c:pt>
                <c:pt idx="15">
                  <c:v>0.799655172413793</c:v>
                </c:pt>
                <c:pt idx="16">
                  <c:v>0.799655172413793</c:v>
                </c:pt>
                <c:pt idx="17">
                  <c:v>0.799655172413793</c:v>
                </c:pt>
                <c:pt idx="18">
                  <c:v>0.799655172413793</c:v>
                </c:pt>
                <c:pt idx="19">
                  <c:v>0.793448275862069</c:v>
                </c:pt>
                <c:pt idx="20">
                  <c:v>0.807586206896552</c:v>
                </c:pt>
                <c:pt idx="21">
                  <c:v>0.807586206896552</c:v>
                </c:pt>
                <c:pt idx="22">
                  <c:v>0.822068965517241</c:v>
                </c:pt>
                <c:pt idx="23">
                  <c:v>0.822068965517241</c:v>
                </c:pt>
                <c:pt idx="24">
                  <c:v>0.82551724137931</c:v>
                </c:pt>
                <c:pt idx="25">
                  <c:v>0.828275862068965</c:v>
                </c:pt>
                <c:pt idx="26">
                  <c:v>0.828275862068965</c:v>
                </c:pt>
                <c:pt idx="27">
                  <c:v>0.822413793103448</c:v>
                </c:pt>
                <c:pt idx="28">
                  <c:v>0.822413793103448</c:v>
                </c:pt>
              </c:numCache>
            </c:numRef>
          </c:val>
          <c:smooth val="0"/>
        </c:ser>
        <c:dLbls>
          <c:showLegendKey val="0"/>
          <c:showVal val="0"/>
          <c:showCatName val="0"/>
          <c:showSerName val="0"/>
          <c:showPercent val="0"/>
          <c:showBubbleSize val="0"/>
        </c:dLbls>
        <c:marker val="1"/>
        <c:smooth val="0"/>
        <c:axId val="-2091363720"/>
        <c:axId val="-2091358216"/>
      </c:lineChart>
      <c:catAx>
        <c:axId val="-2091363720"/>
        <c:scaling>
          <c:orientation val="minMax"/>
        </c:scaling>
        <c:delete val="0"/>
        <c:axPos val="b"/>
        <c:title>
          <c:tx>
            <c:rich>
              <a:bodyPr/>
              <a:lstStyle/>
              <a:p>
                <a:pPr>
                  <a:defRPr sz="1200" b="0"/>
                </a:pPr>
                <a:r>
                  <a:rPr lang="en-US" sz="1200" b="0"/>
                  <a:t>Number of known semantic models</a:t>
                </a:r>
              </a:p>
            </c:rich>
          </c:tx>
          <c:layout>
            <c:manualLayout>
              <c:xMode val="edge"/>
              <c:yMode val="edge"/>
              <c:x val="0.25117263500232"/>
              <c:y val="0.904723391257127"/>
            </c:manualLayout>
          </c:layout>
          <c:overlay val="0"/>
        </c:title>
        <c:numFmt formatCode="0" sourceLinked="1"/>
        <c:majorTickMark val="out"/>
        <c:minorTickMark val="none"/>
        <c:tickLblPos val="nextTo"/>
        <c:txPr>
          <a:bodyPr/>
          <a:lstStyle/>
          <a:p>
            <a:pPr>
              <a:defRPr sz="1200"/>
            </a:pPr>
            <a:endParaRPr lang="en-US"/>
          </a:p>
        </c:txPr>
        <c:crossAx val="-2091358216"/>
        <c:crosses val="autoZero"/>
        <c:auto val="1"/>
        <c:lblAlgn val="ctr"/>
        <c:lblOffset val="100"/>
        <c:tickLblSkip val="4"/>
        <c:noMultiLvlLbl val="0"/>
      </c:catAx>
      <c:valAx>
        <c:axId val="-2091358216"/>
        <c:scaling>
          <c:orientation val="minMax"/>
          <c:max val="1.0"/>
          <c:min val="0.0"/>
        </c:scaling>
        <c:delete val="0"/>
        <c:axPos val="l"/>
        <c:numFmt formatCode="0.0" sourceLinked="0"/>
        <c:majorTickMark val="out"/>
        <c:minorTickMark val="none"/>
        <c:tickLblPos val="nextTo"/>
        <c:txPr>
          <a:bodyPr/>
          <a:lstStyle/>
          <a:p>
            <a:pPr>
              <a:defRPr sz="1200"/>
            </a:pPr>
            <a:endParaRPr lang="en-US"/>
          </a:p>
        </c:txPr>
        <c:crossAx val="-2091363720"/>
        <c:crosses val="autoZero"/>
        <c:crossBetween val="midCat"/>
        <c:majorUnit val="0.2"/>
      </c:valAx>
      <c:spPr>
        <a:ln>
          <a:solidFill>
            <a:schemeClr val="bg1">
              <a:lumMod val="50000"/>
            </a:schemeClr>
          </a:solidFill>
        </a:ln>
      </c:spPr>
    </c:plotArea>
    <c:legend>
      <c:legendPos val="r"/>
      <c:layout>
        <c:manualLayout>
          <c:xMode val="edge"/>
          <c:yMode val="edge"/>
          <c:x val="0.7194609964295"/>
          <c:y val="0.446681423405765"/>
          <c:w val="0.224510697804185"/>
          <c:h val="0.236368152478794"/>
        </c:manualLayout>
      </c:layout>
      <c:overlay val="0"/>
      <c:txPr>
        <a:bodyPr/>
        <a:lstStyle/>
        <a:p>
          <a:pPr>
            <a:defRPr sz="1200"/>
          </a:pPr>
          <a:endParaRPr lang="en-US"/>
        </a:p>
      </c:txPr>
    </c:legend>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44219111499951"/>
          <c:y val="0.0492422873370337"/>
          <c:w val="0.814835034509575"/>
          <c:h val="0.66264123232188"/>
        </c:manualLayout>
      </c:layout>
      <c:lineChart>
        <c:grouping val="standard"/>
        <c:varyColors val="0"/>
        <c:ser>
          <c:idx val="0"/>
          <c:order val="0"/>
          <c:tx>
            <c:v>k=1</c:v>
          </c:tx>
          <c:spPr>
            <a:ln w="12700">
              <a:solidFill>
                <a:schemeClr val="tx1"/>
              </a:solidFill>
              <a:prstDash val="solid"/>
            </a:ln>
          </c:spPr>
          <c:marker>
            <c:symbol val="none"/>
          </c:marker>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Summary!$D$3:$D$31</c:f>
              <c:numCache>
                <c:formatCode>0.00</c:formatCode>
                <c:ptCount val="29"/>
                <c:pt idx="0">
                  <c:v>0.180923076923077</c:v>
                </c:pt>
                <c:pt idx="1">
                  <c:v>0.225307692307692</c:v>
                </c:pt>
                <c:pt idx="2">
                  <c:v>0.239192307692308</c:v>
                </c:pt>
                <c:pt idx="3">
                  <c:v>0.310730769230769</c:v>
                </c:pt>
                <c:pt idx="4">
                  <c:v>0.717076923076923</c:v>
                </c:pt>
                <c:pt idx="5">
                  <c:v>0.892461538461538</c:v>
                </c:pt>
                <c:pt idx="6">
                  <c:v>0.916769230769231</c:v>
                </c:pt>
                <c:pt idx="7">
                  <c:v>0.963153846153846</c:v>
                </c:pt>
                <c:pt idx="8">
                  <c:v>0.946153846153846</c:v>
                </c:pt>
                <c:pt idx="9">
                  <c:v>0.954153846153846</c:v>
                </c:pt>
                <c:pt idx="10">
                  <c:v>0.937269230769231</c:v>
                </c:pt>
                <c:pt idx="11">
                  <c:v>0.991461538461538</c:v>
                </c:pt>
                <c:pt idx="12">
                  <c:v>0.948615384615384</c:v>
                </c:pt>
                <c:pt idx="13">
                  <c:v>0.868730769230769</c:v>
                </c:pt>
                <c:pt idx="14">
                  <c:v>0.9205</c:v>
                </c:pt>
                <c:pt idx="15">
                  <c:v>0.936153846153846</c:v>
                </c:pt>
                <c:pt idx="16">
                  <c:v>0.909307692307692</c:v>
                </c:pt>
                <c:pt idx="17">
                  <c:v>0.927192307692308</c:v>
                </c:pt>
                <c:pt idx="18">
                  <c:v>0.913192307692308</c:v>
                </c:pt>
                <c:pt idx="19">
                  <c:v>0.950307692307692</c:v>
                </c:pt>
                <c:pt idx="20">
                  <c:v>0.963692307692308</c:v>
                </c:pt>
                <c:pt idx="21">
                  <c:v>0.878423076923077</c:v>
                </c:pt>
                <c:pt idx="22">
                  <c:v>0.955653846153846</c:v>
                </c:pt>
                <c:pt idx="23">
                  <c:v>0.929730769230769</c:v>
                </c:pt>
                <c:pt idx="24">
                  <c:v>0.906807692307693</c:v>
                </c:pt>
                <c:pt idx="25">
                  <c:v>0.904576923076923</c:v>
                </c:pt>
                <c:pt idx="26">
                  <c:v>0.913538461538461</c:v>
                </c:pt>
                <c:pt idx="27">
                  <c:v>0.915423076923077</c:v>
                </c:pt>
                <c:pt idx="28">
                  <c:v>0.954269230769231</c:v>
                </c:pt>
              </c:numCache>
            </c:numRef>
          </c:val>
          <c:smooth val="0"/>
        </c:ser>
        <c:dLbls>
          <c:showLegendKey val="0"/>
          <c:showVal val="0"/>
          <c:showCatName val="0"/>
          <c:showSerName val="0"/>
          <c:showPercent val="0"/>
          <c:showBubbleSize val="0"/>
        </c:dLbls>
        <c:marker val="1"/>
        <c:smooth val="0"/>
        <c:axId val="-2092195144"/>
        <c:axId val="-2092189592"/>
      </c:lineChart>
      <c:catAx>
        <c:axId val="-2092195144"/>
        <c:scaling>
          <c:orientation val="minMax"/>
        </c:scaling>
        <c:delete val="0"/>
        <c:axPos val="b"/>
        <c:title>
          <c:tx>
            <c:rich>
              <a:bodyPr/>
              <a:lstStyle/>
              <a:p>
                <a:pPr algn="ctr" rtl="0">
                  <a:defRPr sz="1200" b="0"/>
                </a:pPr>
                <a:r>
                  <a:rPr lang="en-US" sz="1200" b="0"/>
                  <a:t>Number of known semantic models</a:t>
                </a:r>
              </a:p>
            </c:rich>
          </c:tx>
          <c:layout>
            <c:manualLayout>
              <c:xMode val="edge"/>
              <c:yMode val="edge"/>
              <c:x val="0.241126470302323"/>
              <c:y val="0.865116369159278"/>
            </c:manualLayout>
          </c:layout>
          <c:overlay val="0"/>
        </c:title>
        <c:numFmt formatCode="0" sourceLinked="1"/>
        <c:majorTickMark val="out"/>
        <c:minorTickMark val="none"/>
        <c:tickLblPos val="nextTo"/>
        <c:txPr>
          <a:bodyPr/>
          <a:lstStyle/>
          <a:p>
            <a:pPr>
              <a:defRPr sz="1200"/>
            </a:pPr>
            <a:endParaRPr lang="en-US"/>
          </a:p>
        </c:txPr>
        <c:crossAx val="-2092189592"/>
        <c:crosses val="autoZero"/>
        <c:auto val="1"/>
        <c:lblAlgn val="ctr"/>
        <c:lblOffset val="100"/>
        <c:tickLblSkip val="4"/>
        <c:noMultiLvlLbl val="0"/>
      </c:catAx>
      <c:valAx>
        <c:axId val="-2092189592"/>
        <c:scaling>
          <c:orientation val="minMax"/>
          <c:max val="1.3"/>
          <c:min val="0.0"/>
        </c:scaling>
        <c:delete val="0"/>
        <c:axPos val="l"/>
        <c:title>
          <c:tx>
            <c:rich>
              <a:bodyPr rot="-5400000" vert="horz"/>
              <a:lstStyle/>
              <a:p>
                <a:pPr>
                  <a:defRPr sz="1200" b="0"/>
                </a:pPr>
                <a:r>
                  <a:rPr lang="en-US" sz="1200" b="0"/>
                  <a:t>CPU Time (seconds)</a:t>
                </a:r>
              </a:p>
            </c:rich>
          </c:tx>
          <c:layout>
            <c:manualLayout>
              <c:xMode val="edge"/>
              <c:yMode val="edge"/>
              <c:x val="0.020010693107806"/>
              <c:y val="0.051800939745227"/>
            </c:manualLayout>
          </c:layout>
          <c:overlay val="0"/>
        </c:title>
        <c:numFmt formatCode="0.0" sourceLinked="0"/>
        <c:majorTickMark val="out"/>
        <c:minorTickMark val="none"/>
        <c:tickLblPos val="nextTo"/>
        <c:txPr>
          <a:bodyPr/>
          <a:lstStyle/>
          <a:p>
            <a:pPr>
              <a:defRPr sz="1200"/>
            </a:pPr>
            <a:endParaRPr lang="en-US"/>
          </a:p>
        </c:txPr>
        <c:crossAx val="-2092195144"/>
        <c:crosses val="autoZero"/>
        <c:crossBetween val="midCat"/>
        <c:majorUnit val="0.4"/>
      </c:valAx>
      <c:spPr>
        <a:ln>
          <a:solidFill>
            <a:schemeClr val="bg1">
              <a:lumMod val="50000"/>
            </a:schemeClr>
          </a:solidFill>
        </a:ln>
      </c:spPr>
    </c:plotArea>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itle>
    <c:autoTitleDeleted val="0"/>
    <c:plotArea>
      <c:layout>
        <c:manualLayout>
          <c:layoutTarget val="inner"/>
          <c:xMode val="edge"/>
          <c:yMode val="edge"/>
          <c:x val="0.144219111499951"/>
          <c:y val="0.0492422873370337"/>
          <c:w val="0.814835034509575"/>
          <c:h val="0.66264123232188"/>
        </c:manualLayout>
      </c:layout>
      <c:lineChart>
        <c:grouping val="standard"/>
        <c:varyColors val="0"/>
        <c:ser>
          <c:idx val="0"/>
          <c:order val="0"/>
          <c:tx>
            <c:v> </c:v>
          </c:tx>
          <c:spPr>
            <a:ln w="12700">
              <a:solidFill>
                <a:schemeClr val="tx1"/>
              </a:solidFill>
              <a:prstDash val="solid"/>
            </a:ln>
          </c:spPr>
          <c:marker>
            <c:symbol val="none"/>
          </c:marker>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Summary!$D$3:$D$31</c:f>
              <c:numCache>
                <c:formatCode>0.00</c:formatCode>
                <c:ptCount val="29"/>
                <c:pt idx="0">
                  <c:v>0.366344827586207</c:v>
                </c:pt>
                <c:pt idx="1">
                  <c:v>1.191172413793104</c:v>
                </c:pt>
                <c:pt idx="2">
                  <c:v>2.66751724137931</c:v>
                </c:pt>
                <c:pt idx="3">
                  <c:v>2.492448275862066</c:v>
                </c:pt>
                <c:pt idx="4">
                  <c:v>2.489896551724138</c:v>
                </c:pt>
                <c:pt idx="5">
                  <c:v>2.808689655172414</c:v>
                </c:pt>
                <c:pt idx="6">
                  <c:v>3.008862068965518</c:v>
                </c:pt>
                <c:pt idx="7">
                  <c:v>2.49548275862069</c:v>
                </c:pt>
                <c:pt idx="8">
                  <c:v>4.824999999999983</c:v>
                </c:pt>
                <c:pt idx="9">
                  <c:v>4.346586206896531</c:v>
                </c:pt>
                <c:pt idx="10">
                  <c:v>5.464793103448275</c:v>
                </c:pt>
                <c:pt idx="11">
                  <c:v>3.215620689655172</c:v>
                </c:pt>
                <c:pt idx="12">
                  <c:v>4.59179310344828</c:v>
                </c:pt>
                <c:pt idx="13">
                  <c:v>6.913896551724138</c:v>
                </c:pt>
                <c:pt idx="14">
                  <c:v>5.941827586206896</c:v>
                </c:pt>
                <c:pt idx="15">
                  <c:v>3.615689655172413</c:v>
                </c:pt>
                <c:pt idx="16">
                  <c:v>3.628034482758621</c:v>
                </c:pt>
                <c:pt idx="17">
                  <c:v>4.036689655172413</c:v>
                </c:pt>
                <c:pt idx="18">
                  <c:v>5.48596551724138</c:v>
                </c:pt>
                <c:pt idx="19">
                  <c:v>5.551620689655171</c:v>
                </c:pt>
                <c:pt idx="20">
                  <c:v>1.23148275862069</c:v>
                </c:pt>
                <c:pt idx="21">
                  <c:v>1.133103448275862</c:v>
                </c:pt>
                <c:pt idx="22">
                  <c:v>1.199206896551724</c:v>
                </c:pt>
                <c:pt idx="23">
                  <c:v>1.182206896551724</c:v>
                </c:pt>
                <c:pt idx="24">
                  <c:v>1.194103448275862</c:v>
                </c:pt>
                <c:pt idx="25">
                  <c:v>1.092379310344828</c:v>
                </c:pt>
                <c:pt idx="26">
                  <c:v>1.131827586206896</c:v>
                </c:pt>
                <c:pt idx="27">
                  <c:v>1.206103448275862</c:v>
                </c:pt>
                <c:pt idx="28">
                  <c:v>1.153827586206897</c:v>
                </c:pt>
              </c:numCache>
            </c:numRef>
          </c:val>
          <c:smooth val="0"/>
        </c:ser>
        <c:dLbls>
          <c:showLegendKey val="0"/>
          <c:showVal val="0"/>
          <c:showCatName val="0"/>
          <c:showSerName val="0"/>
          <c:showPercent val="0"/>
          <c:showBubbleSize val="0"/>
        </c:dLbls>
        <c:marker val="1"/>
        <c:smooth val="0"/>
        <c:axId val="-2092162776"/>
        <c:axId val="-2092157240"/>
      </c:lineChart>
      <c:catAx>
        <c:axId val="-2092162776"/>
        <c:scaling>
          <c:orientation val="minMax"/>
        </c:scaling>
        <c:delete val="0"/>
        <c:axPos val="b"/>
        <c:title>
          <c:tx>
            <c:rich>
              <a:bodyPr/>
              <a:lstStyle/>
              <a:p>
                <a:pPr algn="ctr" rtl="0">
                  <a:defRPr sz="1200" b="0"/>
                </a:pPr>
                <a:r>
                  <a:rPr lang="en-US" sz="1200" b="0"/>
                  <a:t>Number of known semantic models</a:t>
                </a:r>
              </a:p>
            </c:rich>
          </c:tx>
          <c:layout>
            <c:manualLayout>
              <c:xMode val="edge"/>
              <c:yMode val="edge"/>
              <c:x val="0.241126470302323"/>
              <c:y val="0.865116369159278"/>
            </c:manualLayout>
          </c:layout>
          <c:overlay val="0"/>
        </c:title>
        <c:numFmt formatCode="0" sourceLinked="1"/>
        <c:majorTickMark val="out"/>
        <c:minorTickMark val="none"/>
        <c:tickLblPos val="nextTo"/>
        <c:txPr>
          <a:bodyPr/>
          <a:lstStyle/>
          <a:p>
            <a:pPr>
              <a:defRPr sz="1200"/>
            </a:pPr>
            <a:endParaRPr lang="en-US"/>
          </a:p>
        </c:txPr>
        <c:crossAx val="-2092157240"/>
        <c:crosses val="autoZero"/>
        <c:auto val="1"/>
        <c:lblAlgn val="ctr"/>
        <c:lblOffset val="100"/>
        <c:tickLblSkip val="4"/>
        <c:noMultiLvlLbl val="0"/>
      </c:catAx>
      <c:valAx>
        <c:axId val="-2092157240"/>
        <c:scaling>
          <c:orientation val="minMax"/>
          <c:max val="8.0"/>
          <c:min val="0.0"/>
        </c:scaling>
        <c:delete val="0"/>
        <c:axPos val="l"/>
        <c:title>
          <c:tx>
            <c:rich>
              <a:bodyPr rot="-5400000" vert="horz"/>
              <a:lstStyle/>
              <a:p>
                <a:pPr>
                  <a:defRPr sz="1200" b="0"/>
                </a:pPr>
                <a:r>
                  <a:rPr lang="en-US" sz="1200" b="0"/>
                  <a:t>CPU Time (seconds)</a:t>
                </a:r>
              </a:p>
            </c:rich>
          </c:tx>
          <c:layout>
            <c:manualLayout>
              <c:xMode val="edge"/>
              <c:yMode val="edge"/>
              <c:x val="0.020010693107806"/>
              <c:y val="0.051800939745227"/>
            </c:manualLayout>
          </c:layout>
          <c:overlay val="0"/>
        </c:title>
        <c:numFmt formatCode="0.0" sourceLinked="0"/>
        <c:majorTickMark val="out"/>
        <c:minorTickMark val="none"/>
        <c:tickLblPos val="nextTo"/>
        <c:txPr>
          <a:bodyPr/>
          <a:lstStyle/>
          <a:p>
            <a:pPr>
              <a:defRPr sz="1200"/>
            </a:pPr>
            <a:endParaRPr lang="en-US"/>
          </a:p>
        </c:txPr>
        <c:crossAx val="-2092162776"/>
        <c:crosses val="autoZero"/>
        <c:crossBetween val="midCat"/>
        <c:majorUnit val="2.0"/>
      </c:valAx>
      <c:spPr>
        <a:ln>
          <a:solidFill>
            <a:schemeClr val="bg1">
              <a:lumMod val="50000"/>
            </a:schemeClr>
          </a:solidFill>
        </a:ln>
      </c:spPr>
    </c:plotArea>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09430328989459"/>
          <c:y val="0.0588235294117647"/>
          <c:w val="0.895174505213875"/>
          <c:h val="0.71788862365055"/>
        </c:manualLayout>
      </c:layout>
      <c:lineChart>
        <c:grouping val="standard"/>
        <c:varyColors val="0"/>
        <c:ser>
          <c:idx val="5"/>
          <c:order val="0"/>
          <c:tx>
            <c:v>MRR (k=1)</c:v>
          </c:tx>
          <c:spPr>
            <a:ln w="12700">
              <a:solidFill>
                <a:schemeClr val="tx1"/>
              </a:solidFill>
            </a:ln>
            <a:effectLst/>
          </c:spPr>
          <c:marker>
            <c:symbol val="diamond"/>
            <c:size val="4"/>
            <c:spPr>
              <a:solidFill>
                <a:schemeClr val="tx1"/>
              </a:solidFill>
              <a:ln>
                <a:solidFill>
                  <a:schemeClr val="tx1"/>
                </a:solidFill>
              </a:ln>
              <a:effectLst/>
            </c:spPr>
          </c:marker>
          <c:dPt>
            <c:idx val="0"/>
            <c:bubble3D val="0"/>
          </c:dPt>
          <c:dPt>
            <c:idx val="1"/>
            <c:bubble3D val="0"/>
          </c:dPt>
          <c:dPt>
            <c:idx val="2"/>
            <c:bubble3D val="0"/>
          </c:dPt>
          <c:dPt>
            <c:idx val="3"/>
            <c:bubble3D val="0"/>
          </c:dPt>
          <c:dPt>
            <c:idx val="5"/>
            <c:bubble3D val="0"/>
          </c:dPt>
          <c:dPt>
            <c:idx val="6"/>
            <c:bubble3D val="0"/>
          </c:dPt>
          <c:dPt>
            <c:idx val="7"/>
            <c:bubble3D val="0"/>
          </c:dPt>
          <c:dPt>
            <c:idx val="9"/>
            <c:bubble3D val="0"/>
          </c:dPt>
          <c:dPt>
            <c:idx val="10"/>
            <c:bubble3D val="0"/>
          </c:dPt>
          <c:dPt>
            <c:idx val="11"/>
            <c:bubble3D val="0"/>
          </c:dPt>
          <c:dPt>
            <c:idx val="13"/>
            <c:bubble3D val="0"/>
          </c:dPt>
          <c:dPt>
            <c:idx val="14"/>
            <c:bubble3D val="0"/>
          </c:dPt>
          <c:dPt>
            <c:idx val="15"/>
            <c:bubble3D val="0"/>
          </c:dPt>
          <c:dPt>
            <c:idx val="17"/>
            <c:bubble3D val="0"/>
          </c:dPt>
          <c:dPt>
            <c:idx val="18"/>
            <c:bubble3D val="0"/>
          </c:dPt>
          <c:dPt>
            <c:idx val="19"/>
            <c:bubble3D val="0"/>
          </c:dPt>
          <c:dPt>
            <c:idx val="21"/>
            <c:bubble3D val="0"/>
          </c:dPt>
          <c:dPt>
            <c:idx val="22"/>
            <c:bubble3D val="0"/>
          </c:dPt>
          <c:dPt>
            <c:idx val="23"/>
            <c:bubble3D val="0"/>
          </c:dPt>
          <c:dPt>
            <c:idx val="25"/>
            <c:bubble3D val="0"/>
          </c:dPt>
          <c:dPt>
            <c:idx val="26"/>
            <c:bubble3D val="0"/>
          </c:dPt>
          <c:dPt>
            <c:idx val="27"/>
            <c:bubble3D val="0"/>
          </c:dPt>
          <c:dPt>
            <c:idx val="28"/>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Summary!$K$3:$K$31</c:f>
              <c:numCache>
                <c:formatCode>0.00</c:formatCode>
                <c:ptCount val="29"/>
                <c:pt idx="0">
                  <c:v>0.00241379310344828</c:v>
                </c:pt>
                <c:pt idx="1">
                  <c:v>0.63448275862069</c:v>
                </c:pt>
                <c:pt idx="2">
                  <c:v>0.72551724137931</c:v>
                </c:pt>
                <c:pt idx="3">
                  <c:v>0.662068965517241</c:v>
                </c:pt>
                <c:pt idx="4">
                  <c:v>0.756551724137931</c:v>
                </c:pt>
                <c:pt idx="5">
                  <c:v>0.732758620689655</c:v>
                </c:pt>
                <c:pt idx="6">
                  <c:v>0.780344827586207</c:v>
                </c:pt>
                <c:pt idx="7">
                  <c:v>0.79</c:v>
                </c:pt>
                <c:pt idx="8">
                  <c:v>0.769655172413793</c:v>
                </c:pt>
                <c:pt idx="9">
                  <c:v>0.767586206896552</c:v>
                </c:pt>
                <c:pt idx="10">
                  <c:v>0.745862068965517</c:v>
                </c:pt>
                <c:pt idx="11">
                  <c:v>0.757931034482759</c:v>
                </c:pt>
                <c:pt idx="12">
                  <c:v>0.763103448275862</c:v>
                </c:pt>
                <c:pt idx="13">
                  <c:v>0.772413793103448</c:v>
                </c:pt>
                <c:pt idx="14">
                  <c:v>0.807586206896552</c:v>
                </c:pt>
                <c:pt idx="15">
                  <c:v>0.811379310344828</c:v>
                </c:pt>
                <c:pt idx="16">
                  <c:v>0.807586206896552</c:v>
                </c:pt>
                <c:pt idx="17">
                  <c:v>0.808620689655173</c:v>
                </c:pt>
                <c:pt idx="18">
                  <c:v>0.807931034482759</c:v>
                </c:pt>
                <c:pt idx="19">
                  <c:v>0.807586206896552</c:v>
                </c:pt>
                <c:pt idx="20">
                  <c:v>0.807586206896552</c:v>
                </c:pt>
                <c:pt idx="21">
                  <c:v>0.793448275862069</c:v>
                </c:pt>
                <c:pt idx="22">
                  <c:v>0.793793103448276</c:v>
                </c:pt>
                <c:pt idx="23">
                  <c:v>0.804827586206896</c:v>
                </c:pt>
                <c:pt idx="24">
                  <c:v>0.812068965517241</c:v>
                </c:pt>
                <c:pt idx="25">
                  <c:v>0.820689655172414</c:v>
                </c:pt>
                <c:pt idx="26">
                  <c:v>0.821724137931034</c:v>
                </c:pt>
                <c:pt idx="27">
                  <c:v>0.814827586206897</c:v>
                </c:pt>
                <c:pt idx="28">
                  <c:v>0.811724137931035</c:v>
                </c:pt>
              </c:numCache>
            </c:numRef>
          </c:val>
          <c:smooth val="0"/>
        </c:ser>
        <c:ser>
          <c:idx val="6"/>
          <c:order val="1"/>
          <c:tx>
            <c:v>MRR (k=4)</c:v>
          </c:tx>
          <c:spPr>
            <a:ln w="12700">
              <a:solidFill>
                <a:schemeClr val="tx1"/>
              </a:solidFill>
              <a:prstDash val="sysDash"/>
            </a:ln>
            <a:effectLst/>
          </c:spPr>
          <c:marker>
            <c:symbol val="diamond"/>
            <c:size val="4"/>
            <c:spPr>
              <a:solidFill>
                <a:schemeClr val="tx1"/>
              </a:solidFill>
              <a:ln>
                <a:solidFill>
                  <a:schemeClr val="tx1"/>
                </a:solidFill>
              </a:ln>
              <a:effectLst/>
            </c:spPr>
          </c:marker>
          <c:dPt>
            <c:idx val="0"/>
            <c:bubble3D val="0"/>
          </c:dPt>
          <c:dPt>
            <c:idx val="1"/>
            <c:bubble3D val="0"/>
          </c:dPt>
          <c:dPt>
            <c:idx val="3"/>
            <c:bubble3D val="0"/>
          </c:dPt>
          <c:dPt>
            <c:idx val="5"/>
            <c:bubble3D val="0"/>
          </c:dPt>
          <c:dPt>
            <c:idx val="7"/>
            <c:bubble3D val="0"/>
          </c:dPt>
          <c:dPt>
            <c:idx val="9"/>
            <c:bubble3D val="0"/>
          </c:dPt>
          <c:dPt>
            <c:idx val="11"/>
            <c:bubble3D val="0"/>
          </c:dPt>
          <c:dPt>
            <c:idx val="13"/>
            <c:bubble3D val="0"/>
          </c:dPt>
          <c:dPt>
            <c:idx val="15"/>
            <c:bubble3D val="0"/>
          </c:dPt>
          <c:dPt>
            <c:idx val="17"/>
            <c:bubble3D val="0"/>
          </c:dPt>
          <c:dPt>
            <c:idx val="19"/>
            <c:bubble3D val="0"/>
          </c:dPt>
          <c:dPt>
            <c:idx val="21"/>
            <c:bubble3D val="0"/>
          </c:dPt>
          <c:dPt>
            <c:idx val="23"/>
            <c:bubble3D val="0"/>
          </c:dPt>
          <c:dPt>
            <c:idx val="25"/>
            <c:bubble3D val="0"/>
          </c:dPt>
          <c:dPt>
            <c:idx val="27"/>
            <c:bubble3D val="0"/>
          </c:dPt>
          <c:dPt>
            <c:idx val="28"/>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Summary!$P$3:$P$31</c:f>
              <c:numCache>
                <c:formatCode>0.00</c:formatCode>
                <c:ptCount val="29"/>
                <c:pt idx="0">
                  <c:v>0.00241379310344828</c:v>
                </c:pt>
                <c:pt idx="1">
                  <c:v>0.681034482758621</c:v>
                </c:pt>
                <c:pt idx="2">
                  <c:v>0.76551724137931</c:v>
                </c:pt>
                <c:pt idx="3">
                  <c:v>0.73448275862069</c:v>
                </c:pt>
                <c:pt idx="4">
                  <c:v>0.825172413793103</c:v>
                </c:pt>
                <c:pt idx="5">
                  <c:v>0.814137931034483</c:v>
                </c:pt>
                <c:pt idx="6">
                  <c:v>0.844137931034482</c:v>
                </c:pt>
                <c:pt idx="7">
                  <c:v>0.850689655172414</c:v>
                </c:pt>
                <c:pt idx="8">
                  <c:v>0.837586206896552</c:v>
                </c:pt>
                <c:pt idx="9">
                  <c:v>0.84</c:v>
                </c:pt>
                <c:pt idx="10">
                  <c:v>0.833793103448276</c:v>
                </c:pt>
                <c:pt idx="11">
                  <c:v>0.844827586206897</c:v>
                </c:pt>
                <c:pt idx="12">
                  <c:v>0.846896551724138</c:v>
                </c:pt>
                <c:pt idx="13">
                  <c:v>0.854137931034483</c:v>
                </c:pt>
                <c:pt idx="14">
                  <c:v>0.872758620689655</c:v>
                </c:pt>
                <c:pt idx="15">
                  <c:v>0.87448275862069</c:v>
                </c:pt>
                <c:pt idx="16">
                  <c:v>0.873103448275862</c:v>
                </c:pt>
                <c:pt idx="17">
                  <c:v>0.874137931034483</c:v>
                </c:pt>
                <c:pt idx="18">
                  <c:v>0.87551724137931</c:v>
                </c:pt>
                <c:pt idx="19">
                  <c:v>0.874827586206897</c:v>
                </c:pt>
                <c:pt idx="20">
                  <c:v>0.874827586206897</c:v>
                </c:pt>
                <c:pt idx="21">
                  <c:v>0.86551724137931</c:v>
                </c:pt>
                <c:pt idx="22">
                  <c:v>0.866206896551724</c:v>
                </c:pt>
                <c:pt idx="23">
                  <c:v>0.87551724137931</c:v>
                </c:pt>
                <c:pt idx="24">
                  <c:v>0.88</c:v>
                </c:pt>
                <c:pt idx="25">
                  <c:v>0.887931034482759</c:v>
                </c:pt>
                <c:pt idx="26">
                  <c:v>0.889655172413793</c:v>
                </c:pt>
                <c:pt idx="27">
                  <c:v>0.886206896551724</c:v>
                </c:pt>
                <c:pt idx="28">
                  <c:v>0.884827586206897</c:v>
                </c:pt>
              </c:numCache>
            </c:numRef>
          </c:val>
          <c:smooth val="0"/>
        </c:ser>
        <c:dLbls>
          <c:showLegendKey val="0"/>
          <c:showVal val="0"/>
          <c:showCatName val="0"/>
          <c:showSerName val="0"/>
          <c:showPercent val="0"/>
          <c:showBubbleSize val="0"/>
        </c:dLbls>
        <c:marker val="1"/>
        <c:smooth val="0"/>
        <c:axId val="-2096096600"/>
        <c:axId val="-2096101912"/>
      </c:lineChart>
      <c:catAx>
        <c:axId val="-2096096600"/>
        <c:scaling>
          <c:orientation val="minMax"/>
        </c:scaling>
        <c:delete val="0"/>
        <c:axPos val="b"/>
        <c:title>
          <c:tx>
            <c:rich>
              <a:bodyPr/>
              <a:lstStyle/>
              <a:p>
                <a:pPr>
                  <a:defRPr sz="1200" b="0"/>
                </a:pPr>
                <a:r>
                  <a:rPr lang="en-US" sz="1200" b="0"/>
                  <a:t>Number of known semantic models</a:t>
                </a:r>
              </a:p>
            </c:rich>
          </c:tx>
          <c:layout>
            <c:manualLayout>
              <c:xMode val="edge"/>
              <c:yMode val="edge"/>
              <c:x val="0.275211155690684"/>
              <c:y val="0.891792356774369"/>
            </c:manualLayout>
          </c:layout>
          <c:overlay val="0"/>
        </c:title>
        <c:numFmt formatCode="0" sourceLinked="1"/>
        <c:majorTickMark val="out"/>
        <c:minorTickMark val="none"/>
        <c:tickLblPos val="nextTo"/>
        <c:txPr>
          <a:bodyPr/>
          <a:lstStyle/>
          <a:p>
            <a:pPr>
              <a:defRPr sz="1200"/>
            </a:pPr>
            <a:endParaRPr lang="en-US"/>
          </a:p>
        </c:txPr>
        <c:crossAx val="-2096101912"/>
        <c:crosses val="autoZero"/>
        <c:auto val="1"/>
        <c:lblAlgn val="ctr"/>
        <c:lblOffset val="100"/>
        <c:tickLblSkip val="4"/>
        <c:noMultiLvlLbl val="0"/>
      </c:catAx>
      <c:valAx>
        <c:axId val="-2096101912"/>
        <c:scaling>
          <c:orientation val="minMax"/>
          <c:max val="1.0"/>
          <c:min val="0.0"/>
        </c:scaling>
        <c:delete val="0"/>
        <c:axPos val="l"/>
        <c:numFmt formatCode="0.0" sourceLinked="0"/>
        <c:majorTickMark val="out"/>
        <c:minorTickMark val="none"/>
        <c:tickLblPos val="nextTo"/>
        <c:txPr>
          <a:bodyPr/>
          <a:lstStyle/>
          <a:p>
            <a:pPr>
              <a:defRPr sz="1200"/>
            </a:pPr>
            <a:endParaRPr lang="en-US"/>
          </a:p>
        </c:txPr>
        <c:crossAx val="-2096096600"/>
        <c:crosses val="autoZero"/>
        <c:crossBetween val="midCat"/>
        <c:majorUnit val="0.2"/>
      </c:valAx>
      <c:spPr>
        <a:ln>
          <a:solidFill>
            <a:schemeClr val="bg1">
              <a:lumMod val="50000"/>
            </a:schemeClr>
          </a:solidFill>
        </a:ln>
      </c:spPr>
    </c:plotArea>
    <c:legend>
      <c:legendPos val="r"/>
      <c:layout>
        <c:manualLayout>
          <c:xMode val="edge"/>
          <c:yMode val="edge"/>
          <c:x val="0.592056839933926"/>
          <c:y val="0.446681423405765"/>
          <c:w val="0.351914857452519"/>
          <c:h val="0.236368152478794"/>
        </c:manualLayout>
      </c:layout>
      <c:overlay val="0"/>
      <c:txPr>
        <a:bodyPr/>
        <a:lstStyle/>
        <a:p>
          <a:pPr>
            <a:defRPr sz="1200"/>
          </a:pPr>
          <a:endParaRPr lang="en-US"/>
        </a:p>
      </c:txPr>
    </c:legend>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09430328989459"/>
          <c:y val="0.0588235294117647"/>
          <c:w val="0.895174505213875"/>
          <c:h val="0.71788862365055"/>
        </c:manualLayout>
      </c:layout>
      <c:lineChart>
        <c:grouping val="standard"/>
        <c:varyColors val="0"/>
        <c:ser>
          <c:idx val="5"/>
          <c:order val="0"/>
          <c:tx>
            <c:v>MRR (k=1)</c:v>
          </c:tx>
          <c:spPr>
            <a:ln w="12700">
              <a:solidFill>
                <a:schemeClr val="tx1"/>
              </a:solidFill>
            </a:ln>
            <a:effectLst/>
          </c:spPr>
          <c:marker>
            <c:symbol val="diamond"/>
            <c:size val="4"/>
            <c:spPr>
              <a:solidFill>
                <a:schemeClr val="tx1"/>
              </a:solidFill>
              <a:ln>
                <a:solidFill>
                  <a:schemeClr val="tx1"/>
                </a:solidFill>
              </a:ln>
              <a:effectLst/>
            </c:spPr>
          </c:marker>
          <c:dPt>
            <c:idx val="0"/>
            <c:bubble3D val="0"/>
          </c:dPt>
          <c:dPt>
            <c:idx val="1"/>
            <c:bubble3D val="0"/>
          </c:dPt>
          <c:dPt>
            <c:idx val="2"/>
            <c:bubble3D val="0"/>
          </c:dPt>
          <c:dPt>
            <c:idx val="3"/>
            <c:bubble3D val="0"/>
          </c:dPt>
          <c:dPt>
            <c:idx val="5"/>
            <c:bubble3D val="0"/>
          </c:dPt>
          <c:dPt>
            <c:idx val="6"/>
            <c:bubble3D val="0"/>
          </c:dPt>
          <c:dPt>
            <c:idx val="7"/>
            <c:bubble3D val="0"/>
          </c:dPt>
          <c:dPt>
            <c:idx val="9"/>
            <c:bubble3D val="0"/>
          </c:dPt>
          <c:dPt>
            <c:idx val="10"/>
            <c:bubble3D val="0"/>
          </c:dPt>
          <c:dPt>
            <c:idx val="11"/>
            <c:bubble3D val="0"/>
          </c:dPt>
          <c:dPt>
            <c:idx val="13"/>
            <c:bubble3D val="0"/>
          </c:dPt>
          <c:dPt>
            <c:idx val="14"/>
            <c:bubble3D val="0"/>
          </c:dPt>
          <c:dPt>
            <c:idx val="15"/>
            <c:bubble3D val="0"/>
          </c:dPt>
          <c:dPt>
            <c:idx val="17"/>
            <c:bubble3D val="0"/>
          </c:dPt>
          <c:dPt>
            <c:idx val="18"/>
            <c:bubble3D val="0"/>
          </c:dPt>
          <c:dPt>
            <c:idx val="19"/>
            <c:bubble3D val="0"/>
          </c:dPt>
          <c:dPt>
            <c:idx val="21"/>
            <c:bubble3D val="0"/>
          </c:dPt>
          <c:dPt>
            <c:idx val="22"/>
            <c:bubble3D val="0"/>
          </c:dPt>
          <c:dPt>
            <c:idx val="23"/>
            <c:bubble3D val="0"/>
          </c:dPt>
          <c:dPt>
            <c:idx val="25"/>
            <c:bubble3D val="0"/>
          </c:dPt>
          <c:dPt>
            <c:idx val="26"/>
            <c:bubble3D val="0"/>
          </c:dPt>
          <c:dPt>
            <c:idx val="27"/>
            <c:bubble3D val="0"/>
          </c:dPt>
          <c:dPt>
            <c:idx val="28"/>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Summary!$K$3:$K$31</c:f>
              <c:numCache>
                <c:formatCode>0.00</c:formatCode>
                <c:ptCount val="29"/>
                <c:pt idx="0">
                  <c:v>0.0</c:v>
                </c:pt>
                <c:pt idx="1">
                  <c:v>0.612068965517241</c:v>
                </c:pt>
                <c:pt idx="2">
                  <c:v>0.701379310344828</c:v>
                </c:pt>
                <c:pt idx="3">
                  <c:v>0.702413793103448</c:v>
                </c:pt>
                <c:pt idx="4">
                  <c:v>0.697241379310345</c:v>
                </c:pt>
                <c:pt idx="5">
                  <c:v>0.665172413793103</c:v>
                </c:pt>
                <c:pt idx="6">
                  <c:v>0.72448275862069</c:v>
                </c:pt>
                <c:pt idx="7">
                  <c:v>0.71551724137931</c:v>
                </c:pt>
                <c:pt idx="8">
                  <c:v>0.692758620689655</c:v>
                </c:pt>
                <c:pt idx="9">
                  <c:v>0.687586206896552</c:v>
                </c:pt>
                <c:pt idx="10">
                  <c:v>0.677586206896551</c:v>
                </c:pt>
                <c:pt idx="11">
                  <c:v>0.680344827586207</c:v>
                </c:pt>
                <c:pt idx="12">
                  <c:v>0.676551724137931</c:v>
                </c:pt>
                <c:pt idx="13">
                  <c:v>0.693793103448276</c:v>
                </c:pt>
                <c:pt idx="14">
                  <c:v>0.69448275862069</c:v>
                </c:pt>
                <c:pt idx="15">
                  <c:v>0.716551724137931</c:v>
                </c:pt>
                <c:pt idx="16">
                  <c:v>0.718620689655172</c:v>
                </c:pt>
                <c:pt idx="17">
                  <c:v>0.711379310344828</c:v>
                </c:pt>
                <c:pt idx="18">
                  <c:v>0.71896551724138</c:v>
                </c:pt>
                <c:pt idx="19">
                  <c:v>0.737931034482759</c:v>
                </c:pt>
                <c:pt idx="20">
                  <c:v>0.734137931034483</c:v>
                </c:pt>
                <c:pt idx="21">
                  <c:v>0.73448275862069</c:v>
                </c:pt>
                <c:pt idx="22">
                  <c:v>0.734482758620689</c:v>
                </c:pt>
                <c:pt idx="23">
                  <c:v>0.730689655172414</c:v>
                </c:pt>
                <c:pt idx="24">
                  <c:v>0.745172413793103</c:v>
                </c:pt>
                <c:pt idx="25">
                  <c:v>0.76</c:v>
                </c:pt>
                <c:pt idx="26">
                  <c:v>0.769655172413793</c:v>
                </c:pt>
                <c:pt idx="27">
                  <c:v>0.763793103448276</c:v>
                </c:pt>
                <c:pt idx="28">
                  <c:v>0.752758620689655</c:v>
                </c:pt>
              </c:numCache>
            </c:numRef>
          </c:val>
          <c:smooth val="0"/>
        </c:ser>
        <c:ser>
          <c:idx val="6"/>
          <c:order val="1"/>
          <c:tx>
            <c:v>MRR (k=4)</c:v>
          </c:tx>
          <c:spPr>
            <a:ln w="12700">
              <a:solidFill>
                <a:schemeClr val="tx1"/>
              </a:solidFill>
              <a:prstDash val="sysDash"/>
            </a:ln>
            <a:effectLst/>
          </c:spPr>
          <c:marker>
            <c:symbol val="diamond"/>
            <c:size val="4"/>
            <c:spPr>
              <a:solidFill>
                <a:schemeClr val="tx1"/>
              </a:solidFill>
              <a:ln>
                <a:solidFill>
                  <a:schemeClr val="tx1"/>
                </a:solidFill>
              </a:ln>
              <a:effectLst/>
            </c:spPr>
          </c:marker>
          <c:dPt>
            <c:idx val="0"/>
            <c:bubble3D val="0"/>
          </c:dPt>
          <c:dPt>
            <c:idx val="1"/>
            <c:bubble3D val="0"/>
          </c:dPt>
          <c:dPt>
            <c:idx val="3"/>
            <c:bubble3D val="0"/>
          </c:dPt>
          <c:dPt>
            <c:idx val="5"/>
            <c:bubble3D val="0"/>
          </c:dPt>
          <c:dPt>
            <c:idx val="7"/>
            <c:bubble3D val="0"/>
          </c:dPt>
          <c:dPt>
            <c:idx val="9"/>
            <c:bubble3D val="0"/>
          </c:dPt>
          <c:dPt>
            <c:idx val="11"/>
            <c:bubble3D val="0"/>
          </c:dPt>
          <c:dPt>
            <c:idx val="13"/>
            <c:bubble3D val="0"/>
          </c:dPt>
          <c:dPt>
            <c:idx val="15"/>
            <c:bubble3D val="0"/>
          </c:dPt>
          <c:dPt>
            <c:idx val="17"/>
            <c:bubble3D val="0"/>
          </c:dPt>
          <c:dPt>
            <c:idx val="19"/>
            <c:bubble3D val="0"/>
          </c:dPt>
          <c:dPt>
            <c:idx val="21"/>
            <c:bubble3D val="0"/>
          </c:dPt>
          <c:dPt>
            <c:idx val="23"/>
            <c:bubble3D val="0"/>
          </c:dPt>
          <c:dPt>
            <c:idx val="25"/>
            <c:bubble3D val="0"/>
          </c:dPt>
          <c:dPt>
            <c:idx val="27"/>
            <c:bubble3D val="0"/>
          </c:dPt>
          <c:dPt>
            <c:idx val="28"/>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Summary!$P$3:$P$31</c:f>
              <c:numCache>
                <c:formatCode>0.00</c:formatCode>
                <c:ptCount val="29"/>
                <c:pt idx="0">
                  <c:v>0.0</c:v>
                </c:pt>
                <c:pt idx="1">
                  <c:v>0.616551724137931</c:v>
                </c:pt>
                <c:pt idx="2">
                  <c:v>0.719655172413793</c:v>
                </c:pt>
                <c:pt idx="3">
                  <c:v>0.721379310344828</c:v>
                </c:pt>
                <c:pt idx="4">
                  <c:v>0.768965517241379</c:v>
                </c:pt>
                <c:pt idx="5">
                  <c:v>0.756551724137931</c:v>
                </c:pt>
                <c:pt idx="6">
                  <c:v>0.790344827586207</c:v>
                </c:pt>
                <c:pt idx="7">
                  <c:v>0.79</c:v>
                </c:pt>
                <c:pt idx="8">
                  <c:v>0.776206896551724</c:v>
                </c:pt>
                <c:pt idx="9">
                  <c:v>0.769655172413793</c:v>
                </c:pt>
                <c:pt idx="10">
                  <c:v>0.767931034482758</c:v>
                </c:pt>
                <c:pt idx="11">
                  <c:v>0.769310344827586</c:v>
                </c:pt>
                <c:pt idx="12">
                  <c:v>0.76551724137931</c:v>
                </c:pt>
                <c:pt idx="13">
                  <c:v>0.777241379310345</c:v>
                </c:pt>
                <c:pt idx="14">
                  <c:v>0.781379310344827</c:v>
                </c:pt>
                <c:pt idx="15">
                  <c:v>0.794137931034483</c:v>
                </c:pt>
                <c:pt idx="16">
                  <c:v>0.798620689655172</c:v>
                </c:pt>
                <c:pt idx="17">
                  <c:v>0.793448275862069</c:v>
                </c:pt>
                <c:pt idx="18">
                  <c:v>0.797586206896551</c:v>
                </c:pt>
                <c:pt idx="19">
                  <c:v>0.807931034482758</c:v>
                </c:pt>
                <c:pt idx="20">
                  <c:v>0.806551724137931</c:v>
                </c:pt>
                <c:pt idx="21">
                  <c:v>0.808965517241379</c:v>
                </c:pt>
                <c:pt idx="22">
                  <c:v>0.813103448275862</c:v>
                </c:pt>
                <c:pt idx="23">
                  <c:v>0.815517241379311</c:v>
                </c:pt>
                <c:pt idx="24">
                  <c:v>0.822413793103448</c:v>
                </c:pt>
                <c:pt idx="25">
                  <c:v>0.828275862068965</c:v>
                </c:pt>
                <c:pt idx="26">
                  <c:v>0.83551724137931</c:v>
                </c:pt>
                <c:pt idx="27">
                  <c:v>0.832413793103448</c:v>
                </c:pt>
                <c:pt idx="28">
                  <c:v>0.828275862068965</c:v>
                </c:pt>
              </c:numCache>
            </c:numRef>
          </c:val>
          <c:smooth val="0"/>
        </c:ser>
        <c:dLbls>
          <c:showLegendKey val="0"/>
          <c:showVal val="0"/>
          <c:showCatName val="0"/>
          <c:showSerName val="0"/>
          <c:showPercent val="0"/>
          <c:showBubbleSize val="0"/>
        </c:dLbls>
        <c:marker val="1"/>
        <c:smooth val="0"/>
        <c:axId val="-2090369128"/>
        <c:axId val="-2090363816"/>
      </c:lineChart>
      <c:catAx>
        <c:axId val="-2090369128"/>
        <c:scaling>
          <c:orientation val="minMax"/>
        </c:scaling>
        <c:delete val="0"/>
        <c:axPos val="b"/>
        <c:title>
          <c:tx>
            <c:rich>
              <a:bodyPr/>
              <a:lstStyle/>
              <a:p>
                <a:pPr>
                  <a:defRPr sz="1200" b="0"/>
                </a:pPr>
                <a:r>
                  <a:rPr lang="en-US" sz="1200" b="0"/>
                  <a:t>Number of known semantic models</a:t>
                </a:r>
              </a:p>
            </c:rich>
          </c:tx>
          <c:layout>
            <c:manualLayout>
              <c:xMode val="edge"/>
              <c:yMode val="edge"/>
              <c:x val="0.275211155690684"/>
              <c:y val="0.891792356774369"/>
            </c:manualLayout>
          </c:layout>
          <c:overlay val="0"/>
        </c:title>
        <c:numFmt formatCode="0" sourceLinked="1"/>
        <c:majorTickMark val="out"/>
        <c:minorTickMark val="none"/>
        <c:tickLblPos val="nextTo"/>
        <c:txPr>
          <a:bodyPr/>
          <a:lstStyle/>
          <a:p>
            <a:pPr>
              <a:defRPr sz="1200"/>
            </a:pPr>
            <a:endParaRPr lang="en-US"/>
          </a:p>
        </c:txPr>
        <c:crossAx val="-2090363816"/>
        <c:crosses val="autoZero"/>
        <c:auto val="1"/>
        <c:lblAlgn val="ctr"/>
        <c:lblOffset val="100"/>
        <c:tickLblSkip val="4"/>
        <c:noMultiLvlLbl val="0"/>
      </c:catAx>
      <c:valAx>
        <c:axId val="-2090363816"/>
        <c:scaling>
          <c:orientation val="minMax"/>
          <c:max val="1.0"/>
          <c:min val="0.0"/>
        </c:scaling>
        <c:delete val="0"/>
        <c:axPos val="l"/>
        <c:numFmt formatCode="0.0" sourceLinked="0"/>
        <c:majorTickMark val="out"/>
        <c:minorTickMark val="none"/>
        <c:tickLblPos val="nextTo"/>
        <c:txPr>
          <a:bodyPr/>
          <a:lstStyle/>
          <a:p>
            <a:pPr>
              <a:defRPr sz="1200"/>
            </a:pPr>
            <a:endParaRPr lang="en-US"/>
          </a:p>
        </c:txPr>
        <c:crossAx val="-2090369128"/>
        <c:crosses val="autoZero"/>
        <c:crossBetween val="midCat"/>
        <c:majorUnit val="0.2"/>
      </c:valAx>
      <c:spPr>
        <a:ln>
          <a:solidFill>
            <a:schemeClr val="bg1">
              <a:lumMod val="50000"/>
            </a:schemeClr>
          </a:solidFill>
        </a:ln>
      </c:spPr>
    </c:plotArea>
    <c:legend>
      <c:legendPos val="r"/>
      <c:layout>
        <c:manualLayout>
          <c:xMode val="edge"/>
          <c:yMode val="edge"/>
          <c:x val="0.592056839933926"/>
          <c:y val="0.446681423405765"/>
          <c:w val="0.351914857452519"/>
          <c:h val="0.236368152478794"/>
        </c:manualLayout>
      </c:layout>
      <c:overlay val="0"/>
      <c:txPr>
        <a:bodyPr/>
        <a:lstStyle/>
        <a:p>
          <a:pPr>
            <a:defRPr sz="1200"/>
          </a:pPr>
          <a:endParaRPr lang="en-US"/>
        </a:p>
      </c:txPr>
    </c:legend>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09430328989459"/>
          <c:y val="0.0588235294117647"/>
          <c:w val="0.895174505213875"/>
          <c:h val="0.71788862365055"/>
        </c:manualLayout>
      </c:layout>
      <c:lineChart>
        <c:grouping val="standard"/>
        <c:varyColors val="0"/>
        <c:ser>
          <c:idx val="5"/>
          <c:order val="0"/>
          <c:tx>
            <c:v>precision (k=1)</c:v>
          </c:tx>
          <c:spPr>
            <a:ln w="12700">
              <a:solidFill>
                <a:schemeClr val="tx1"/>
              </a:solidFill>
            </a:ln>
            <a:effectLst/>
          </c:spPr>
          <c:marker>
            <c:symbol val="diamond"/>
            <c:size val="4"/>
            <c:spPr>
              <a:solidFill>
                <a:schemeClr val="tx1"/>
              </a:solidFill>
              <a:ln>
                <a:solidFill>
                  <a:schemeClr val="tx1"/>
                </a:solidFill>
              </a:ln>
              <a:effectLst/>
            </c:spPr>
          </c:marker>
          <c:dPt>
            <c:idx val="0"/>
            <c:bubble3D val="0"/>
          </c:dPt>
          <c:dPt>
            <c:idx val="1"/>
            <c:bubble3D val="0"/>
          </c:dPt>
          <c:dPt>
            <c:idx val="2"/>
            <c:bubble3D val="0"/>
          </c:dPt>
          <c:dPt>
            <c:idx val="3"/>
            <c:bubble3D val="0"/>
          </c:dPt>
          <c:dPt>
            <c:idx val="5"/>
            <c:bubble3D val="0"/>
          </c:dPt>
          <c:dPt>
            <c:idx val="6"/>
            <c:bubble3D val="0"/>
          </c:dPt>
          <c:dPt>
            <c:idx val="7"/>
            <c:bubble3D val="0"/>
          </c:dPt>
          <c:dPt>
            <c:idx val="9"/>
            <c:bubble3D val="0"/>
          </c:dPt>
          <c:dPt>
            <c:idx val="10"/>
            <c:bubble3D val="0"/>
          </c:dPt>
          <c:dPt>
            <c:idx val="11"/>
            <c:bubble3D val="0"/>
          </c:dPt>
          <c:dPt>
            <c:idx val="13"/>
            <c:bubble3D val="0"/>
          </c:dPt>
          <c:dPt>
            <c:idx val="14"/>
            <c:bubble3D val="0"/>
          </c:dPt>
          <c:dPt>
            <c:idx val="15"/>
            <c:bubble3D val="0"/>
          </c:dPt>
          <c:dPt>
            <c:idx val="17"/>
            <c:bubble3D val="0"/>
          </c:dPt>
          <c:dPt>
            <c:idx val="18"/>
            <c:bubble3D val="0"/>
          </c:dPt>
          <c:dPt>
            <c:idx val="19"/>
            <c:bubble3D val="0"/>
          </c:dPt>
          <c:dPt>
            <c:idx val="21"/>
            <c:bubble3D val="0"/>
          </c:dPt>
          <c:dPt>
            <c:idx val="22"/>
            <c:bubble3D val="0"/>
          </c:dPt>
          <c:dPt>
            <c:idx val="23"/>
            <c:bubble3D val="0"/>
          </c:dPt>
          <c:dPt>
            <c:idx val="25"/>
            <c:bubble3D val="0"/>
          </c:dPt>
          <c:dPt>
            <c:idx val="26"/>
            <c:bubble3D val="0"/>
          </c:dPt>
          <c:dPt>
            <c:idx val="27"/>
            <c:bubble3D val="0"/>
          </c:dPt>
          <c:dPt>
            <c:idx val="28"/>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Summary!$G$3:$G$31</c:f>
              <c:numCache>
                <c:formatCode>0.00</c:formatCode>
                <c:ptCount val="29"/>
                <c:pt idx="0">
                  <c:v>0.0</c:v>
                </c:pt>
                <c:pt idx="1">
                  <c:v>0.708965517241379</c:v>
                </c:pt>
                <c:pt idx="2">
                  <c:v>0.748965517241379</c:v>
                </c:pt>
                <c:pt idx="3">
                  <c:v>0.677241379310345</c:v>
                </c:pt>
                <c:pt idx="4">
                  <c:v>0.655172413793103</c:v>
                </c:pt>
                <c:pt idx="5">
                  <c:v>0.621034482758621</c:v>
                </c:pt>
                <c:pt idx="6">
                  <c:v>0.648275862068965</c:v>
                </c:pt>
                <c:pt idx="7">
                  <c:v>0.662758620689655</c:v>
                </c:pt>
                <c:pt idx="8">
                  <c:v>0.633448275862069</c:v>
                </c:pt>
                <c:pt idx="9">
                  <c:v>0.621724137931034</c:v>
                </c:pt>
                <c:pt idx="10">
                  <c:v>0.582068965517241</c:v>
                </c:pt>
                <c:pt idx="11">
                  <c:v>0.599655172413793</c:v>
                </c:pt>
                <c:pt idx="12">
                  <c:v>0.591724137931034</c:v>
                </c:pt>
                <c:pt idx="13">
                  <c:v>0.614137931034482</c:v>
                </c:pt>
                <c:pt idx="14">
                  <c:v>0.657586206896552</c:v>
                </c:pt>
                <c:pt idx="15">
                  <c:v>0.658620689655172</c:v>
                </c:pt>
                <c:pt idx="16">
                  <c:v>0.658275862068965</c:v>
                </c:pt>
                <c:pt idx="17">
                  <c:v>0.651724137931034</c:v>
                </c:pt>
                <c:pt idx="18">
                  <c:v>0.652068965517241</c:v>
                </c:pt>
                <c:pt idx="19">
                  <c:v>0.66</c:v>
                </c:pt>
                <c:pt idx="20">
                  <c:v>0.655172413793103</c:v>
                </c:pt>
                <c:pt idx="21">
                  <c:v>0.660689655172414</c:v>
                </c:pt>
                <c:pt idx="22">
                  <c:v>0.674137931034483</c:v>
                </c:pt>
                <c:pt idx="23">
                  <c:v>0.672068965517241</c:v>
                </c:pt>
                <c:pt idx="24">
                  <c:v>0.682413793103448</c:v>
                </c:pt>
                <c:pt idx="25">
                  <c:v>0.703103448275862</c:v>
                </c:pt>
                <c:pt idx="26">
                  <c:v>0.707931034482759</c:v>
                </c:pt>
                <c:pt idx="27">
                  <c:v>0.71448275862069</c:v>
                </c:pt>
                <c:pt idx="28">
                  <c:v>0.708275862068966</c:v>
                </c:pt>
              </c:numCache>
            </c:numRef>
          </c:val>
          <c:smooth val="0"/>
        </c:ser>
        <c:ser>
          <c:idx val="6"/>
          <c:order val="1"/>
          <c:tx>
            <c:v>recall (k=1)</c:v>
          </c:tx>
          <c:spPr>
            <a:ln w="12700">
              <a:solidFill>
                <a:schemeClr val="tx1"/>
              </a:solidFill>
              <a:prstDash val="sysDash"/>
            </a:ln>
            <a:effectLst/>
          </c:spPr>
          <c:marker>
            <c:symbol val="diamond"/>
            <c:size val="4"/>
            <c:spPr>
              <a:solidFill>
                <a:schemeClr val="tx1"/>
              </a:solidFill>
              <a:ln>
                <a:solidFill>
                  <a:schemeClr val="tx1"/>
                </a:solidFill>
              </a:ln>
              <a:effectLst/>
            </c:spPr>
          </c:marker>
          <c:dPt>
            <c:idx val="0"/>
            <c:bubble3D val="0"/>
          </c:dPt>
          <c:dPt>
            <c:idx val="1"/>
            <c:bubble3D val="0"/>
          </c:dPt>
          <c:dPt>
            <c:idx val="3"/>
            <c:bubble3D val="0"/>
          </c:dPt>
          <c:dPt>
            <c:idx val="5"/>
            <c:bubble3D val="0"/>
          </c:dPt>
          <c:dPt>
            <c:idx val="7"/>
            <c:bubble3D val="0"/>
          </c:dPt>
          <c:dPt>
            <c:idx val="9"/>
            <c:bubble3D val="0"/>
          </c:dPt>
          <c:dPt>
            <c:idx val="11"/>
            <c:bubble3D val="0"/>
          </c:dPt>
          <c:dPt>
            <c:idx val="13"/>
            <c:bubble3D val="0"/>
          </c:dPt>
          <c:dPt>
            <c:idx val="15"/>
            <c:bubble3D val="0"/>
          </c:dPt>
          <c:dPt>
            <c:idx val="17"/>
            <c:bubble3D val="0"/>
          </c:dPt>
          <c:dPt>
            <c:idx val="19"/>
            <c:bubble3D val="0"/>
          </c:dPt>
          <c:dPt>
            <c:idx val="21"/>
            <c:bubble3D val="0"/>
          </c:dPt>
          <c:dPt>
            <c:idx val="23"/>
            <c:bubble3D val="0"/>
          </c:dPt>
          <c:dPt>
            <c:idx val="25"/>
            <c:bubble3D val="0"/>
          </c:dPt>
          <c:dPt>
            <c:idx val="27"/>
            <c:bubble3D val="0"/>
          </c:dPt>
          <c:dPt>
            <c:idx val="28"/>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Summary!$H$3:$H$31</c:f>
              <c:numCache>
                <c:formatCode>0.00</c:formatCode>
                <c:ptCount val="29"/>
                <c:pt idx="0">
                  <c:v>0.0</c:v>
                </c:pt>
                <c:pt idx="1">
                  <c:v>0.340689655172414</c:v>
                </c:pt>
                <c:pt idx="2">
                  <c:v>0.444137931034483</c:v>
                </c:pt>
                <c:pt idx="3">
                  <c:v>0.393103448275862</c:v>
                </c:pt>
                <c:pt idx="4">
                  <c:v>0.609655172413793</c:v>
                </c:pt>
                <c:pt idx="5">
                  <c:v>0.577931034482759</c:v>
                </c:pt>
                <c:pt idx="6">
                  <c:v>0.63551724137931</c:v>
                </c:pt>
                <c:pt idx="7">
                  <c:v>0.662413793103448</c:v>
                </c:pt>
                <c:pt idx="8">
                  <c:v>0.630689655172414</c:v>
                </c:pt>
                <c:pt idx="9">
                  <c:v>0.618965517241379</c:v>
                </c:pt>
                <c:pt idx="10">
                  <c:v>0.592068965517241</c:v>
                </c:pt>
                <c:pt idx="11">
                  <c:v>0.597586206896552</c:v>
                </c:pt>
                <c:pt idx="12">
                  <c:v>0.603103448275862</c:v>
                </c:pt>
                <c:pt idx="13">
                  <c:v>0.613103448275862</c:v>
                </c:pt>
                <c:pt idx="14">
                  <c:v>0.650344827586207</c:v>
                </c:pt>
                <c:pt idx="15">
                  <c:v>0.653103448275862</c:v>
                </c:pt>
                <c:pt idx="16">
                  <c:v>0.650689655172414</c:v>
                </c:pt>
                <c:pt idx="17">
                  <c:v>0.642068965517241</c:v>
                </c:pt>
                <c:pt idx="18">
                  <c:v>0.642758620689655</c:v>
                </c:pt>
                <c:pt idx="19">
                  <c:v>0.648275862068965</c:v>
                </c:pt>
                <c:pt idx="20">
                  <c:v>0.646896551724138</c:v>
                </c:pt>
                <c:pt idx="21">
                  <c:v>0.661034482758621</c:v>
                </c:pt>
                <c:pt idx="22">
                  <c:v>0.680344827586207</c:v>
                </c:pt>
                <c:pt idx="23">
                  <c:v>0.674827586206897</c:v>
                </c:pt>
                <c:pt idx="24">
                  <c:v>0.686206896551724</c:v>
                </c:pt>
                <c:pt idx="25">
                  <c:v>0.70448275862069</c:v>
                </c:pt>
                <c:pt idx="26">
                  <c:v>0.713793103448276</c:v>
                </c:pt>
                <c:pt idx="27">
                  <c:v>0.72</c:v>
                </c:pt>
                <c:pt idx="28">
                  <c:v>0.713448275862069</c:v>
                </c:pt>
              </c:numCache>
            </c:numRef>
          </c:val>
          <c:smooth val="0"/>
        </c:ser>
        <c:ser>
          <c:idx val="0"/>
          <c:order val="2"/>
          <c:tx>
            <c:v>precision (k=4)</c:v>
          </c:tx>
          <c:spPr>
            <a:ln w="12700">
              <a:solidFill>
                <a:srgbClr val="0000FF"/>
              </a:solidFill>
            </a:ln>
          </c:spPr>
          <c:marker>
            <c:symbol val="triangle"/>
            <c:size val="4"/>
            <c:spPr>
              <a:solidFill>
                <a:srgbClr val="0000FF"/>
              </a:solidFill>
              <a:ln>
                <a:solidFill>
                  <a:srgbClr val="0000FF"/>
                </a:solidFill>
              </a:ln>
            </c:spPr>
          </c:marker>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Summary!$L$3:$L$31</c:f>
              <c:numCache>
                <c:formatCode>0.00</c:formatCode>
                <c:ptCount val="29"/>
                <c:pt idx="0">
                  <c:v>0.0</c:v>
                </c:pt>
                <c:pt idx="1">
                  <c:v>0.539655172413793</c:v>
                </c:pt>
                <c:pt idx="2">
                  <c:v>0.586896551724138</c:v>
                </c:pt>
                <c:pt idx="3">
                  <c:v>0.577586206896552</c:v>
                </c:pt>
                <c:pt idx="4">
                  <c:v>0.671724137931034</c:v>
                </c:pt>
                <c:pt idx="5">
                  <c:v>0.644137931034483</c:v>
                </c:pt>
                <c:pt idx="6">
                  <c:v>0.682068965517242</c:v>
                </c:pt>
                <c:pt idx="7">
                  <c:v>0.714827586206897</c:v>
                </c:pt>
                <c:pt idx="8">
                  <c:v>0.716206896551724</c:v>
                </c:pt>
                <c:pt idx="9">
                  <c:v>0.685862068965517</c:v>
                </c:pt>
                <c:pt idx="10">
                  <c:v>0.628275862068965</c:v>
                </c:pt>
                <c:pt idx="11">
                  <c:v>0.657931034482759</c:v>
                </c:pt>
                <c:pt idx="12">
                  <c:v>0.665862068965517</c:v>
                </c:pt>
                <c:pt idx="13">
                  <c:v>0.673103448275862</c:v>
                </c:pt>
                <c:pt idx="14">
                  <c:v>0.726551724137931</c:v>
                </c:pt>
                <c:pt idx="15">
                  <c:v>0.723793103448276</c:v>
                </c:pt>
                <c:pt idx="16">
                  <c:v>0.722758620689655</c:v>
                </c:pt>
                <c:pt idx="17">
                  <c:v>0.731379310344828</c:v>
                </c:pt>
                <c:pt idx="18">
                  <c:v>0.738275862068966</c:v>
                </c:pt>
                <c:pt idx="19">
                  <c:v>0.742758620689655</c:v>
                </c:pt>
                <c:pt idx="20">
                  <c:v>0.735172413793104</c:v>
                </c:pt>
                <c:pt idx="21">
                  <c:v>0.759655172413793</c:v>
                </c:pt>
                <c:pt idx="22">
                  <c:v>0.771034482758621</c:v>
                </c:pt>
                <c:pt idx="23">
                  <c:v>0.77</c:v>
                </c:pt>
                <c:pt idx="24">
                  <c:v>0.768965517241379</c:v>
                </c:pt>
                <c:pt idx="25">
                  <c:v>0.782068965517241</c:v>
                </c:pt>
                <c:pt idx="26">
                  <c:v>0.778275862068966</c:v>
                </c:pt>
                <c:pt idx="27">
                  <c:v>0.78551724137931</c:v>
                </c:pt>
                <c:pt idx="28">
                  <c:v>0.787241379310345</c:v>
                </c:pt>
              </c:numCache>
            </c:numRef>
          </c:val>
          <c:smooth val="0"/>
        </c:ser>
        <c:ser>
          <c:idx val="1"/>
          <c:order val="3"/>
          <c:tx>
            <c:v>recall (k=4)</c:v>
          </c:tx>
          <c:spPr>
            <a:ln w="12700">
              <a:solidFill>
                <a:srgbClr val="0000FF"/>
              </a:solidFill>
              <a:prstDash val="sysDash"/>
            </a:ln>
          </c:spPr>
          <c:marker>
            <c:symbol val="triangle"/>
            <c:size val="4"/>
            <c:spPr>
              <a:solidFill>
                <a:srgbClr val="0000FF"/>
              </a:solidFill>
              <a:ln>
                <a:solidFill>
                  <a:srgbClr val="0000FF"/>
                </a:solidFill>
              </a:ln>
            </c:spPr>
          </c:marker>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Summary!$M$3:$M$31</c:f>
              <c:numCache>
                <c:formatCode>0.00</c:formatCode>
                <c:ptCount val="29"/>
                <c:pt idx="0">
                  <c:v>0.0</c:v>
                </c:pt>
                <c:pt idx="1">
                  <c:v>0.311379310344828</c:v>
                </c:pt>
                <c:pt idx="2">
                  <c:v>0.436551724137931</c:v>
                </c:pt>
                <c:pt idx="3">
                  <c:v>0.447241379310345</c:v>
                </c:pt>
                <c:pt idx="4">
                  <c:v>0.649655172413793</c:v>
                </c:pt>
                <c:pt idx="5">
                  <c:v>0.62</c:v>
                </c:pt>
                <c:pt idx="6">
                  <c:v>0.672068965517241</c:v>
                </c:pt>
                <c:pt idx="7">
                  <c:v>0.698620689655172</c:v>
                </c:pt>
                <c:pt idx="8">
                  <c:v>0.698620689655172</c:v>
                </c:pt>
                <c:pt idx="9">
                  <c:v>0.680344827586207</c:v>
                </c:pt>
                <c:pt idx="10">
                  <c:v>0.63448275862069</c:v>
                </c:pt>
                <c:pt idx="11">
                  <c:v>0.664137931034483</c:v>
                </c:pt>
                <c:pt idx="12">
                  <c:v>0.674137931034483</c:v>
                </c:pt>
                <c:pt idx="13">
                  <c:v>0.671379310344827</c:v>
                </c:pt>
                <c:pt idx="14">
                  <c:v>0.716206896551724</c:v>
                </c:pt>
                <c:pt idx="15">
                  <c:v>0.711034482758621</c:v>
                </c:pt>
                <c:pt idx="16">
                  <c:v>0.711034482758621</c:v>
                </c:pt>
                <c:pt idx="17">
                  <c:v>0.720689655172414</c:v>
                </c:pt>
                <c:pt idx="18">
                  <c:v>0.73</c:v>
                </c:pt>
                <c:pt idx="19">
                  <c:v>0.733448275862069</c:v>
                </c:pt>
                <c:pt idx="20">
                  <c:v>0.724827586206897</c:v>
                </c:pt>
                <c:pt idx="21">
                  <c:v>0.740344827586207</c:v>
                </c:pt>
                <c:pt idx="22">
                  <c:v>0.750344827586207</c:v>
                </c:pt>
                <c:pt idx="23">
                  <c:v>0.747931034482759</c:v>
                </c:pt>
                <c:pt idx="24">
                  <c:v>0.747931034482759</c:v>
                </c:pt>
                <c:pt idx="25">
                  <c:v>0.762068965517241</c:v>
                </c:pt>
                <c:pt idx="26">
                  <c:v>0.755172413793104</c:v>
                </c:pt>
                <c:pt idx="27">
                  <c:v>0.766896551724138</c:v>
                </c:pt>
                <c:pt idx="28">
                  <c:v>0.767586206896552</c:v>
                </c:pt>
              </c:numCache>
            </c:numRef>
          </c:val>
          <c:smooth val="0"/>
        </c:ser>
        <c:dLbls>
          <c:showLegendKey val="0"/>
          <c:showVal val="0"/>
          <c:showCatName val="0"/>
          <c:showSerName val="0"/>
          <c:showPercent val="0"/>
          <c:showBubbleSize val="0"/>
        </c:dLbls>
        <c:marker val="1"/>
        <c:smooth val="0"/>
        <c:axId val="-2091322312"/>
        <c:axId val="-2093240744"/>
      </c:lineChart>
      <c:catAx>
        <c:axId val="-2091322312"/>
        <c:scaling>
          <c:orientation val="minMax"/>
        </c:scaling>
        <c:delete val="0"/>
        <c:axPos val="b"/>
        <c:title>
          <c:tx>
            <c:rich>
              <a:bodyPr/>
              <a:lstStyle/>
              <a:p>
                <a:pPr>
                  <a:defRPr sz="1200" b="0"/>
                </a:pPr>
                <a:r>
                  <a:rPr lang="en-US" sz="1200" b="0"/>
                  <a:t>Number of known semantic models</a:t>
                </a:r>
              </a:p>
            </c:rich>
          </c:tx>
          <c:layout>
            <c:manualLayout>
              <c:xMode val="edge"/>
              <c:yMode val="edge"/>
              <c:x val="0.25117263500232"/>
              <c:y val="0.904723391257127"/>
            </c:manualLayout>
          </c:layout>
          <c:overlay val="0"/>
        </c:title>
        <c:numFmt formatCode="0" sourceLinked="1"/>
        <c:majorTickMark val="out"/>
        <c:minorTickMark val="none"/>
        <c:tickLblPos val="nextTo"/>
        <c:txPr>
          <a:bodyPr/>
          <a:lstStyle/>
          <a:p>
            <a:pPr>
              <a:defRPr sz="1200"/>
            </a:pPr>
            <a:endParaRPr lang="en-US"/>
          </a:p>
        </c:txPr>
        <c:crossAx val="-2093240744"/>
        <c:crosses val="autoZero"/>
        <c:auto val="1"/>
        <c:lblAlgn val="ctr"/>
        <c:lblOffset val="100"/>
        <c:tickLblSkip val="4"/>
        <c:noMultiLvlLbl val="0"/>
      </c:catAx>
      <c:valAx>
        <c:axId val="-2093240744"/>
        <c:scaling>
          <c:orientation val="minMax"/>
          <c:max val="0.9"/>
          <c:min val="0.0"/>
        </c:scaling>
        <c:delete val="0"/>
        <c:axPos val="l"/>
        <c:numFmt formatCode="0.0" sourceLinked="0"/>
        <c:majorTickMark val="out"/>
        <c:minorTickMark val="none"/>
        <c:tickLblPos val="nextTo"/>
        <c:txPr>
          <a:bodyPr/>
          <a:lstStyle/>
          <a:p>
            <a:pPr>
              <a:defRPr sz="1200"/>
            </a:pPr>
            <a:endParaRPr lang="en-US"/>
          </a:p>
        </c:txPr>
        <c:crossAx val="-2091322312"/>
        <c:crosses val="autoZero"/>
        <c:crossBetween val="midCat"/>
        <c:majorUnit val="0.2"/>
      </c:valAx>
      <c:spPr>
        <a:ln>
          <a:solidFill>
            <a:schemeClr val="bg1">
              <a:lumMod val="50000"/>
            </a:schemeClr>
          </a:solidFill>
        </a:ln>
      </c:spPr>
    </c:plotArea>
    <c:legend>
      <c:legendPos val="r"/>
      <c:layout>
        <c:manualLayout>
          <c:xMode val="edge"/>
          <c:yMode val="edge"/>
          <c:x val="0.592056852268466"/>
          <c:y val="0.393262500841241"/>
          <c:w val="0.351914857452519"/>
          <c:h val="0.332521956390067"/>
        </c:manualLayout>
      </c:layout>
      <c:overlay val="0"/>
      <c:txPr>
        <a:bodyPr/>
        <a:lstStyle/>
        <a:p>
          <a:pPr>
            <a:defRPr sz="1200"/>
          </a:pPr>
          <a:endParaRPr lang="en-US"/>
        </a:p>
      </c:txPr>
    </c:legend>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09430328989459"/>
          <c:y val="0.0588235294117647"/>
          <c:w val="0.895174505213875"/>
          <c:h val="0.71788862365055"/>
        </c:manualLayout>
      </c:layout>
      <c:lineChart>
        <c:grouping val="standard"/>
        <c:varyColors val="0"/>
        <c:ser>
          <c:idx val="5"/>
          <c:order val="0"/>
          <c:tx>
            <c:v>precision (k=1)</c:v>
          </c:tx>
          <c:spPr>
            <a:ln w="12700">
              <a:solidFill>
                <a:schemeClr val="tx1"/>
              </a:solidFill>
            </a:ln>
            <a:effectLst/>
          </c:spPr>
          <c:marker>
            <c:symbol val="diamond"/>
            <c:size val="4"/>
            <c:spPr>
              <a:solidFill>
                <a:schemeClr val="tx1"/>
              </a:solidFill>
              <a:ln>
                <a:solidFill>
                  <a:schemeClr val="tx1"/>
                </a:solidFill>
              </a:ln>
              <a:effectLst/>
            </c:spPr>
          </c:marker>
          <c:dPt>
            <c:idx val="0"/>
            <c:bubble3D val="0"/>
          </c:dPt>
          <c:dPt>
            <c:idx val="1"/>
            <c:bubble3D val="0"/>
          </c:dPt>
          <c:dPt>
            <c:idx val="2"/>
            <c:bubble3D val="0"/>
          </c:dPt>
          <c:dPt>
            <c:idx val="3"/>
            <c:bubble3D val="0"/>
          </c:dPt>
          <c:dPt>
            <c:idx val="5"/>
            <c:bubble3D val="0"/>
          </c:dPt>
          <c:dPt>
            <c:idx val="6"/>
            <c:bubble3D val="0"/>
          </c:dPt>
          <c:dPt>
            <c:idx val="7"/>
            <c:bubble3D val="0"/>
          </c:dPt>
          <c:dPt>
            <c:idx val="9"/>
            <c:bubble3D val="0"/>
          </c:dPt>
          <c:dPt>
            <c:idx val="10"/>
            <c:bubble3D val="0"/>
          </c:dPt>
          <c:dPt>
            <c:idx val="11"/>
            <c:bubble3D val="0"/>
          </c:dPt>
          <c:dPt>
            <c:idx val="13"/>
            <c:bubble3D val="0"/>
          </c:dPt>
          <c:dPt>
            <c:idx val="14"/>
            <c:bubble3D val="0"/>
          </c:dPt>
          <c:dPt>
            <c:idx val="15"/>
            <c:bubble3D val="0"/>
          </c:dPt>
          <c:dPt>
            <c:idx val="17"/>
            <c:bubble3D val="0"/>
          </c:dPt>
          <c:dPt>
            <c:idx val="18"/>
            <c:bubble3D val="0"/>
          </c:dPt>
          <c:dPt>
            <c:idx val="19"/>
            <c:bubble3D val="0"/>
          </c:dPt>
          <c:dPt>
            <c:idx val="21"/>
            <c:bubble3D val="0"/>
          </c:dPt>
          <c:dPt>
            <c:idx val="22"/>
            <c:bubble3D val="0"/>
          </c:dPt>
          <c:dPt>
            <c:idx val="23"/>
            <c:bubble3D val="0"/>
          </c:dPt>
          <c:dPt>
            <c:idx val="25"/>
            <c:bubble3D val="0"/>
          </c:dPt>
          <c:dPt>
            <c:idx val="26"/>
            <c:bubble3D val="0"/>
          </c:dPt>
          <c:dPt>
            <c:idx val="27"/>
            <c:bubble3D val="0"/>
          </c:dPt>
          <c:dPt>
            <c:idx val="28"/>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Summary!$G$3:$G$31</c:f>
              <c:numCache>
                <c:formatCode>0.00</c:formatCode>
                <c:ptCount val="29"/>
                <c:pt idx="0">
                  <c:v>0.0</c:v>
                </c:pt>
                <c:pt idx="1">
                  <c:v>0.704137931034483</c:v>
                </c:pt>
                <c:pt idx="2">
                  <c:v>0.632413793103448</c:v>
                </c:pt>
                <c:pt idx="3">
                  <c:v>0.641724137931034</c:v>
                </c:pt>
                <c:pt idx="4">
                  <c:v>0.596896551724138</c:v>
                </c:pt>
                <c:pt idx="5">
                  <c:v>0.586551724137931</c:v>
                </c:pt>
                <c:pt idx="6">
                  <c:v>0.616896551724138</c:v>
                </c:pt>
                <c:pt idx="7">
                  <c:v>0.612758620689655</c:v>
                </c:pt>
                <c:pt idx="8">
                  <c:v>0.594137931034483</c:v>
                </c:pt>
                <c:pt idx="9">
                  <c:v>0.59</c:v>
                </c:pt>
                <c:pt idx="10">
                  <c:v>0.571034482758621</c:v>
                </c:pt>
                <c:pt idx="11">
                  <c:v>0.567241379310345</c:v>
                </c:pt>
                <c:pt idx="12">
                  <c:v>0.555862068965517</c:v>
                </c:pt>
                <c:pt idx="13">
                  <c:v>0.573793103448276</c:v>
                </c:pt>
                <c:pt idx="14">
                  <c:v>0.587586206896552</c:v>
                </c:pt>
                <c:pt idx="15">
                  <c:v>0.609655172413793</c:v>
                </c:pt>
                <c:pt idx="16">
                  <c:v>0.612068965517241</c:v>
                </c:pt>
                <c:pt idx="17">
                  <c:v>0.622758620689655</c:v>
                </c:pt>
                <c:pt idx="18">
                  <c:v>0.636551724137931</c:v>
                </c:pt>
                <c:pt idx="19">
                  <c:v>0.630689655172414</c:v>
                </c:pt>
                <c:pt idx="20">
                  <c:v>0.635172413793104</c:v>
                </c:pt>
                <c:pt idx="21">
                  <c:v>0.626206896551724</c:v>
                </c:pt>
                <c:pt idx="22">
                  <c:v>0.626206896551724</c:v>
                </c:pt>
                <c:pt idx="23">
                  <c:v>0.620344827586207</c:v>
                </c:pt>
                <c:pt idx="24">
                  <c:v>0.624827586206897</c:v>
                </c:pt>
                <c:pt idx="25">
                  <c:v>0.643103448275862</c:v>
                </c:pt>
                <c:pt idx="26">
                  <c:v>0.651724137931034</c:v>
                </c:pt>
                <c:pt idx="27">
                  <c:v>0.65</c:v>
                </c:pt>
                <c:pt idx="28">
                  <c:v>0.648620689655173</c:v>
                </c:pt>
              </c:numCache>
            </c:numRef>
          </c:val>
          <c:smooth val="0"/>
        </c:ser>
        <c:ser>
          <c:idx val="6"/>
          <c:order val="1"/>
          <c:tx>
            <c:v>recall (k=1)</c:v>
          </c:tx>
          <c:spPr>
            <a:ln w="12700">
              <a:solidFill>
                <a:schemeClr val="tx1"/>
              </a:solidFill>
              <a:prstDash val="sysDash"/>
            </a:ln>
            <a:effectLst/>
          </c:spPr>
          <c:marker>
            <c:symbol val="diamond"/>
            <c:size val="4"/>
            <c:spPr>
              <a:solidFill>
                <a:schemeClr val="tx1"/>
              </a:solidFill>
              <a:ln>
                <a:solidFill>
                  <a:schemeClr val="tx1"/>
                </a:solidFill>
              </a:ln>
              <a:effectLst/>
            </c:spPr>
          </c:marker>
          <c:dPt>
            <c:idx val="0"/>
            <c:bubble3D val="0"/>
          </c:dPt>
          <c:dPt>
            <c:idx val="1"/>
            <c:bubble3D val="0"/>
          </c:dPt>
          <c:dPt>
            <c:idx val="3"/>
            <c:bubble3D val="0"/>
          </c:dPt>
          <c:dPt>
            <c:idx val="5"/>
            <c:bubble3D val="0"/>
          </c:dPt>
          <c:dPt>
            <c:idx val="7"/>
            <c:bubble3D val="0"/>
          </c:dPt>
          <c:dPt>
            <c:idx val="9"/>
            <c:bubble3D val="0"/>
          </c:dPt>
          <c:dPt>
            <c:idx val="11"/>
            <c:bubble3D val="0"/>
          </c:dPt>
          <c:dPt>
            <c:idx val="13"/>
            <c:bubble3D val="0"/>
          </c:dPt>
          <c:dPt>
            <c:idx val="15"/>
            <c:bubble3D val="0"/>
          </c:dPt>
          <c:dPt>
            <c:idx val="17"/>
            <c:bubble3D val="0"/>
          </c:dPt>
          <c:dPt>
            <c:idx val="19"/>
            <c:bubble3D val="0"/>
          </c:dPt>
          <c:dPt>
            <c:idx val="21"/>
            <c:bubble3D val="0"/>
          </c:dPt>
          <c:dPt>
            <c:idx val="23"/>
            <c:bubble3D val="0"/>
          </c:dPt>
          <c:dPt>
            <c:idx val="25"/>
            <c:bubble3D val="0"/>
          </c:dPt>
          <c:dPt>
            <c:idx val="27"/>
            <c:bubble3D val="0"/>
          </c:dPt>
          <c:dPt>
            <c:idx val="28"/>
            <c:bubble3D val="0"/>
          </c:dPt>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Summary!$H$3:$H$31</c:f>
              <c:numCache>
                <c:formatCode>0.00</c:formatCode>
                <c:ptCount val="29"/>
                <c:pt idx="0">
                  <c:v>0.0</c:v>
                </c:pt>
                <c:pt idx="1">
                  <c:v>0.487241379310345</c:v>
                </c:pt>
                <c:pt idx="2">
                  <c:v>0.537586206896552</c:v>
                </c:pt>
                <c:pt idx="3">
                  <c:v>0.547241379310345</c:v>
                </c:pt>
                <c:pt idx="4">
                  <c:v>0.572068965517242</c:v>
                </c:pt>
                <c:pt idx="5">
                  <c:v>0.556551724137931</c:v>
                </c:pt>
                <c:pt idx="6">
                  <c:v>0.601034482758621</c:v>
                </c:pt>
                <c:pt idx="7">
                  <c:v>0.595862068965517</c:v>
                </c:pt>
                <c:pt idx="8">
                  <c:v>0.566896551724138</c:v>
                </c:pt>
                <c:pt idx="9">
                  <c:v>0.558965517241379</c:v>
                </c:pt>
                <c:pt idx="10">
                  <c:v>0.553448275862069</c:v>
                </c:pt>
                <c:pt idx="11">
                  <c:v>0.541034482758621</c:v>
                </c:pt>
                <c:pt idx="12">
                  <c:v>0.52448275862069</c:v>
                </c:pt>
                <c:pt idx="13">
                  <c:v>0.536551724137931</c:v>
                </c:pt>
                <c:pt idx="14">
                  <c:v>0.55551724137931</c:v>
                </c:pt>
                <c:pt idx="15">
                  <c:v>0.568965517241379</c:v>
                </c:pt>
                <c:pt idx="16">
                  <c:v>0.569655172413793</c:v>
                </c:pt>
                <c:pt idx="17">
                  <c:v>0.575862068965517</c:v>
                </c:pt>
                <c:pt idx="18">
                  <c:v>0.587931034482759</c:v>
                </c:pt>
                <c:pt idx="19">
                  <c:v>0.593793103448276</c:v>
                </c:pt>
                <c:pt idx="20">
                  <c:v>0.59448275862069</c:v>
                </c:pt>
                <c:pt idx="21">
                  <c:v>0.591034482758621</c:v>
                </c:pt>
                <c:pt idx="22">
                  <c:v>0.587241379310345</c:v>
                </c:pt>
                <c:pt idx="23">
                  <c:v>0.584137931034483</c:v>
                </c:pt>
                <c:pt idx="24">
                  <c:v>0.59</c:v>
                </c:pt>
                <c:pt idx="25">
                  <c:v>0.618275862068965</c:v>
                </c:pt>
                <c:pt idx="26">
                  <c:v>0.633103448275862</c:v>
                </c:pt>
                <c:pt idx="27">
                  <c:v>0.632758620689655</c:v>
                </c:pt>
                <c:pt idx="28">
                  <c:v>0.623793103448276</c:v>
                </c:pt>
              </c:numCache>
            </c:numRef>
          </c:val>
          <c:smooth val="0"/>
        </c:ser>
        <c:ser>
          <c:idx val="0"/>
          <c:order val="2"/>
          <c:tx>
            <c:v>precision (k=4)</c:v>
          </c:tx>
          <c:spPr>
            <a:ln w="12700">
              <a:solidFill>
                <a:srgbClr val="0000FF"/>
              </a:solidFill>
            </a:ln>
          </c:spPr>
          <c:marker>
            <c:symbol val="triangle"/>
            <c:size val="4"/>
            <c:spPr>
              <a:solidFill>
                <a:srgbClr val="0000FF"/>
              </a:solidFill>
              <a:ln>
                <a:solidFill>
                  <a:srgbClr val="0000FF"/>
                </a:solidFill>
              </a:ln>
            </c:spPr>
          </c:marker>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Summary!$L$3:$L$31</c:f>
              <c:numCache>
                <c:formatCode>0.00</c:formatCode>
                <c:ptCount val="29"/>
                <c:pt idx="0">
                  <c:v>0.0</c:v>
                </c:pt>
                <c:pt idx="1">
                  <c:v>0.553448275862069</c:v>
                </c:pt>
                <c:pt idx="2">
                  <c:v>0.545862068965517</c:v>
                </c:pt>
                <c:pt idx="3">
                  <c:v>0.553103448275862</c:v>
                </c:pt>
                <c:pt idx="4">
                  <c:v>0.612068965517241</c:v>
                </c:pt>
                <c:pt idx="5">
                  <c:v>0.617931034482758</c:v>
                </c:pt>
                <c:pt idx="6">
                  <c:v>0.633103448275862</c:v>
                </c:pt>
                <c:pt idx="7">
                  <c:v>0.627241379310345</c:v>
                </c:pt>
                <c:pt idx="8">
                  <c:v>0.622413793103448</c:v>
                </c:pt>
                <c:pt idx="9">
                  <c:v>0.630689655172414</c:v>
                </c:pt>
                <c:pt idx="10">
                  <c:v>0.648275862068965</c:v>
                </c:pt>
                <c:pt idx="11">
                  <c:v>0.643793103448276</c:v>
                </c:pt>
                <c:pt idx="12">
                  <c:v>0.638620689655172</c:v>
                </c:pt>
                <c:pt idx="13">
                  <c:v>0.641379310344828</c:v>
                </c:pt>
                <c:pt idx="14">
                  <c:v>0.646896551724138</c:v>
                </c:pt>
                <c:pt idx="15">
                  <c:v>0.664137931034483</c:v>
                </c:pt>
                <c:pt idx="16">
                  <c:v>0.67551724137931</c:v>
                </c:pt>
                <c:pt idx="17">
                  <c:v>0.666206896551724</c:v>
                </c:pt>
                <c:pt idx="18">
                  <c:v>0.672413793103448</c:v>
                </c:pt>
                <c:pt idx="19">
                  <c:v>0.677241379310345</c:v>
                </c:pt>
                <c:pt idx="20">
                  <c:v>0.671034482758621</c:v>
                </c:pt>
                <c:pt idx="21">
                  <c:v>0.697241379310345</c:v>
                </c:pt>
                <c:pt idx="22">
                  <c:v>0.708620689655172</c:v>
                </c:pt>
                <c:pt idx="23">
                  <c:v>0.708965517241379</c:v>
                </c:pt>
                <c:pt idx="24">
                  <c:v>0.725862068965517</c:v>
                </c:pt>
                <c:pt idx="25">
                  <c:v>0.716551724137931</c:v>
                </c:pt>
                <c:pt idx="26">
                  <c:v>0.721034482758621</c:v>
                </c:pt>
                <c:pt idx="27">
                  <c:v>0.713793103448276</c:v>
                </c:pt>
                <c:pt idx="28">
                  <c:v>0.712413793103448</c:v>
                </c:pt>
              </c:numCache>
            </c:numRef>
          </c:val>
          <c:smooth val="0"/>
        </c:ser>
        <c:ser>
          <c:idx val="1"/>
          <c:order val="3"/>
          <c:tx>
            <c:v>recall (k=4)</c:v>
          </c:tx>
          <c:spPr>
            <a:ln w="12700">
              <a:solidFill>
                <a:srgbClr val="0000FF"/>
              </a:solidFill>
              <a:prstDash val="sysDash"/>
            </a:ln>
          </c:spPr>
          <c:marker>
            <c:symbol val="triangle"/>
            <c:size val="4"/>
            <c:spPr>
              <a:solidFill>
                <a:srgbClr val="0000FF"/>
              </a:solidFill>
              <a:ln>
                <a:solidFill>
                  <a:srgbClr val="0000FF"/>
                </a:solidFill>
              </a:ln>
            </c:spPr>
          </c:marker>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Summary!$M$3:$M$31</c:f>
              <c:numCache>
                <c:formatCode>0.00</c:formatCode>
                <c:ptCount val="29"/>
                <c:pt idx="0">
                  <c:v>0.0</c:v>
                </c:pt>
                <c:pt idx="1">
                  <c:v>0.426896551724138</c:v>
                </c:pt>
                <c:pt idx="2">
                  <c:v>0.508965517241379</c:v>
                </c:pt>
                <c:pt idx="3">
                  <c:v>0.52448275862069</c:v>
                </c:pt>
                <c:pt idx="4">
                  <c:v>0.61448275862069</c:v>
                </c:pt>
                <c:pt idx="5">
                  <c:v>0.61103448275862</c:v>
                </c:pt>
                <c:pt idx="6">
                  <c:v>0.624827586206896</c:v>
                </c:pt>
                <c:pt idx="7">
                  <c:v>0.620344827586207</c:v>
                </c:pt>
                <c:pt idx="8">
                  <c:v>0.613103448275862</c:v>
                </c:pt>
                <c:pt idx="9">
                  <c:v>0.618275862068965</c:v>
                </c:pt>
                <c:pt idx="10">
                  <c:v>0.637931034482759</c:v>
                </c:pt>
                <c:pt idx="11">
                  <c:v>0.625172413793103</c:v>
                </c:pt>
                <c:pt idx="12">
                  <c:v>0.615172413793103</c:v>
                </c:pt>
                <c:pt idx="13">
                  <c:v>0.615172413793103</c:v>
                </c:pt>
                <c:pt idx="14">
                  <c:v>0.613793103448276</c:v>
                </c:pt>
                <c:pt idx="15">
                  <c:v>0.633793103448276</c:v>
                </c:pt>
                <c:pt idx="16">
                  <c:v>0.646206896551724</c:v>
                </c:pt>
                <c:pt idx="17">
                  <c:v>0.637586206896551</c:v>
                </c:pt>
                <c:pt idx="18">
                  <c:v>0.645172413793103</c:v>
                </c:pt>
                <c:pt idx="19">
                  <c:v>0.651034482758621</c:v>
                </c:pt>
                <c:pt idx="20">
                  <c:v>0.644137931034483</c:v>
                </c:pt>
                <c:pt idx="21">
                  <c:v>0.67551724137931</c:v>
                </c:pt>
                <c:pt idx="22">
                  <c:v>0.686206896551724</c:v>
                </c:pt>
                <c:pt idx="23">
                  <c:v>0.681724137931034</c:v>
                </c:pt>
                <c:pt idx="24">
                  <c:v>0.701379310344828</c:v>
                </c:pt>
                <c:pt idx="25">
                  <c:v>0.692758620689655</c:v>
                </c:pt>
                <c:pt idx="26">
                  <c:v>0.701724137931034</c:v>
                </c:pt>
                <c:pt idx="27">
                  <c:v>0.684137931034483</c:v>
                </c:pt>
                <c:pt idx="28">
                  <c:v>0.685172413793103</c:v>
                </c:pt>
              </c:numCache>
            </c:numRef>
          </c:val>
          <c:smooth val="0"/>
        </c:ser>
        <c:dLbls>
          <c:showLegendKey val="0"/>
          <c:showVal val="0"/>
          <c:showCatName val="0"/>
          <c:showSerName val="0"/>
          <c:showPercent val="0"/>
          <c:showBubbleSize val="0"/>
        </c:dLbls>
        <c:marker val="1"/>
        <c:smooth val="0"/>
        <c:axId val="-2093183592"/>
        <c:axId val="-2093175688"/>
      </c:lineChart>
      <c:catAx>
        <c:axId val="-2093183592"/>
        <c:scaling>
          <c:orientation val="minMax"/>
        </c:scaling>
        <c:delete val="0"/>
        <c:axPos val="b"/>
        <c:title>
          <c:tx>
            <c:rich>
              <a:bodyPr/>
              <a:lstStyle/>
              <a:p>
                <a:pPr>
                  <a:defRPr sz="1200" b="0"/>
                </a:pPr>
                <a:r>
                  <a:rPr lang="en-US" sz="1200" b="0"/>
                  <a:t>Number of known semantic models</a:t>
                </a:r>
              </a:p>
            </c:rich>
          </c:tx>
          <c:layout>
            <c:manualLayout>
              <c:xMode val="edge"/>
              <c:yMode val="edge"/>
              <c:x val="0.25117263500232"/>
              <c:y val="0.904723391257127"/>
            </c:manualLayout>
          </c:layout>
          <c:overlay val="0"/>
        </c:title>
        <c:numFmt formatCode="0" sourceLinked="1"/>
        <c:majorTickMark val="out"/>
        <c:minorTickMark val="none"/>
        <c:tickLblPos val="nextTo"/>
        <c:txPr>
          <a:bodyPr/>
          <a:lstStyle/>
          <a:p>
            <a:pPr>
              <a:defRPr sz="1200"/>
            </a:pPr>
            <a:endParaRPr lang="en-US"/>
          </a:p>
        </c:txPr>
        <c:crossAx val="-2093175688"/>
        <c:crosses val="autoZero"/>
        <c:auto val="1"/>
        <c:lblAlgn val="ctr"/>
        <c:lblOffset val="100"/>
        <c:tickLblSkip val="4"/>
        <c:noMultiLvlLbl val="0"/>
      </c:catAx>
      <c:valAx>
        <c:axId val="-2093175688"/>
        <c:scaling>
          <c:orientation val="minMax"/>
          <c:max val="0.9"/>
          <c:min val="0.0"/>
        </c:scaling>
        <c:delete val="0"/>
        <c:axPos val="l"/>
        <c:numFmt formatCode="0.0" sourceLinked="0"/>
        <c:majorTickMark val="out"/>
        <c:minorTickMark val="none"/>
        <c:tickLblPos val="nextTo"/>
        <c:txPr>
          <a:bodyPr/>
          <a:lstStyle/>
          <a:p>
            <a:pPr>
              <a:defRPr sz="1200"/>
            </a:pPr>
            <a:endParaRPr lang="en-US"/>
          </a:p>
        </c:txPr>
        <c:crossAx val="-2093183592"/>
        <c:crosses val="autoZero"/>
        <c:crossBetween val="midCat"/>
        <c:majorUnit val="0.2"/>
      </c:valAx>
      <c:spPr>
        <a:ln>
          <a:solidFill>
            <a:schemeClr val="bg1">
              <a:lumMod val="50000"/>
            </a:schemeClr>
          </a:solidFill>
        </a:ln>
      </c:spPr>
    </c:plotArea>
    <c:legend>
      <c:legendPos val="r"/>
      <c:layout>
        <c:manualLayout>
          <c:xMode val="edge"/>
          <c:yMode val="edge"/>
          <c:x val="0.592056852268466"/>
          <c:y val="0.3772368598156"/>
          <c:w val="0.351914857452519"/>
          <c:h val="0.359231358099468"/>
        </c:manualLayout>
      </c:layout>
      <c:overlay val="0"/>
      <c:txPr>
        <a:bodyPr/>
        <a:lstStyle/>
        <a:p>
          <a:pPr>
            <a:defRPr sz="1200"/>
          </a:pPr>
          <a:endParaRPr lang="en-US"/>
        </a:p>
      </c:txPr>
    </c:legend>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44219111499951"/>
          <c:y val="0.0492422873370337"/>
          <c:w val="0.814835034509575"/>
          <c:h val="0.66264123232188"/>
        </c:manualLayout>
      </c:layout>
      <c:lineChart>
        <c:grouping val="standard"/>
        <c:varyColors val="0"/>
        <c:ser>
          <c:idx val="0"/>
          <c:order val="0"/>
          <c:tx>
            <c:v>k=1</c:v>
          </c:tx>
          <c:spPr>
            <a:ln w="12700">
              <a:solidFill>
                <a:schemeClr val="tx1"/>
              </a:solidFill>
              <a:prstDash val="solid"/>
            </a:ln>
          </c:spPr>
          <c:marker>
            <c:symbol val="none"/>
          </c:marker>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Summary!$I$3:$I$31</c:f>
              <c:numCache>
                <c:formatCode>0.00</c:formatCode>
                <c:ptCount val="29"/>
                <c:pt idx="0">
                  <c:v>0.00275862068965517</c:v>
                </c:pt>
                <c:pt idx="1">
                  <c:v>0.130655172413793</c:v>
                </c:pt>
                <c:pt idx="2">
                  <c:v>0.115</c:v>
                </c:pt>
                <c:pt idx="3">
                  <c:v>0.161</c:v>
                </c:pt>
                <c:pt idx="4">
                  <c:v>0.610586206896552</c:v>
                </c:pt>
                <c:pt idx="5">
                  <c:v>0.616344827586207</c:v>
                </c:pt>
                <c:pt idx="6">
                  <c:v>0.743827586206896</c:v>
                </c:pt>
                <c:pt idx="7">
                  <c:v>0.803655172413793</c:v>
                </c:pt>
                <c:pt idx="8">
                  <c:v>0.759655172413793</c:v>
                </c:pt>
                <c:pt idx="9">
                  <c:v>0.801275862068966</c:v>
                </c:pt>
                <c:pt idx="10">
                  <c:v>0.786172413793103</c:v>
                </c:pt>
                <c:pt idx="11">
                  <c:v>0.804310344827586</c:v>
                </c:pt>
                <c:pt idx="12">
                  <c:v>0.807793103448276</c:v>
                </c:pt>
                <c:pt idx="13">
                  <c:v>0.79848275862069</c:v>
                </c:pt>
                <c:pt idx="14">
                  <c:v>0.79651724137931</c:v>
                </c:pt>
                <c:pt idx="15">
                  <c:v>0.812689655172414</c:v>
                </c:pt>
                <c:pt idx="16">
                  <c:v>0.814275862068965</c:v>
                </c:pt>
                <c:pt idx="17">
                  <c:v>0.846724137931034</c:v>
                </c:pt>
                <c:pt idx="18">
                  <c:v>0.847344827586207</c:v>
                </c:pt>
                <c:pt idx="19">
                  <c:v>0.845275862068965</c:v>
                </c:pt>
                <c:pt idx="20">
                  <c:v>0.784137931034483</c:v>
                </c:pt>
                <c:pt idx="21">
                  <c:v>0.794241379310344</c:v>
                </c:pt>
                <c:pt idx="22">
                  <c:v>0.812275862068965</c:v>
                </c:pt>
                <c:pt idx="23">
                  <c:v>0.802</c:v>
                </c:pt>
                <c:pt idx="24">
                  <c:v>0.806137931034483</c:v>
                </c:pt>
                <c:pt idx="25">
                  <c:v>0.783068965517241</c:v>
                </c:pt>
                <c:pt idx="26">
                  <c:v>0.813689655172413</c:v>
                </c:pt>
                <c:pt idx="27">
                  <c:v>0.842068965517241</c:v>
                </c:pt>
                <c:pt idx="28">
                  <c:v>0.838103448275862</c:v>
                </c:pt>
              </c:numCache>
            </c:numRef>
          </c:val>
          <c:smooth val="0"/>
        </c:ser>
        <c:ser>
          <c:idx val="1"/>
          <c:order val="1"/>
          <c:tx>
            <c:v>k=4</c:v>
          </c:tx>
          <c:spPr>
            <a:ln w="12700">
              <a:solidFill>
                <a:schemeClr val="tx1"/>
              </a:solidFill>
              <a:prstDash val="sysDash"/>
            </a:ln>
          </c:spPr>
          <c:marker>
            <c:symbol val="none"/>
          </c:marker>
          <c:cat>
            <c:numRef>
              <c:f>Summary!$A$3:$A$31</c:f>
              <c:numCache>
                <c:formatCode>0</c:formatCode>
                <c:ptCount val="29"/>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numCache>
            </c:numRef>
          </c:cat>
          <c:val>
            <c:numRef>
              <c:f>Summary!$N$3:$N$31</c:f>
              <c:numCache>
                <c:formatCode>0.00</c:formatCode>
                <c:ptCount val="29"/>
                <c:pt idx="0">
                  <c:v>0.00358620689655172</c:v>
                </c:pt>
                <c:pt idx="1">
                  <c:v>0.439172413793103</c:v>
                </c:pt>
                <c:pt idx="2">
                  <c:v>0.444103448275862</c:v>
                </c:pt>
                <c:pt idx="3">
                  <c:v>0.456862068965517</c:v>
                </c:pt>
                <c:pt idx="4">
                  <c:v>0.69803448275862</c:v>
                </c:pt>
                <c:pt idx="5">
                  <c:v>0.76848275862069</c:v>
                </c:pt>
                <c:pt idx="6">
                  <c:v>0.76903448275862</c:v>
                </c:pt>
                <c:pt idx="7">
                  <c:v>0.807137931034483</c:v>
                </c:pt>
                <c:pt idx="8">
                  <c:v>0.794413793103448</c:v>
                </c:pt>
                <c:pt idx="9">
                  <c:v>0.782551724137931</c:v>
                </c:pt>
                <c:pt idx="10">
                  <c:v>0.822344827586207</c:v>
                </c:pt>
                <c:pt idx="11">
                  <c:v>0.86448275862069</c:v>
                </c:pt>
                <c:pt idx="12">
                  <c:v>0.830620689655173</c:v>
                </c:pt>
                <c:pt idx="13">
                  <c:v>0.850379310344827</c:v>
                </c:pt>
                <c:pt idx="14">
                  <c:v>0.842241379310345</c:v>
                </c:pt>
                <c:pt idx="15">
                  <c:v>0.863068965517241</c:v>
                </c:pt>
                <c:pt idx="16">
                  <c:v>0.858</c:v>
                </c:pt>
                <c:pt idx="17">
                  <c:v>0.870034482758621</c:v>
                </c:pt>
                <c:pt idx="18">
                  <c:v>0.874241379310345</c:v>
                </c:pt>
                <c:pt idx="19">
                  <c:v>0.880689655172414</c:v>
                </c:pt>
                <c:pt idx="20">
                  <c:v>0.846310344827586</c:v>
                </c:pt>
                <c:pt idx="21">
                  <c:v>0.845551724137931</c:v>
                </c:pt>
                <c:pt idx="22">
                  <c:v>0.863724137931034</c:v>
                </c:pt>
                <c:pt idx="23">
                  <c:v>0.875965517241379</c:v>
                </c:pt>
                <c:pt idx="24">
                  <c:v>0.837965517241379</c:v>
                </c:pt>
                <c:pt idx="25">
                  <c:v>0.887724137931034</c:v>
                </c:pt>
                <c:pt idx="26">
                  <c:v>0.897344827586207</c:v>
                </c:pt>
                <c:pt idx="27">
                  <c:v>0.894344827586207</c:v>
                </c:pt>
                <c:pt idx="28">
                  <c:v>0.909655172413793</c:v>
                </c:pt>
              </c:numCache>
            </c:numRef>
          </c:val>
          <c:smooth val="0"/>
        </c:ser>
        <c:dLbls>
          <c:showLegendKey val="0"/>
          <c:showVal val="0"/>
          <c:showCatName val="0"/>
          <c:showSerName val="0"/>
          <c:showPercent val="0"/>
          <c:showBubbleSize val="0"/>
        </c:dLbls>
        <c:marker val="1"/>
        <c:smooth val="0"/>
        <c:axId val="-2093122808"/>
        <c:axId val="-2093117368"/>
      </c:lineChart>
      <c:catAx>
        <c:axId val="-2093122808"/>
        <c:scaling>
          <c:orientation val="minMax"/>
        </c:scaling>
        <c:delete val="0"/>
        <c:axPos val="b"/>
        <c:title>
          <c:tx>
            <c:rich>
              <a:bodyPr/>
              <a:lstStyle/>
              <a:p>
                <a:pPr algn="ctr" rtl="0">
                  <a:defRPr sz="1200" b="0"/>
                </a:pPr>
                <a:r>
                  <a:rPr lang="en-US" sz="1200" b="0"/>
                  <a:t>Number of known semantic models</a:t>
                </a:r>
              </a:p>
            </c:rich>
          </c:tx>
          <c:layout>
            <c:manualLayout>
              <c:xMode val="edge"/>
              <c:yMode val="edge"/>
              <c:x val="0.241126470302323"/>
              <c:y val="0.865116369159278"/>
            </c:manualLayout>
          </c:layout>
          <c:overlay val="0"/>
        </c:title>
        <c:numFmt formatCode="0" sourceLinked="1"/>
        <c:majorTickMark val="out"/>
        <c:minorTickMark val="none"/>
        <c:tickLblPos val="nextTo"/>
        <c:txPr>
          <a:bodyPr/>
          <a:lstStyle/>
          <a:p>
            <a:pPr>
              <a:defRPr sz="1200"/>
            </a:pPr>
            <a:endParaRPr lang="en-US"/>
          </a:p>
        </c:txPr>
        <c:crossAx val="-2093117368"/>
        <c:crosses val="autoZero"/>
        <c:auto val="1"/>
        <c:lblAlgn val="ctr"/>
        <c:lblOffset val="100"/>
        <c:tickLblSkip val="4"/>
        <c:noMultiLvlLbl val="0"/>
      </c:catAx>
      <c:valAx>
        <c:axId val="-2093117368"/>
        <c:scaling>
          <c:orientation val="minMax"/>
          <c:max val="1.3"/>
          <c:min val="0.0"/>
        </c:scaling>
        <c:delete val="0"/>
        <c:axPos val="l"/>
        <c:title>
          <c:tx>
            <c:rich>
              <a:bodyPr rot="-5400000" vert="horz"/>
              <a:lstStyle/>
              <a:p>
                <a:pPr>
                  <a:defRPr sz="1200" b="0"/>
                </a:pPr>
                <a:r>
                  <a:rPr lang="en-US" sz="1200" b="0"/>
                  <a:t>CPU Time (seconds)</a:t>
                </a:r>
              </a:p>
            </c:rich>
          </c:tx>
          <c:layout>
            <c:manualLayout>
              <c:xMode val="edge"/>
              <c:yMode val="edge"/>
              <c:x val="0.020010693107806"/>
              <c:y val="0.051800939745227"/>
            </c:manualLayout>
          </c:layout>
          <c:overlay val="0"/>
        </c:title>
        <c:numFmt formatCode="0.0" sourceLinked="0"/>
        <c:majorTickMark val="out"/>
        <c:minorTickMark val="none"/>
        <c:tickLblPos val="nextTo"/>
        <c:txPr>
          <a:bodyPr/>
          <a:lstStyle/>
          <a:p>
            <a:pPr>
              <a:defRPr sz="1200"/>
            </a:pPr>
            <a:endParaRPr lang="en-US"/>
          </a:p>
        </c:txPr>
        <c:crossAx val="-2093122808"/>
        <c:crosses val="autoZero"/>
        <c:crossBetween val="midCat"/>
        <c:majorUnit val="0.4"/>
      </c:valAx>
      <c:spPr>
        <a:ln>
          <a:solidFill>
            <a:schemeClr val="bg1">
              <a:lumMod val="50000"/>
            </a:schemeClr>
          </a:solidFill>
        </a:ln>
      </c:spPr>
    </c:plotArea>
    <c:legend>
      <c:legendPos val="r"/>
      <c:layout>
        <c:manualLayout>
          <c:xMode val="edge"/>
          <c:yMode val="edge"/>
          <c:x val="0.743861184018664"/>
          <c:y val="0.427014369874256"/>
          <c:w val="0.210049577136191"/>
          <c:h val="0.237608762591827"/>
        </c:manualLayout>
      </c:layout>
      <c:overlay val="0"/>
      <c:txPr>
        <a:bodyPr/>
        <a:lstStyle/>
        <a:p>
          <a:pPr>
            <a:defRPr sz="1200"/>
          </a:pPr>
          <a:endParaRPr lang="en-US"/>
        </a:p>
      </c:txPr>
    </c:legend>
    <c:plotVisOnly val="1"/>
    <c:dispBlanksAs val="gap"/>
    <c:showDLblsOverMax val="0"/>
  </c:chart>
  <c:spPr>
    <a:ln>
      <a:noFill/>
    </a:ln>
  </c:spPr>
  <c:txPr>
    <a:bodyPr/>
    <a:lstStyle/>
    <a:p>
      <a:pPr>
        <a:defRPr sz="1400">
          <a:latin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 Id="rId2"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C55316-491A-AF42-980E-1BD7F112919B}" type="datetimeFigureOut">
              <a:rPr lang="en-US" smtClean="0"/>
              <a:t>9/30/15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5C6680-E086-3845-B7FD-0C1AB93A96BB}" type="slidenum">
              <a:rPr lang="en-US" smtClean="0"/>
              <a:t>‹#›</a:t>
            </a:fld>
            <a:endParaRPr lang="en-US"/>
          </a:p>
        </p:txBody>
      </p:sp>
    </p:spTree>
    <p:extLst>
      <p:ext uri="{BB962C8B-B14F-4D97-AF65-F5344CB8AC3E}">
        <p14:creationId xmlns:p14="http://schemas.microsoft.com/office/powerpoint/2010/main" val="21121860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p:spPr>
        <p:txBody>
          <a:bodyPr wrap="none" anchor="ctr"/>
          <a:lstStyle/>
          <a:p>
            <a:pPr>
              <a:defRPr/>
            </a:pPr>
            <a:endParaRPr lang="en-US">
              <a:latin typeface="Times New Roman" pitchFamily="18" charset="0"/>
              <a:ea typeface="+mn-ea"/>
            </a:endParaRPr>
          </a:p>
        </p:txBody>
      </p:sp>
      <p:sp>
        <p:nvSpPr>
          <p:cNvPr id="23555"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w="9525">
            <a:solidFill>
              <a:srgbClr val="000000"/>
            </a:solidFill>
            <a:miter lim="800000"/>
            <a:headEnd/>
            <a:tailEnd/>
          </a:ln>
          <a:extLst>
            <a:ext uri="{FAA26D3D-D897-4be2-8F04-BA451C77F1D7}">
              <ma14:placeholderFlag xmlns:ma14="http://schemas.microsoft.com/office/mac/drawingml/2011/main" val="1"/>
            </a:ext>
          </a:extLst>
        </p:spPr>
      </p:sp>
      <p:sp>
        <p:nvSpPr>
          <p:cNvPr id="2051" name="Rectangle 3"/>
          <p:cNvSpPr txBox="1">
            <a:spLocks noGrp="1" noChangeArrowheads="1"/>
          </p:cNvSpPr>
          <p:nvPr>
            <p:ph type="body" idx="1"/>
          </p:nvPr>
        </p:nvSpPr>
        <p:spPr bwMode="auto">
          <a:xfrm>
            <a:off x="685800" y="4343400"/>
            <a:ext cx="5486400" cy="4114800"/>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lvl="0"/>
            <a:endParaRPr lang="en-US" noProof="0" smtClean="0"/>
          </a:p>
        </p:txBody>
      </p:sp>
    </p:spTree>
    <p:extLst>
      <p:ext uri="{BB962C8B-B14F-4D97-AF65-F5344CB8AC3E}">
        <p14:creationId xmlns:p14="http://schemas.microsoft.com/office/powerpoint/2010/main" val="2976373032"/>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8" charset="0"/>
        <a:ea typeface="ＭＳ Ｐゴシック" charset="0"/>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8" charset="0"/>
        <a:ea typeface="ＭＳ Ｐゴシック"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8" charset="0"/>
        <a:ea typeface="ＭＳ Ｐゴシック"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8" charset="0"/>
        <a:ea typeface="ＭＳ Ｐゴシック"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springerlink.com/content/0001-5903/15/2/" TargetMode="External"/><Relationship Id="rId4" Type="http://schemas.openxmlformats.org/officeDocument/2006/relationships/hyperlink" Target="http://www.springerlink.com/content/?Author=L.+Kou" TargetMode="External"/><Relationship Id="rId5" Type="http://schemas.openxmlformats.org/officeDocument/2006/relationships/hyperlink" Target="http://www.springerlink.com/content/?Author=G.+Markowsky" TargetMode="External"/><Relationship Id="rId6" Type="http://schemas.openxmlformats.org/officeDocument/2006/relationships/hyperlink" Target="http://www.springerlink.com/content/?Author=L.+Berman"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31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edm</a:t>
            </a:r>
            <a:r>
              <a:rPr lang="en-US" dirty="0" smtClean="0"/>
              <a:t>: recall: 71-&gt;77</a:t>
            </a:r>
          </a:p>
          <a:p>
            <a:r>
              <a:rPr lang="en-US" dirty="0" smtClean="0"/>
              <a:t>         </a:t>
            </a:r>
            <a:r>
              <a:rPr lang="en-US" dirty="0" err="1" smtClean="0"/>
              <a:t>precidion</a:t>
            </a:r>
            <a:r>
              <a:rPr lang="en-US" dirty="0" smtClean="0"/>
              <a:t>: 71-&gt;79</a:t>
            </a:r>
          </a:p>
          <a:p>
            <a:endParaRPr lang="en-US" dirty="0" smtClean="0"/>
          </a:p>
          <a:p>
            <a:r>
              <a:rPr lang="en-US" dirty="0" err="1" smtClean="0"/>
              <a:t>crm</a:t>
            </a:r>
            <a:r>
              <a:rPr lang="en-US" dirty="0" smtClean="0"/>
              <a:t>:  recall: 62-&gt;69</a:t>
            </a:r>
          </a:p>
          <a:p>
            <a:r>
              <a:rPr lang="en-US" dirty="0" smtClean="0"/>
              <a:t>         </a:t>
            </a:r>
            <a:r>
              <a:rPr lang="en-US" dirty="0" err="1" smtClean="0"/>
              <a:t>precidion</a:t>
            </a:r>
            <a:r>
              <a:rPr lang="en-US" dirty="0" smtClean="0"/>
              <a:t>: 65-&gt;71</a:t>
            </a:r>
          </a:p>
          <a:p>
            <a:endParaRPr lang="en-US" dirty="0"/>
          </a:p>
        </p:txBody>
      </p:sp>
    </p:spTree>
    <p:extLst>
      <p:ext uri="{BB962C8B-B14F-4D97-AF65-F5344CB8AC3E}">
        <p14:creationId xmlns:p14="http://schemas.microsoft.com/office/powerpoint/2010/main" val="267772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effectLst/>
                <a:latin typeface="Times New Roman" pitchFamily="18" charset="0"/>
                <a:ea typeface="ＭＳ Ｐゴシック" charset="0"/>
                <a:cs typeface="+mn-cs"/>
              </a:rPr>
              <a:t>An et al. [An et al., 2007] generate declarative mapping expressions between two tables with different schemas starting from element correspondences. They create a graph from the conceptual model (CM) of each schema and then suggest plausible mappings by exploring low-cost Steiner trees that connect those nodes in the CM graph that have attributes participating in element correspondences. </a:t>
            </a:r>
          </a:p>
          <a:p>
            <a:r>
              <a:rPr lang="en-US" sz="1200" kern="1200" dirty="0" smtClean="0">
                <a:solidFill>
                  <a:srgbClr val="000000"/>
                </a:solidFill>
                <a:effectLst/>
                <a:latin typeface="Times New Roman" pitchFamily="18" charset="0"/>
                <a:ea typeface="ＭＳ Ｐゴシック" charset="0"/>
                <a:cs typeface="+mn-cs"/>
              </a:rPr>
              <a:t>Known: Table</a:t>
            </a:r>
            <a:r>
              <a:rPr lang="en-US" sz="1200" kern="1200" baseline="0" dirty="0" smtClean="0">
                <a:solidFill>
                  <a:srgbClr val="000000"/>
                </a:solidFill>
                <a:effectLst/>
                <a:latin typeface="Times New Roman" pitchFamily="18" charset="0"/>
                <a:ea typeface="ＭＳ Ｐゴシック" charset="0"/>
                <a:cs typeface="+mn-cs"/>
              </a:rPr>
              <a:t> 1, CM graph 1, marked nodes (nodes in CM1 corresponding to columns), s-tree1: a semantic tree that expresses the correct semantic of Table1 by connecting its marked nodes in CM1</a:t>
            </a:r>
          </a:p>
          <a:p>
            <a:r>
              <a:rPr lang="en-US" sz="1200" kern="1200" baseline="0" dirty="0" smtClean="0">
                <a:solidFill>
                  <a:srgbClr val="000000"/>
                </a:solidFill>
                <a:effectLst/>
                <a:latin typeface="Times New Roman" pitchFamily="18" charset="0"/>
                <a:ea typeface="ＭＳ Ｐゴシック" charset="0"/>
                <a:cs typeface="+mn-cs"/>
              </a:rPr>
              <a:t>Known: Table 2, CM graph 2, marked nodes (nodes in CM2 corresponding to columns), s-tree2: a semantic tree that expresses the correct semantic of Table2 by connecting its marked nodes in CM2</a:t>
            </a:r>
          </a:p>
          <a:p>
            <a:r>
              <a:rPr lang="en-US" sz="1200" kern="1200" baseline="0" dirty="0" smtClean="0">
                <a:solidFill>
                  <a:srgbClr val="000000"/>
                </a:solidFill>
                <a:effectLst/>
                <a:latin typeface="Times New Roman" pitchFamily="18" charset="0"/>
                <a:ea typeface="ＭＳ Ｐゴシック" charset="0"/>
                <a:cs typeface="+mn-cs"/>
              </a:rPr>
              <a:t>Goal: Find a mapping from Table1 to Table2 (a subgraph of CM1, called CSG1, to a subgraph of CM2, called CSG2</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baseline="0" dirty="0" smtClean="0">
                <a:solidFill>
                  <a:srgbClr val="000000"/>
                </a:solidFill>
                <a:effectLst/>
                <a:latin typeface="Times New Roman" pitchFamily="18" charset="0"/>
                <a:ea typeface="ＭＳ Ｐゴシック" charset="0"/>
                <a:cs typeface="+mn-cs"/>
              </a:rPr>
              <a:t>Method: If CSG2 is known (e.g., it is the s-tree2), find the Steiner tree in CM1 connecting marked nodes, preferring the edges from s-tree1</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sz="1200" kern="1200" baseline="0" dirty="0" smtClean="0">
              <a:solidFill>
                <a:srgbClr val="000000"/>
              </a:solidFill>
              <a:effectLst/>
              <a:latin typeface="Times New Roman" pitchFamily="18" charset="0"/>
              <a:ea typeface="ＭＳ Ｐゴシック" charset="0"/>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baseline="0" dirty="0" smtClean="0">
                <a:solidFill>
                  <a:srgbClr val="000000"/>
                </a:solidFill>
                <a:effectLst/>
                <a:latin typeface="Times New Roman" pitchFamily="18" charset="0"/>
                <a:ea typeface="ＭＳ Ｐゴシック" charset="0"/>
                <a:cs typeface="+mn-cs"/>
              </a:rPr>
              <a:t>Strong assumption: we know semantic of each table (s-trees)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baseline="0" dirty="0" smtClean="0">
                <a:solidFill>
                  <a:srgbClr val="000000"/>
                </a:solidFill>
                <a:effectLst/>
                <a:latin typeface="Times New Roman" pitchFamily="18" charset="0"/>
                <a:ea typeface="ＭＳ Ｐゴシック" charset="0"/>
                <a:cs typeface="+mn-cs"/>
              </a:rPr>
              <a:t>Use-case example: Table 1 has 10 columns with a large s-tree, and table 2 has only 3 columns. This approach finds a minimal tree in CM1 (maximum overlap with s-tree1) that connects the marked nodes of table1 corresponding to the marked nodes of table2.</a:t>
            </a:r>
            <a:endParaRPr lang="en-US" sz="1200" kern="1200" dirty="0" smtClean="0">
              <a:solidFill>
                <a:srgbClr val="000000"/>
              </a:solidFill>
              <a:effectLst/>
              <a:latin typeface="Times New Roman" pitchFamily="18" charset="0"/>
              <a:ea typeface="ＭＳ Ｐゴシック" charset="0"/>
              <a:cs typeface="+mn-cs"/>
            </a:endParaRPr>
          </a:p>
        </p:txBody>
      </p:sp>
    </p:spTree>
    <p:extLst>
      <p:ext uri="{BB962C8B-B14F-4D97-AF65-F5344CB8AC3E}">
        <p14:creationId xmlns:p14="http://schemas.microsoft.com/office/powerpoint/2010/main" val="1992666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
                <a:srgbClr val="000000"/>
              </a:buClr>
              <a:buSzPct val="100000"/>
              <a:buFontTx/>
              <a:buChar char="-"/>
              <a:tabLst/>
              <a:defRPr/>
            </a:pPr>
            <a:r>
              <a:rPr lang="en-US" sz="1200" kern="1200" dirty="0" smtClean="0">
                <a:solidFill>
                  <a:srgbClr val="000000"/>
                </a:solidFill>
                <a:effectLst/>
                <a:latin typeface="Times New Roman" pitchFamily="18" charset="0"/>
                <a:ea typeface="ＭＳ Ｐゴシック" charset="0"/>
                <a:cs typeface="+mn-cs"/>
              </a:rPr>
              <a:t>A possible direction for future work is to perform user evaluations to measure the quality of the models produced using learning algorithms. </a:t>
            </a:r>
            <a:endParaRPr lang="en-US" dirty="0" smtClean="0"/>
          </a:p>
          <a:p>
            <a:pPr marL="171450" marR="0" indent="-171450" algn="l" defTabSz="457200" rtl="0" eaLnBrk="0" fontAlgn="base" latinLnBrk="0" hangingPunct="0">
              <a:lnSpc>
                <a:spcPct val="100000"/>
              </a:lnSpc>
              <a:spcBef>
                <a:spcPct val="30000"/>
              </a:spcBef>
              <a:spcAft>
                <a:spcPct val="0"/>
              </a:spcAft>
              <a:buClr>
                <a:srgbClr val="000000"/>
              </a:buClr>
              <a:buSzPct val="100000"/>
              <a:buFontTx/>
              <a:buChar char="-"/>
              <a:tabLst/>
              <a:defRPr/>
            </a:pPr>
            <a:r>
              <a:rPr lang="en-US" sz="1200" kern="1200" dirty="0" smtClean="0">
                <a:solidFill>
                  <a:srgbClr val="000000"/>
                </a:solidFill>
                <a:effectLst/>
                <a:latin typeface="Times New Roman" pitchFamily="18" charset="0"/>
                <a:ea typeface="ＭＳ Ｐゴシック" charset="0"/>
                <a:cs typeface="+mn-cs"/>
              </a:rPr>
              <a:t>It is much harder for users to model a source from scratch </a:t>
            </a:r>
          </a:p>
          <a:p>
            <a:pPr marL="171450" marR="0" indent="-171450" algn="l" defTabSz="457200" rtl="0" eaLnBrk="0" fontAlgn="base" latinLnBrk="0" hangingPunct="0">
              <a:lnSpc>
                <a:spcPct val="100000"/>
              </a:lnSpc>
              <a:spcBef>
                <a:spcPct val="30000"/>
              </a:spcBef>
              <a:spcAft>
                <a:spcPct val="0"/>
              </a:spcAft>
              <a:buClr>
                <a:srgbClr val="000000"/>
              </a:buClr>
              <a:buSzPct val="100000"/>
              <a:buFontTx/>
              <a:buChar char="-"/>
              <a:tabLst/>
              <a:defRPr/>
            </a:pPr>
            <a:r>
              <a:rPr lang="en-US" sz="1200" kern="1200" dirty="0" smtClean="0">
                <a:solidFill>
                  <a:srgbClr val="000000"/>
                </a:solidFill>
                <a:effectLst/>
                <a:latin typeface="Times New Roman" pitchFamily="18" charset="0"/>
                <a:ea typeface="ＭＳ Ｐゴシック" charset="0"/>
                <a:cs typeface="+mn-cs"/>
              </a:rPr>
              <a:t>A large portion of the data in the LOD cloud is published directly from existing databases using tools such as D2R. This conversion process uses the structure of the data as it is organized in the database.</a:t>
            </a:r>
            <a:r>
              <a:rPr lang="en-US" sz="1200" kern="1200" baseline="0" dirty="0" smtClean="0">
                <a:solidFill>
                  <a:srgbClr val="000000"/>
                </a:solidFill>
                <a:effectLst/>
                <a:latin typeface="Times New Roman" pitchFamily="18" charset="0"/>
                <a:ea typeface="ＭＳ Ｐゴシック" charset="0"/>
                <a:cs typeface="+mn-cs"/>
              </a:rPr>
              <a:t> T</a:t>
            </a:r>
            <a:r>
              <a:rPr lang="en-US" sz="1200" kern="1200" dirty="0" smtClean="0">
                <a:solidFill>
                  <a:srgbClr val="000000"/>
                </a:solidFill>
                <a:effectLst/>
                <a:latin typeface="Times New Roman" pitchFamily="18" charset="0"/>
                <a:ea typeface="ＭＳ Ｐゴシック" charset="0"/>
                <a:cs typeface="+mn-cs"/>
              </a:rPr>
              <a:t>here is often no explicit semantic description of the contents of a source and it requires a significant effort if one wants to do more than simply convert a database into RDF </a:t>
            </a:r>
            <a:endParaRPr lang="en-US"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 </a:t>
            </a:r>
            <a:r>
              <a:rPr lang="en-US" sz="1200" kern="1200" dirty="0" smtClean="0">
                <a:solidFill>
                  <a:srgbClr val="000000"/>
                </a:solidFill>
                <a:effectLst/>
                <a:latin typeface="Times New Roman" pitchFamily="18" charset="0"/>
                <a:ea typeface="ＭＳ Ｐゴシック" charset="0"/>
                <a:cs typeface="+mn-cs"/>
              </a:rPr>
              <a:t>Often, there are multiple correct ways to model the same type of data. For example, users can use Dublin Core and FOAF to model the creator relationship between a person and an object (</a:t>
            </a:r>
            <a:r>
              <a:rPr lang="en-US" sz="1200" kern="1200" dirty="0" err="1" smtClean="0">
                <a:solidFill>
                  <a:srgbClr val="000000"/>
                </a:solidFill>
                <a:effectLst/>
                <a:latin typeface="Times New Roman" pitchFamily="18" charset="0"/>
                <a:ea typeface="ＭＳ Ｐゴシック" charset="0"/>
                <a:cs typeface="+mn-cs"/>
              </a:rPr>
              <a:t>dcterms:creator</a:t>
            </a:r>
            <a:r>
              <a:rPr lang="en-US" sz="1200" kern="1200" dirty="0" smtClean="0">
                <a:solidFill>
                  <a:srgbClr val="000000"/>
                </a:solidFill>
                <a:effectLst/>
                <a:latin typeface="Times New Roman" pitchFamily="18" charset="0"/>
                <a:ea typeface="ＭＳ Ｐゴシック" charset="0"/>
                <a:cs typeface="+mn-cs"/>
              </a:rPr>
              <a:t> and </a:t>
            </a:r>
            <a:r>
              <a:rPr lang="en-US" sz="1200" kern="1200" dirty="0" err="1" smtClean="0">
                <a:solidFill>
                  <a:srgbClr val="000000"/>
                </a:solidFill>
                <a:effectLst/>
                <a:latin typeface="Times New Roman" pitchFamily="18" charset="0"/>
                <a:ea typeface="ＭＳ Ｐゴシック" charset="0"/>
                <a:cs typeface="+mn-cs"/>
              </a:rPr>
              <a:t>foaf:maker</a:t>
            </a:r>
            <a:r>
              <a:rPr lang="en-US" sz="1200" kern="1200" dirty="0" smtClean="0">
                <a:solidFill>
                  <a:srgbClr val="000000"/>
                </a:solidFill>
                <a:effectLst/>
                <a:latin typeface="Times New Roman" pitchFamily="18" charset="0"/>
                <a:ea typeface="ＭＳ Ｐゴシック" charset="0"/>
                <a:cs typeface="+mn-cs"/>
              </a:rPr>
              <a:t>). A community is better served when all the data with the same semantics is modeled using the same classes and properties. Our work encourages consistency because our learning algorithms bias the selection of classes and properties towards those used more frequently in existing models. </a:t>
            </a:r>
            <a:endParaRPr lang="en-US" dirty="0" smtClean="0"/>
          </a:p>
          <a:p>
            <a:endParaRPr lang="en-US" dirty="0"/>
          </a:p>
        </p:txBody>
      </p:sp>
    </p:spTree>
    <p:extLst>
      <p:ext uri="{BB962C8B-B14F-4D97-AF65-F5344CB8AC3E}">
        <p14:creationId xmlns:p14="http://schemas.microsoft.com/office/powerpoint/2010/main" val="1030169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5605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linked to DBpedia, the Getty Union List of Artist Names (ULAN)® and the NY Times Linked Data</a:t>
            </a:r>
            <a:endParaRPr lang="en-US" dirty="0"/>
          </a:p>
        </p:txBody>
      </p:sp>
    </p:spTree>
    <p:extLst>
      <p:ext uri="{BB962C8B-B14F-4D97-AF65-F5344CB8AC3E}">
        <p14:creationId xmlns:p14="http://schemas.microsoft.com/office/powerpoint/2010/main" val="78976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linked to DBpedia, the Getty Union List of Artist Names (ULAN)® and the NY Times Linked Data</a:t>
            </a:r>
            <a:endParaRPr lang="en-US" dirty="0"/>
          </a:p>
        </p:txBody>
      </p:sp>
    </p:spTree>
    <p:extLst>
      <p:ext uri="{BB962C8B-B14F-4D97-AF65-F5344CB8AC3E}">
        <p14:creationId xmlns:p14="http://schemas.microsoft.com/office/powerpoint/2010/main" val="78976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effectLst/>
                <a:latin typeface="Times New Roman" pitchFamily="18" charset="0"/>
                <a:ea typeface="ＭＳ Ｐゴシック" charset="0"/>
                <a:cs typeface="+mn-cs"/>
              </a:rPr>
              <a:t>An et al. [An et al., 2007] generate declarative mapping expressions between two tables with different schemas starting from element correspondences. They create a graph from the conceptual model (CM) of each schema and then suggest plausible mappings by exploring low-cost Steiner trees that connect those nodes in the CM graph that have attributes participating in element correspondences. </a:t>
            </a:r>
          </a:p>
          <a:p>
            <a:r>
              <a:rPr lang="en-US" sz="1200" kern="1200" dirty="0" smtClean="0">
                <a:solidFill>
                  <a:srgbClr val="000000"/>
                </a:solidFill>
                <a:effectLst/>
                <a:latin typeface="Times New Roman" pitchFamily="18" charset="0"/>
                <a:ea typeface="ＭＳ Ｐゴシック" charset="0"/>
                <a:cs typeface="+mn-cs"/>
              </a:rPr>
              <a:t>Known: Table</a:t>
            </a:r>
            <a:r>
              <a:rPr lang="en-US" sz="1200" kern="1200" baseline="0" dirty="0" smtClean="0">
                <a:solidFill>
                  <a:srgbClr val="000000"/>
                </a:solidFill>
                <a:effectLst/>
                <a:latin typeface="Times New Roman" pitchFamily="18" charset="0"/>
                <a:ea typeface="ＭＳ Ｐゴシック" charset="0"/>
                <a:cs typeface="+mn-cs"/>
              </a:rPr>
              <a:t> 1, CM graph 1, marked nodes (nodes in CM1 corresponding to columns), s-tree1: a semantic tree that expresses the correct semantic of Table1 by connecting its marked nodes in CM1</a:t>
            </a:r>
          </a:p>
          <a:p>
            <a:r>
              <a:rPr lang="en-US" sz="1200" kern="1200" baseline="0" dirty="0" smtClean="0">
                <a:solidFill>
                  <a:srgbClr val="000000"/>
                </a:solidFill>
                <a:effectLst/>
                <a:latin typeface="Times New Roman" pitchFamily="18" charset="0"/>
                <a:ea typeface="ＭＳ Ｐゴシック" charset="0"/>
                <a:cs typeface="+mn-cs"/>
              </a:rPr>
              <a:t>Known: Table 2, CM graph 2, marked nodes (nodes in CM2 corresponding to columns), s-tree2: a semantic tree that expresses the correct semantic of Table2 by connecting its marked nodes in CM2</a:t>
            </a:r>
          </a:p>
          <a:p>
            <a:r>
              <a:rPr lang="en-US" sz="1200" kern="1200" baseline="0" dirty="0" smtClean="0">
                <a:solidFill>
                  <a:srgbClr val="000000"/>
                </a:solidFill>
                <a:effectLst/>
                <a:latin typeface="Times New Roman" pitchFamily="18" charset="0"/>
                <a:ea typeface="ＭＳ Ｐゴシック" charset="0"/>
                <a:cs typeface="+mn-cs"/>
              </a:rPr>
              <a:t>Goal: Find a mapping from Table1 to Table2 (a subgraph of CM1, called CSG1, to a subgraph of CM2, called CSG2</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baseline="0" dirty="0" smtClean="0">
                <a:solidFill>
                  <a:srgbClr val="000000"/>
                </a:solidFill>
                <a:effectLst/>
                <a:latin typeface="Times New Roman" pitchFamily="18" charset="0"/>
                <a:ea typeface="ＭＳ Ｐゴシック" charset="0"/>
                <a:cs typeface="+mn-cs"/>
              </a:rPr>
              <a:t>Method: If CSG2 is known (e.g., it is the s-tree2), find the Steiner tree in CM1 connecting marked nodes, preferring the edges from s-tree1</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sz="1200" kern="1200" baseline="0" dirty="0" smtClean="0">
              <a:solidFill>
                <a:srgbClr val="000000"/>
              </a:solidFill>
              <a:effectLst/>
              <a:latin typeface="Times New Roman" pitchFamily="18" charset="0"/>
              <a:ea typeface="ＭＳ Ｐゴシック" charset="0"/>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baseline="0" dirty="0" smtClean="0">
                <a:solidFill>
                  <a:srgbClr val="000000"/>
                </a:solidFill>
                <a:effectLst/>
                <a:latin typeface="Times New Roman" pitchFamily="18" charset="0"/>
                <a:ea typeface="ＭＳ Ｐゴシック" charset="0"/>
                <a:cs typeface="+mn-cs"/>
              </a:rPr>
              <a:t>Strong assumption: we know semantic of each table (s-trees)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baseline="0" dirty="0" smtClean="0">
                <a:solidFill>
                  <a:srgbClr val="000000"/>
                </a:solidFill>
                <a:effectLst/>
                <a:latin typeface="Times New Roman" pitchFamily="18" charset="0"/>
                <a:ea typeface="ＭＳ Ｐゴシック" charset="0"/>
                <a:cs typeface="+mn-cs"/>
              </a:rPr>
              <a:t>Use-case example: Table 1 has 10 columns with a large s-tree, and table 2 has only 3 columns. This approach finds a minimal tree in CM1 (maximum overlap with s-tree1) that connects the marked nodes of table1 corresponding to the marked nodes of table2.</a:t>
            </a:r>
            <a:endParaRPr lang="en-US" sz="1200" kern="1200" dirty="0" smtClean="0">
              <a:solidFill>
                <a:srgbClr val="000000"/>
              </a:solidFill>
              <a:effectLst/>
              <a:latin typeface="Times New Roman" pitchFamily="18" charset="0"/>
              <a:ea typeface="ＭＳ Ｐゴシック" charset="0"/>
              <a:cs typeface="+mn-cs"/>
            </a:endParaRPr>
          </a:p>
        </p:txBody>
      </p:sp>
    </p:spTree>
    <p:extLst>
      <p:ext uri="{BB962C8B-B14F-4D97-AF65-F5344CB8AC3E}">
        <p14:creationId xmlns:p14="http://schemas.microsoft.com/office/powerpoint/2010/main" val="199266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second step, instead</a:t>
            </a:r>
            <a:r>
              <a:rPr lang="en-US" baseline="0" dirty="0" smtClean="0"/>
              <a:t> of selecting MST ((v1, v4) – (v1, v2)- (v2-v3)), if we select another MST like  ((v1, v4) – (v1, v2)- (v1-v3)), we would get another Steiner tree as result.</a:t>
            </a:r>
          </a:p>
          <a:p>
            <a:r>
              <a:rPr lang="en-US" baseline="0" dirty="0" smtClean="0"/>
              <a:t>MST = Minimum Spanning Tree</a:t>
            </a:r>
            <a:endParaRPr lang="en-US" dirty="0" smtClean="0"/>
          </a:p>
          <a:p>
            <a:endParaRPr lang="en-US" dirty="0"/>
          </a:p>
        </p:txBody>
      </p:sp>
    </p:spTree>
    <p:extLst>
      <p:ext uri="{BB962C8B-B14F-4D97-AF65-F5344CB8AC3E}">
        <p14:creationId xmlns:p14="http://schemas.microsoft.com/office/powerpoint/2010/main" val="80762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exact approximation ratio is: 2 * (1 – 1/l) where l is the number of leaves in optimal tree.</a:t>
            </a:r>
          </a:p>
          <a:p>
            <a:endParaRPr lang="en-US" baseline="0" dirty="0" smtClean="0"/>
          </a:p>
          <a:p>
            <a:r>
              <a:rPr lang="en-US" baseline="0" dirty="0" smtClean="0"/>
              <a:t>Paper link: http://</a:t>
            </a:r>
            <a:r>
              <a:rPr lang="en-US" baseline="0" dirty="0" err="1" smtClean="0"/>
              <a:t>www.springerlink.com</a:t>
            </a:r>
            <a:r>
              <a:rPr lang="en-US" baseline="0" dirty="0" smtClean="0"/>
              <a:t>/content/v7w86m72174k7267/</a:t>
            </a:r>
          </a:p>
          <a:p>
            <a:r>
              <a:rPr lang="en-US" dirty="0" smtClean="0">
                <a:hlinkClick r:id="rId3" tooltip="Link to the Issue of this Article"/>
              </a:rPr>
              <a:t>Volume 15, Number 2</a:t>
            </a:r>
            <a:r>
              <a:rPr lang="en-US" dirty="0" smtClean="0"/>
              <a:t>, 141-145, DOI: 10.1007/BF00288961 </a:t>
            </a:r>
          </a:p>
          <a:p>
            <a:r>
              <a:rPr lang="en-US" b="1" dirty="0" smtClean="0"/>
              <a:t>A fast algorithm for Steiner trees </a:t>
            </a:r>
          </a:p>
          <a:p>
            <a:r>
              <a:rPr lang="en-US" dirty="0" smtClean="0">
                <a:hlinkClick r:id="rId4" tooltip="View content where Author is L. Kou"/>
              </a:rPr>
              <a:t>L. Kou</a:t>
            </a:r>
            <a:r>
              <a:rPr lang="en-US" dirty="0" smtClean="0"/>
              <a:t>, </a:t>
            </a:r>
            <a:r>
              <a:rPr lang="en-US" dirty="0" smtClean="0">
                <a:hlinkClick r:id="rId5" tooltip="View content where Author is G. Markowsky"/>
              </a:rPr>
              <a:t>G. Markowsky</a:t>
            </a:r>
            <a:r>
              <a:rPr lang="en-US" dirty="0" smtClean="0"/>
              <a:t> and </a:t>
            </a:r>
            <a:r>
              <a:rPr lang="en-US" dirty="0" smtClean="0">
                <a:hlinkClick r:id="rId6" tooltip="View content where Author is L. Berman"/>
              </a:rPr>
              <a:t>L. Berman</a:t>
            </a:r>
            <a:endParaRPr lang="en-US" dirty="0" smtClean="0"/>
          </a:p>
          <a:p>
            <a:endParaRPr lang="en-US" dirty="0" smtClean="0"/>
          </a:p>
          <a:p>
            <a:endParaRPr lang="en-US" dirty="0"/>
          </a:p>
        </p:txBody>
      </p:sp>
    </p:spTree>
    <p:extLst>
      <p:ext uri="{BB962C8B-B14F-4D97-AF65-F5344CB8AC3E}">
        <p14:creationId xmlns:p14="http://schemas.microsoft.com/office/powerpoint/2010/main" val="121803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dirty="0" smtClean="0">
                <a:solidFill>
                  <a:srgbClr val="000000"/>
                </a:solidFill>
                <a:effectLst/>
                <a:latin typeface="Times New Roman" pitchFamily="18" charset="0"/>
                <a:ea typeface="ＭＳ Ｐゴシック" charset="0"/>
                <a:cs typeface="+mn-cs"/>
              </a:rPr>
              <a:t>Out of the 56 manual assignments, 19 were for specifying semantic types that the system had never seen before. </a:t>
            </a:r>
            <a:endParaRPr lang="en-US" dirty="0" smtClean="0"/>
          </a:p>
          <a:p>
            <a:endParaRPr lang="en-US" dirty="0"/>
          </a:p>
        </p:txBody>
      </p:sp>
    </p:spTree>
    <p:extLst>
      <p:ext uri="{BB962C8B-B14F-4D97-AF65-F5344CB8AC3E}">
        <p14:creationId xmlns:p14="http://schemas.microsoft.com/office/powerpoint/2010/main" val="317205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http://</a:t>
            </a:r>
            <a:r>
              <a:rPr lang="en-US" dirty="0" err="1" smtClean="0"/>
              <a:t>www.metmuseum.org</a:t>
            </a:r>
            <a:r>
              <a:rPr lang="en-US" dirty="0" smtClean="0"/>
              <a:t>/collection/the-collection-online/</a:t>
            </a:r>
            <a:r>
              <a:rPr lang="en-US" dirty="0" err="1" smtClean="0"/>
              <a:t>search?deptids</a:t>
            </a:r>
            <a:r>
              <a:rPr lang="en-US" dirty="0" smtClean="0"/>
              <a:t>=1&amp;amp;pg=1&amp;amp;ft=</a:t>
            </a:r>
            <a:r>
              <a:rPr lang="en-US" dirty="0" err="1" smtClean="0"/>
              <a:t>french&amp;amp;od</a:t>
            </a:r>
            <a:r>
              <a:rPr lang="en-US" dirty="0" smtClean="0"/>
              <a:t>=</a:t>
            </a:r>
            <a:r>
              <a:rPr lang="en-US" dirty="0" err="1" smtClean="0"/>
              <a:t>on&amp;amp;ao</a:t>
            </a:r>
            <a:r>
              <a:rPr lang="en-US" dirty="0" smtClean="0"/>
              <a:t>=</a:t>
            </a:r>
            <a:r>
              <a:rPr lang="en-US" dirty="0" err="1" smtClean="0"/>
              <a:t>on&amp;amp;noqs</a:t>
            </a:r>
            <a:r>
              <a:rPr lang="en-US" dirty="0" smtClean="0"/>
              <a:t>=true</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http://</a:t>
            </a:r>
            <a:r>
              <a:rPr lang="en-US" dirty="0" err="1" smtClean="0"/>
              <a:t>americanart.si.edu</a:t>
            </a:r>
            <a:r>
              <a:rPr lang="en-US" dirty="0" smtClean="0"/>
              <a:t>/collections/search/artwork/results/</a:t>
            </a:r>
            <a:r>
              <a:rPr lang="en-US" dirty="0" err="1" smtClean="0"/>
              <a:t>index.cfm?rows</a:t>
            </a:r>
            <a:r>
              <a:rPr lang="en-US" dirty="0" smtClean="0"/>
              <a:t>=10&amp;fq=online_media_type%3A%22Images%22&amp;q=Search+by+Artist%2C+Work%2C+or+Keyword&amp;page=1&amp;start=0&amp;x=62&amp;y=5</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http://museum.dma.org:9090/</a:t>
            </a:r>
            <a:r>
              <a:rPr lang="en-US" dirty="0" err="1" smtClean="0"/>
              <a:t>emuseum</a:t>
            </a:r>
            <a:r>
              <a:rPr lang="en-US" dirty="0" smtClean="0"/>
              <a:t>/view/objects/</a:t>
            </a:r>
            <a:r>
              <a:rPr lang="en-US" dirty="0" err="1" smtClean="0"/>
              <a:t>asitem</a:t>
            </a:r>
            <a:r>
              <a:rPr lang="en-US" dirty="0" smtClean="0"/>
              <a:t>/2031/0/</a:t>
            </a:r>
            <a:r>
              <a:rPr lang="en-US" dirty="0" err="1" smtClean="0"/>
              <a:t>title-desc?t:state:flow</a:t>
            </a:r>
            <a:r>
              <a:rPr lang="en-US" dirty="0" smtClean="0"/>
              <a:t>=ff495581-e0d2-4334-bec9-19988f9eeb20</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http://</a:t>
            </a:r>
            <a:r>
              <a:rPr lang="en-US" dirty="0" err="1" smtClean="0"/>
              <a:t>www.mfah.org</a:t>
            </a:r>
            <a:r>
              <a:rPr lang="en-US" dirty="0" smtClean="0"/>
              <a:t>/art/100-highlights/commemorative-head-king/</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Leverage </a:t>
            </a:r>
            <a:r>
              <a:rPr lang="en-US" u="sng" dirty="0" smtClean="0"/>
              <a:t>relationships</a:t>
            </a:r>
            <a:r>
              <a:rPr lang="en-US" dirty="0" smtClean="0"/>
              <a:t> in known semantic models to hypothesize relationships for new sources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endParaRPr lang="en-US" dirty="0"/>
          </a:p>
        </p:txBody>
      </p:sp>
    </p:spTree>
    <p:extLst>
      <p:ext uri="{BB962C8B-B14F-4D97-AF65-F5344CB8AC3E}">
        <p14:creationId xmlns:p14="http://schemas.microsoft.com/office/powerpoint/2010/main" val="98037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dirty="0" smtClean="0">
                <a:cs typeface="Arial"/>
              </a:rPr>
              <a:t>Semantic Type: </a:t>
            </a:r>
            <a:r>
              <a:rPr lang="en-US" sz="1200" kern="1200" dirty="0" smtClean="0">
                <a:solidFill>
                  <a:srgbClr val="EB6615"/>
                </a:solidFill>
                <a:cs typeface="Arial"/>
              </a:rPr>
              <a:t>&lt;</a:t>
            </a:r>
            <a:r>
              <a:rPr lang="en-US" sz="1200" kern="1200" dirty="0" err="1" smtClean="0">
                <a:solidFill>
                  <a:srgbClr val="EB6615"/>
                </a:solidFill>
                <a:cs typeface="Arial"/>
              </a:rPr>
              <a:t>class_uri</a:t>
            </a:r>
            <a:r>
              <a:rPr lang="en-US" sz="1200" kern="1200" dirty="0" smtClean="0">
                <a:solidFill>
                  <a:srgbClr val="EB6615"/>
                </a:solidFill>
                <a:cs typeface="Arial"/>
              </a:rPr>
              <a:t>, </a:t>
            </a:r>
            <a:r>
              <a:rPr lang="en-US" sz="1200" kern="1200" dirty="0" err="1" smtClean="0">
                <a:solidFill>
                  <a:srgbClr val="EB6615"/>
                </a:solidFill>
                <a:cs typeface="Arial"/>
              </a:rPr>
              <a:t>property_uri</a:t>
            </a:r>
            <a:r>
              <a:rPr lang="en-US" sz="1200" kern="1200" dirty="0" smtClean="0">
                <a:solidFill>
                  <a:srgbClr val="EB6615"/>
                </a:solidFill>
                <a:cs typeface="Arial"/>
              </a:rPr>
              <a:t>&gt;</a:t>
            </a:r>
            <a:endParaRPr lang="ar-IQ" sz="1200" kern="1200" dirty="0" smtClean="0">
              <a:cs typeface="Arial"/>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dirty="0" smtClean="0">
                <a:cs typeface="Arial"/>
              </a:rPr>
              <a:t>Cosine similarity between TF/IDF vectors (for textual data) and statistical hypothesis testing (for numeric data)</a:t>
            </a:r>
          </a:p>
          <a:p>
            <a:endParaRPr lang="en-US" dirty="0"/>
          </a:p>
        </p:txBody>
      </p:sp>
    </p:spTree>
    <p:extLst>
      <p:ext uri="{BB962C8B-B14F-4D97-AF65-F5344CB8AC3E}">
        <p14:creationId xmlns:p14="http://schemas.microsoft.com/office/powerpoint/2010/main" val="1376074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 Searching and Browsing in Databases using BANKS</a:t>
            </a:r>
            <a:endParaRPr lang="en-US" dirty="0"/>
          </a:p>
        </p:txBody>
      </p:sp>
    </p:spTree>
    <p:extLst>
      <p:ext uri="{BB962C8B-B14F-4D97-AF65-F5344CB8AC3E}">
        <p14:creationId xmlns:p14="http://schemas.microsoft.com/office/powerpoint/2010/main" val="4035099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effectLst/>
                <a:latin typeface="Times New Roman" pitchFamily="18" charset="0"/>
                <a:ea typeface="ＭＳ Ｐゴシック" charset="0"/>
                <a:cs typeface="+mn-cs"/>
              </a:rPr>
              <a:t>ds </a:t>
            </a:r>
          </a:p>
          <a:p>
            <a:r>
              <a:rPr lang="en-US" sz="1200" kern="1200" dirty="0" err="1" smtClean="0">
                <a:solidFill>
                  <a:srgbClr val="000000"/>
                </a:solidFill>
                <a:effectLst/>
                <a:latin typeface="Times New Roman" pitchFamily="18" charset="0"/>
                <a:ea typeface="ＭＳ Ｐゴシック" charset="0"/>
                <a:cs typeface="+mn-cs"/>
              </a:rPr>
              <a:t>edm</a:t>
            </a:r>
            <a:r>
              <a:rPr lang="en-US" sz="1200" kern="1200" dirty="0" smtClean="0">
                <a:solidFill>
                  <a:srgbClr val="000000"/>
                </a:solidFill>
                <a:effectLst/>
                <a:latin typeface="Times New Roman" pitchFamily="18" charset="0"/>
                <a:ea typeface="ＭＳ Ｐゴシック" charset="0"/>
                <a:cs typeface="+mn-cs"/>
              </a:rPr>
              <a:t> </a:t>
            </a:r>
            <a:endParaRPr lang="en-US" dirty="0" smtClean="0">
              <a:effectLst/>
            </a:endParaRPr>
          </a:p>
          <a:p>
            <a:r>
              <a:rPr lang="en-US" sz="1200" kern="1200" dirty="0" err="1" smtClean="0">
                <a:solidFill>
                  <a:srgbClr val="000000"/>
                </a:solidFill>
                <a:effectLst/>
                <a:latin typeface="Times New Roman" pitchFamily="18" charset="0"/>
                <a:ea typeface="ＭＳ Ｐゴシック" charset="0"/>
                <a:cs typeface="+mn-cs"/>
              </a:rPr>
              <a:t>dscrm</a:t>
            </a:r>
            <a:r>
              <a:rPr lang="en-US" sz="1200" kern="1200" dirty="0" smtClean="0">
                <a:solidFill>
                  <a:srgbClr val="000000"/>
                </a:solidFill>
                <a:effectLst/>
                <a:latin typeface="Times New Roman" pitchFamily="18" charset="0"/>
                <a:ea typeface="ＭＳ Ｐゴシック" charset="0"/>
                <a:cs typeface="+mn-cs"/>
              </a:rPr>
              <a:t>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#data source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29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29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#classes in the domain ontologies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119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147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#properties in the domain ontologies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351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409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#nodes in the gold-standard models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473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812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#data nodes in the gold-standard models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331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418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#class nodes in the gold-standard models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142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394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#links in the gold-standard models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444 </a:t>
            </a:r>
            <a:endParaRPr lang="en-US" dirty="0" smtClean="0">
              <a:effectLst/>
            </a:endParaRPr>
          </a:p>
          <a:p>
            <a:r>
              <a:rPr lang="en-US" sz="1200" kern="1200" dirty="0" smtClean="0">
                <a:solidFill>
                  <a:srgbClr val="000000"/>
                </a:solidFill>
                <a:effectLst/>
                <a:latin typeface="Times New Roman" pitchFamily="18" charset="0"/>
                <a:ea typeface="ＭＳ Ｐゴシック" charset="0"/>
                <a:cs typeface="+mn-cs"/>
              </a:rPr>
              <a:t>785 </a:t>
            </a:r>
            <a:endParaRPr lang="en-US" dirty="0" smtClean="0">
              <a:effectLst/>
            </a:endParaRPr>
          </a:p>
          <a:p>
            <a:endParaRPr lang="en-US" dirty="0"/>
          </a:p>
        </p:txBody>
      </p:sp>
    </p:spTree>
    <p:extLst>
      <p:ext uri="{BB962C8B-B14F-4D97-AF65-F5344CB8AC3E}">
        <p14:creationId xmlns:p14="http://schemas.microsoft.com/office/powerpoint/2010/main" val="1843583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edm</a:t>
            </a:r>
            <a:r>
              <a:rPr lang="en-US" dirty="0" smtClean="0"/>
              <a:t>: 113 links, </a:t>
            </a:r>
            <a:r>
              <a:rPr lang="en-US" dirty="0" err="1" smtClean="0"/>
              <a:t>crm</a:t>
            </a:r>
            <a:r>
              <a:rPr lang="en-US" dirty="0" smtClean="0"/>
              <a:t>: 367 links</a:t>
            </a:r>
            <a:endParaRPr lang="en-US" dirty="0"/>
          </a:p>
        </p:txBody>
      </p:sp>
    </p:spTree>
    <p:extLst>
      <p:ext uri="{BB962C8B-B14F-4D97-AF65-F5344CB8AC3E}">
        <p14:creationId xmlns:p14="http://schemas.microsoft.com/office/powerpoint/2010/main" val="91819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23758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051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5070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29325" cy="55070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290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8013" cy="1141412"/>
          </a:xfrm>
        </p:spPr>
        <p:txBody>
          <a:bodyPr/>
          <a:lstStyle/>
          <a:p>
            <a:r>
              <a:rPr lang="en-US" smtClean="0"/>
              <a:t>Click to edit Master title style</a:t>
            </a:r>
            <a:endParaRPr lang="en-US"/>
          </a:p>
        </p:txBody>
      </p:sp>
    </p:spTree>
    <p:extLst>
      <p:ext uri="{BB962C8B-B14F-4D97-AF65-F5344CB8AC3E}">
        <p14:creationId xmlns:p14="http://schemas.microsoft.com/office/powerpoint/2010/main" val="23095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p:txBody>
          <a:bodyPr/>
          <a:lstStyle/>
          <a:p>
            <a:fld id="{80283411-854A-314E-B4F1-C2993CDE76D1}" type="slidenum">
              <a:rPr lang="en-US" smtClean="0"/>
              <a:pPr/>
              <a:t>‹#›</a:t>
            </a:fld>
            <a:endParaRPr lang="en-US" dirty="0"/>
          </a:p>
        </p:txBody>
      </p:sp>
    </p:spTree>
    <p:extLst>
      <p:ext uri="{BB962C8B-B14F-4D97-AF65-F5344CB8AC3E}">
        <p14:creationId xmlns:p14="http://schemas.microsoft.com/office/powerpoint/2010/main" val="240014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82410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9900" y="1447800"/>
            <a:ext cx="4037013" cy="4333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9313" y="1447800"/>
            <a:ext cx="4038600" cy="4333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458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2753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4543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92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72536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88896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userDrawn="1"/>
        </p:nvSpPr>
        <p:spPr bwMode="auto">
          <a:xfrm>
            <a:off x="76200" y="98098"/>
            <a:ext cx="8991600" cy="6705600"/>
          </a:xfrm>
          <a:prstGeom prst="roundRect">
            <a:avLst>
              <a:gd name="adj" fmla="val 2300"/>
            </a:avLst>
          </a:prstGeom>
          <a:gradFill flip="none" rotWithShape="1">
            <a:gsLst>
              <a:gs pos="98000">
                <a:schemeClr val="bg1"/>
              </a:gs>
              <a:gs pos="100000">
                <a:srgbClr val="D10202"/>
              </a:gs>
            </a:gsLst>
            <a:path path="rect">
              <a:fillToRect l="50000" t="50000" r="50000" b="50000"/>
            </a:path>
            <a:tileRect/>
          </a:gradFill>
          <a:ln w="28575" cap="flat" cmpd="sng" algn="ctr">
            <a:noFill/>
            <a:prstDash val="solid"/>
            <a:round/>
            <a:headEnd type="none" w="med" len="med"/>
            <a:tailEnd type="none" w="med" len="med"/>
          </a:ln>
          <a:effectLst>
            <a:softEdge rad="38100"/>
          </a:effectLst>
          <a:scene3d>
            <a:camera prst="orthographicFront"/>
            <a:lightRig rig="threePt" dir="t"/>
          </a:scene3d>
          <a:sp3d>
            <a:bevelB/>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027" name="Rectangle 2"/>
          <p:cNvSpPr>
            <a:spLocks noGrp="1" noChangeArrowheads="1"/>
          </p:cNvSpPr>
          <p:nvPr>
            <p:ph type="title"/>
          </p:nvPr>
        </p:nvSpPr>
        <p:spPr bwMode="auto">
          <a:xfrm>
            <a:off x="457200" y="152400"/>
            <a:ext cx="82280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ctr" anchorCtr="0" compatLnSpc="1">
            <a:prstTxWarp prst="textNoShape">
              <a:avLst/>
            </a:prstTxWarp>
          </a:bodyPr>
          <a:lstStyle/>
          <a:p>
            <a:pPr lvl="0"/>
            <a:r>
              <a:rPr lang="en-GB" dirty="0"/>
              <a:t>Click to edit the title text format</a:t>
            </a:r>
          </a:p>
        </p:txBody>
      </p:sp>
      <p:sp>
        <p:nvSpPr>
          <p:cNvPr id="1028" name="Rectangle 3"/>
          <p:cNvSpPr>
            <a:spLocks noGrp="1" noChangeArrowheads="1"/>
          </p:cNvSpPr>
          <p:nvPr>
            <p:ph type="body" idx="1"/>
          </p:nvPr>
        </p:nvSpPr>
        <p:spPr bwMode="auto">
          <a:xfrm>
            <a:off x="469901" y="1295400"/>
            <a:ext cx="82169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dirty="0"/>
              <a:t>Click to edit the outline text format</a:t>
            </a:r>
          </a:p>
          <a:p>
            <a:pPr lvl="1"/>
            <a:r>
              <a:rPr lang="en-GB" dirty="0"/>
              <a:t>Second Outline Level</a:t>
            </a:r>
          </a:p>
          <a:p>
            <a:pPr lvl="2"/>
            <a:r>
              <a:rPr lang="en-GB" dirty="0"/>
              <a:t>Third Outline Level</a:t>
            </a:r>
          </a:p>
          <a:p>
            <a:pPr lvl="3"/>
            <a:r>
              <a:rPr lang="en-GB" dirty="0"/>
              <a:t>Fourth Outline Level</a:t>
            </a:r>
          </a:p>
          <a:p>
            <a:pPr lvl="4"/>
            <a:r>
              <a:rPr lang="en-GB" dirty="0"/>
              <a:t>Fifth Outline Level</a:t>
            </a:r>
          </a:p>
          <a:p>
            <a:pPr lvl="4"/>
            <a:r>
              <a:rPr lang="en-GB" dirty="0"/>
              <a:t>Sixth Outline Level</a:t>
            </a:r>
          </a:p>
          <a:p>
            <a:pPr lvl="4"/>
            <a:r>
              <a:rPr lang="en-GB" dirty="0"/>
              <a:t>Seventh Outline Level</a:t>
            </a:r>
          </a:p>
          <a:p>
            <a:pPr lvl="4"/>
            <a:r>
              <a:rPr lang="en-GB" dirty="0"/>
              <a:t>Eighth Outline Level</a:t>
            </a:r>
          </a:p>
          <a:p>
            <a:pPr lvl="4"/>
            <a:r>
              <a:rPr lang="en-GB" dirty="0"/>
              <a:t>Ninth Outline Level</a:t>
            </a:r>
          </a:p>
        </p:txBody>
      </p:sp>
      <p:sp>
        <p:nvSpPr>
          <p:cNvPr id="6" name="Slide Number Placeholder 5"/>
          <p:cNvSpPr>
            <a:spLocks noGrp="1"/>
          </p:cNvSpPr>
          <p:nvPr>
            <p:ph type="sldNum" sz="quarter" idx="4"/>
          </p:nvPr>
        </p:nvSpPr>
        <p:spPr>
          <a:xfrm>
            <a:off x="8458200" y="6433800"/>
            <a:ext cx="533400" cy="288925"/>
          </a:xfrm>
          <a:prstGeom prst="rect">
            <a:avLst/>
          </a:prstGeom>
        </p:spPr>
        <p:txBody>
          <a:bodyPr vert="horz" lIns="91440" tIns="45720" rIns="91440" bIns="45720" rtlCol="0" anchor="ctr"/>
          <a:lstStyle>
            <a:lvl1pPr algn="r">
              <a:defRPr sz="1200">
                <a:solidFill>
                  <a:srgbClr val="D10202"/>
                </a:solidFill>
                <a:latin typeface="+mn-lt"/>
              </a:defRPr>
            </a:lvl1pPr>
          </a:lstStyle>
          <a:p>
            <a:fld id="{80283411-854A-314E-B4F1-C2993CDE76D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hf hdr="0" ftr="0" dt="0"/>
  <p:txStyles>
    <p:titleStyle>
      <a:lvl1pPr algn="ctr" defTabSz="457200" rtl="0" eaLnBrk="0" fontAlgn="base" hangingPunct="0">
        <a:spcBef>
          <a:spcPct val="0"/>
        </a:spcBef>
        <a:spcAft>
          <a:spcPct val="0"/>
        </a:spcAft>
        <a:buClr>
          <a:srgbClr val="333399"/>
        </a:buClr>
        <a:buSzPct val="100000"/>
        <a:buFont typeface="Arial" charset="0"/>
        <a:defRPr sz="4000">
          <a:solidFill>
            <a:srgbClr val="D10202"/>
          </a:solidFill>
          <a:latin typeface="Helvetica"/>
          <a:ea typeface="ＭＳ Ｐゴシック" charset="0"/>
          <a:cs typeface="Helvetica"/>
        </a:defRPr>
      </a:lvl1pPr>
      <a:lvl2pPr algn="ctr" defTabSz="457200" rtl="0" eaLnBrk="0" fontAlgn="base" hangingPunct="0">
        <a:spcBef>
          <a:spcPct val="0"/>
        </a:spcBef>
        <a:spcAft>
          <a:spcPct val="0"/>
        </a:spcAft>
        <a:buClr>
          <a:srgbClr val="333399"/>
        </a:buClr>
        <a:buSzPct val="100000"/>
        <a:buFont typeface="Arial" charset="0"/>
        <a:defRPr sz="4400">
          <a:solidFill>
            <a:srgbClr val="333399"/>
          </a:solidFill>
          <a:latin typeface="Arial" charset="0"/>
          <a:ea typeface="ＭＳ Ｐゴシック" charset="0"/>
        </a:defRPr>
      </a:lvl2pPr>
      <a:lvl3pPr algn="ctr" defTabSz="457200" rtl="0" eaLnBrk="0" fontAlgn="base" hangingPunct="0">
        <a:spcBef>
          <a:spcPct val="0"/>
        </a:spcBef>
        <a:spcAft>
          <a:spcPct val="0"/>
        </a:spcAft>
        <a:buClr>
          <a:srgbClr val="333399"/>
        </a:buClr>
        <a:buSzPct val="100000"/>
        <a:buFont typeface="Arial" charset="0"/>
        <a:defRPr sz="4400">
          <a:solidFill>
            <a:srgbClr val="333399"/>
          </a:solidFill>
          <a:latin typeface="Arial" charset="0"/>
          <a:ea typeface="ＭＳ Ｐゴシック" charset="0"/>
        </a:defRPr>
      </a:lvl3pPr>
      <a:lvl4pPr algn="ctr" defTabSz="457200" rtl="0" eaLnBrk="0" fontAlgn="base" hangingPunct="0">
        <a:spcBef>
          <a:spcPct val="0"/>
        </a:spcBef>
        <a:spcAft>
          <a:spcPct val="0"/>
        </a:spcAft>
        <a:buClr>
          <a:srgbClr val="333399"/>
        </a:buClr>
        <a:buSzPct val="100000"/>
        <a:buFont typeface="Arial" charset="0"/>
        <a:defRPr sz="4400">
          <a:solidFill>
            <a:srgbClr val="333399"/>
          </a:solidFill>
          <a:latin typeface="Arial" charset="0"/>
          <a:ea typeface="ＭＳ Ｐゴシック" charset="0"/>
        </a:defRPr>
      </a:lvl4pPr>
      <a:lvl5pPr algn="ctr" defTabSz="457200" rtl="0" eaLnBrk="0" fontAlgn="base" hangingPunct="0">
        <a:spcBef>
          <a:spcPct val="0"/>
        </a:spcBef>
        <a:spcAft>
          <a:spcPct val="0"/>
        </a:spcAft>
        <a:buClr>
          <a:srgbClr val="333399"/>
        </a:buClr>
        <a:buSzPct val="100000"/>
        <a:buFont typeface="Arial" charset="0"/>
        <a:defRPr sz="4400">
          <a:solidFill>
            <a:srgbClr val="333399"/>
          </a:solidFill>
          <a:latin typeface="Arial" charset="0"/>
          <a:ea typeface="ＭＳ Ｐゴシック" charset="0"/>
        </a:defRPr>
      </a:lvl5pPr>
      <a:lvl6pPr marL="457200" algn="l" defTabSz="457200" rtl="0" fontAlgn="base">
        <a:spcBef>
          <a:spcPct val="0"/>
        </a:spcBef>
        <a:spcAft>
          <a:spcPct val="0"/>
        </a:spcAft>
        <a:buClr>
          <a:srgbClr val="333399"/>
        </a:buClr>
        <a:buSzPct val="100000"/>
        <a:buFont typeface="Arial" charset="0"/>
        <a:defRPr sz="4400">
          <a:solidFill>
            <a:srgbClr val="000000"/>
          </a:solidFill>
          <a:latin typeface="Times New Roman" pitchFamily="18" charset="0"/>
        </a:defRPr>
      </a:lvl6pPr>
      <a:lvl7pPr marL="914400" algn="l" defTabSz="457200" rtl="0" fontAlgn="base">
        <a:spcBef>
          <a:spcPct val="0"/>
        </a:spcBef>
        <a:spcAft>
          <a:spcPct val="0"/>
        </a:spcAft>
        <a:buClr>
          <a:srgbClr val="333399"/>
        </a:buClr>
        <a:buSzPct val="100000"/>
        <a:buFont typeface="Arial" charset="0"/>
        <a:defRPr sz="4400">
          <a:solidFill>
            <a:srgbClr val="000000"/>
          </a:solidFill>
          <a:latin typeface="Times New Roman" pitchFamily="18" charset="0"/>
        </a:defRPr>
      </a:lvl7pPr>
      <a:lvl8pPr marL="1371600" algn="l" defTabSz="457200" rtl="0" fontAlgn="base">
        <a:spcBef>
          <a:spcPct val="0"/>
        </a:spcBef>
        <a:spcAft>
          <a:spcPct val="0"/>
        </a:spcAft>
        <a:buClr>
          <a:srgbClr val="333399"/>
        </a:buClr>
        <a:buSzPct val="100000"/>
        <a:buFont typeface="Arial" charset="0"/>
        <a:defRPr sz="4400">
          <a:solidFill>
            <a:srgbClr val="000000"/>
          </a:solidFill>
          <a:latin typeface="Times New Roman" pitchFamily="18" charset="0"/>
        </a:defRPr>
      </a:lvl8pPr>
      <a:lvl9pPr marL="1828800" algn="l" defTabSz="457200" rtl="0" fontAlgn="base">
        <a:spcBef>
          <a:spcPct val="0"/>
        </a:spcBef>
        <a:spcAft>
          <a:spcPct val="0"/>
        </a:spcAft>
        <a:buClr>
          <a:srgbClr val="333399"/>
        </a:buClr>
        <a:buSzPct val="100000"/>
        <a:buFont typeface="Arial" charset="0"/>
        <a:defRPr sz="4400">
          <a:solidFill>
            <a:srgbClr val="000000"/>
          </a:solidFill>
          <a:latin typeface="Times New Roman" pitchFamily="18" charset="0"/>
        </a:defRPr>
      </a:lvl9pPr>
    </p:titleStyle>
    <p:bodyStyle>
      <a:lvl1pPr marL="341313" indent="-341313" algn="l" defTabSz="457200" rtl="0" eaLnBrk="0" fontAlgn="base" hangingPunct="0">
        <a:spcBef>
          <a:spcPts val="800"/>
        </a:spcBef>
        <a:spcAft>
          <a:spcPct val="0"/>
        </a:spcAft>
        <a:buClrTx/>
        <a:buSzPct val="100000"/>
        <a:buFont typeface="Arial" charset="0"/>
        <a:buChar char="•"/>
        <a:defRPr sz="3200">
          <a:solidFill>
            <a:schemeClr val="tx2">
              <a:lumMod val="75000"/>
            </a:schemeClr>
          </a:solidFill>
          <a:latin typeface="Trebuchet MS"/>
          <a:ea typeface="ＭＳ Ｐゴシック" charset="0"/>
          <a:cs typeface="Trebuchet MS"/>
        </a:defRPr>
      </a:lvl1pPr>
      <a:lvl2pPr marL="741363" indent="-284163" algn="l" defTabSz="457200" rtl="0" eaLnBrk="0" fontAlgn="base" hangingPunct="0">
        <a:spcBef>
          <a:spcPts val="700"/>
        </a:spcBef>
        <a:spcAft>
          <a:spcPct val="0"/>
        </a:spcAft>
        <a:buClrTx/>
        <a:buSzPct val="100000"/>
        <a:buFont typeface="Arial" charset="0"/>
        <a:buChar char="–"/>
        <a:defRPr sz="2800">
          <a:solidFill>
            <a:schemeClr val="tx2">
              <a:lumMod val="75000"/>
            </a:schemeClr>
          </a:solidFill>
          <a:latin typeface="Trebuchet MS"/>
          <a:ea typeface="ＭＳ Ｐゴシック" charset="0"/>
          <a:cs typeface="Trebuchet MS"/>
        </a:defRPr>
      </a:lvl2pPr>
      <a:lvl3pPr marL="1143000" indent="-228600" algn="l" defTabSz="457200" rtl="0" eaLnBrk="0" fontAlgn="base" hangingPunct="0">
        <a:spcBef>
          <a:spcPts val="600"/>
        </a:spcBef>
        <a:spcAft>
          <a:spcPct val="0"/>
        </a:spcAft>
        <a:buClrTx/>
        <a:buSzPct val="100000"/>
        <a:buFont typeface="Arial" charset="0"/>
        <a:buChar char="•"/>
        <a:defRPr sz="2400">
          <a:solidFill>
            <a:schemeClr val="tx2">
              <a:lumMod val="75000"/>
            </a:schemeClr>
          </a:solidFill>
          <a:latin typeface="Trebuchet MS"/>
          <a:ea typeface="ＭＳ Ｐゴシック" charset="0"/>
          <a:cs typeface="Trebuchet MS"/>
        </a:defRPr>
      </a:lvl3pPr>
      <a:lvl4pPr marL="16002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4pPr>
      <a:lvl5pPr marL="20574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hyperlink" Target="http://www.isi.edu/integration/karma" TargetMode="External"/><Relationship Id="rId10" Type="http://schemas.openxmlformats.org/officeDocument/2006/relationships/hyperlink" Target="https://twitter.com/KarmaSemWe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KarmaSemWeb" TargetMode="Externa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hyperlink" Target="http://www.isi.edu/integration/karm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3" Type="http://schemas.openxmlformats.org/officeDocument/2006/relationships/hyperlink" Target="http://www.w3.org/2004/02/skos/" TargetMode="External"/><Relationship Id="rId4" Type="http://schemas.openxmlformats.org/officeDocument/2006/relationships/hyperlink" Target="http://xmlns.com/foaf/0.1/" TargetMode="External"/><Relationship Id="rId5" Type="http://schemas.openxmlformats.org/officeDocument/2006/relationships/hyperlink" Target="http://www.americanartcollaborative.org/ontology" TargetMode="External"/><Relationship Id="rId6" Type="http://schemas.openxmlformats.org/officeDocument/2006/relationships/hyperlink" Target="http://rdvocab.info/ElementsGr2" TargetMode="External"/><Relationship Id="rId7" Type="http://schemas.openxmlformats.org/officeDocument/2006/relationships/hyperlink" Target="http://www.openarchives.org/ore/terms/" TargetMode="External"/><Relationship Id="rId8" Type="http://schemas.openxmlformats.org/officeDocument/2006/relationships/hyperlink" Target="http://purl.org/dc/terms/" TargetMode="External"/><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hyperlink" Target="http://www.europeana.eu/schemas/ed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w3.org/2004/02/skos/" TargetMode="External"/><Relationship Id="rId4" Type="http://schemas.openxmlformats.org/officeDocument/2006/relationships/hyperlink" Target="http://xmlns.com/foaf/0.1/" TargetMode="External"/><Relationship Id="rId5" Type="http://schemas.openxmlformats.org/officeDocument/2006/relationships/hyperlink" Target="http://www.americanartcollaborative.org/ontology" TargetMode="External"/><Relationship Id="rId6" Type="http://schemas.openxmlformats.org/officeDocument/2006/relationships/hyperlink" Target="http://rdvocab.info/ElementsGr2" TargetMode="External"/><Relationship Id="rId7" Type="http://schemas.openxmlformats.org/officeDocument/2006/relationships/hyperlink" Target="http://www.openarchives.org/ore/terms/" TargetMode="External"/><Relationship Id="rId8" Type="http://schemas.openxmlformats.org/officeDocument/2006/relationships/hyperlink" Target="http://purl.org/dc/terms/" TargetMode="External"/><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hyperlink" Target="http://www.europeana.eu/schemas/edm/"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w3.org/2004/02/skos/" TargetMode="External"/><Relationship Id="rId4" Type="http://schemas.openxmlformats.org/officeDocument/2006/relationships/hyperlink" Target="http://xmlns.com/foaf/0.1/" TargetMode="External"/><Relationship Id="rId5" Type="http://schemas.openxmlformats.org/officeDocument/2006/relationships/hyperlink" Target="http://www.americanartcollaborative.org/ontology" TargetMode="External"/><Relationship Id="rId6" Type="http://schemas.openxmlformats.org/officeDocument/2006/relationships/hyperlink" Target="http://rdvocab.info/ElementsGr2" TargetMode="External"/><Relationship Id="rId7" Type="http://schemas.openxmlformats.org/officeDocument/2006/relationships/hyperlink" Target="http://www.openarchives.org/ore/terms/" TargetMode="External"/><Relationship Id="rId8" Type="http://schemas.openxmlformats.org/officeDocument/2006/relationships/hyperlink" Target="http://purl.org/dc/terms/" TargetMode="External"/><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hyperlink" Target="http://www.europeana.eu/schemas/ed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w3.org/2004/02/skos/" TargetMode="External"/><Relationship Id="rId4" Type="http://schemas.openxmlformats.org/officeDocument/2006/relationships/hyperlink" Target="http://xmlns.com/foaf/0.1/" TargetMode="External"/><Relationship Id="rId5" Type="http://schemas.openxmlformats.org/officeDocument/2006/relationships/hyperlink" Target="http://www.americanartcollaborative.org/ontology" TargetMode="External"/><Relationship Id="rId6" Type="http://schemas.openxmlformats.org/officeDocument/2006/relationships/hyperlink" Target="http://rdvocab.info/ElementsGr2" TargetMode="External"/><Relationship Id="rId7" Type="http://schemas.openxmlformats.org/officeDocument/2006/relationships/hyperlink" Target="http://www.openarchives.org/ore/terms/" TargetMode="External"/><Relationship Id="rId8" Type="http://schemas.openxmlformats.org/officeDocument/2006/relationships/hyperlink" Target="http://purl.org/dc/terms/" TargetMode="External"/><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www.europeana.eu/schemas/edm/" TargetMode="Externa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29.emf"/><Relationship Id="rId6" Type="http://schemas.openxmlformats.org/officeDocument/2006/relationships/oleObject" Target="../embeddings/oleObject2.bin"/><Relationship Id="rId7" Type="http://schemas.openxmlformats.org/officeDocument/2006/relationships/image" Target="../media/image30.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chart" Target="../charts/char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66.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chart" Target="../charts/char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4.png"/><Relationship Id="rId7" Type="http://schemas.openxmlformats.org/officeDocument/2006/relationships/image" Target="../media/image32.png"/><Relationship Id="rId8" Type="http://schemas.openxmlformats.org/officeDocument/2006/relationships/image" Target="../media/image26.png"/><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www.youtube.com/watch?v=EQcMc4TrfuE" TargetMode="External"/><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hyperlink" Target="http://vivoweb.org/"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pro.europeana.eu/share-your-data/data-guidelines/edm-documentation" TargetMode="External"/><Relationship Id="rId4" Type="http://schemas.openxmlformats.org/officeDocument/2006/relationships/hyperlink" Target="https://pressroom.usc.edu/usc-researchers-guiding-the-smithsonian-american-art-museum-to-the-next-generation-of-the-internet/" TargetMode="External"/><Relationship Id="rId5" Type="http://schemas.openxmlformats.org/officeDocument/2006/relationships/hyperlink" Target="http://viterbi.usc.edu/news/news/2014/creating-the-art.htm" TargetMode="External"/><Relationship Id="rId6" Type="http://schemas.openxmlformats.org/officeDocument/2006/relationships/hyperlink" Target="https://www.youtube.com/watch?v=1Vaytr09H1w" TargetMode="External"/><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5.xml.rels><?xml version="1.0" encoding="UTF-8" standalone="yes"?>
<Relationships xmlns="http://schemas.openxmlformats.org/package/2006/relationships"><Relationship Id="rId3" Type="http://schemas.openxmlformats.org/officeDocument/2006/relationships/hyperlink" Target="http://usc-isi-i2.github.io/dig/" TargetMode="External"/><Relationship Id="rId4" Type="http://schemas.openxmlformats.org/officeDocument/2006/relationships/hyperlink" Target="http://www.forbes.com/sites/thomasbrewster/2015/04/17/darpa-nasa-and-partners-show-off-memex/" TargetMode="External"/><Relationship Id="rId5" Type="http://schemas.openxmlformats.org/officeDocument/2006/relationships/hyperlink" Target="http://www.wired.co.uk/news/archive/2015-05/19/human-trafficking-data-hack" TargetMode="External"/><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905000"/>
            <a:ext cx="8458200" cy="1470025"/>
          </a:xfrm>
        </p:spPr>
        <p:txBody>
          <a:bodyPr>
            <a:noAutofit/>
          </a:bodyPr>
          <a:lstStyle/>
          <a:p>
            <a:r>
              <a:rPr lang="en-US" dirty="0" smtClean="0">
                <a:latin typeface="Helvetica"/>
                <a:cs typeface="Helvetica"/>
              </a:rPr>
              <a:t>Learning the Semantics of Structured Data Sources</a:t>
            </a:r>
            <a:endParaRPr lang="en-US" dirty="0">
              <a:latin typeface="Helvetica"/>
              <a:cs typeface="Helvetica"/>
            </a:endParaRPr>
          </a:p>
        </p:txBody>
      </p:sp>
      <p:sp>
        <p:nvSpPr>
          <p:cNvPr id="3" name="Subtitle 2"/>
          <p:cNvSpPr>
            <a:spLocks noGrp="1"/>
          </p:cNvSpPr>
          <p:nvPr>
            <p:ph type="subTitle" idx="1"/>
          </p:nvPr>
        </p:nvSpPr>
        <p:spPr>
          <a:xfrm>
            <a:off x="838200" y="4343400"/>
            <a:ext cx="3505200" cy="1676400"/>
          </a:xfrm>
        </p:spPr>
        <p:txBody>
          <a:bodyPr>
            <a:noAutofit/>
          </a:bodyPr>
          <a:lstStyle/>
          <a:p>
            <a:pPr algn="l"/>
            <a:r>
              <a:rPr lang="en-US" sz="2000" b="1" dirty="0" smtClean="0">
                <a:solidFill>
                  <a:schemeClr val="tx2">
                    <a:lumMod val="75000"/>
                  </a:schemeClr>
                </a:solidFill>
                <a:latin typeface="Helvetica"/>
                <a:cs typeface="Helvetica"/>
              </a:rPr>
              <a:t>Mohsen Taheriyan </a:t>
            </a:r>
          </a:p>
          <a:p>
            <a:pPr algn="l"/>
            <a:r>
              <a:rPr lang="en-US" sz="1800" dirty="0" smtClean="0">
                <a:solidFill>
                  <a:schemeClr val="tx2">
                    <a:lumMod val="75000"/>
                  </a:schemeClr>
                </a:solidFill>
                <a:latin typeface="Monotype Corsiva"/>
                <a:cs typeface="Monotype Corsiva"/>
              </a:rPr>
              <a:t>Department of Computer Science</a:t>
            </a:r>
          </a:p>
          <a:p>
            <a:pPr algn="l"/>
            <a:r>
              <a:rPr lang="en-US" sz="1800" dirty="0" smtClean="0">
                <a:solidFill>
                  <a:schemeClr val="tx2">
                    <a:lumMod val="75000"/>
                  </a:schemeClr>
                </a:solidFill>
                <a:latin typeface="Monotype Corsiva"/>
                <a:cs typeface="Monotype Corsiva"/>
              </a:rPr>
              <a:t>Information Sciences Institute</a:t>
            </a:r>
          </a:p>
          <a:p>
            <a:pPr algn="l"/>
            <a:r>
              <a:rPr lang="en-US" sz="1800" dirty="0" smtClean="0">
                <a:solidFill>
                  <a:schemeClr val="tx2">
                    <a:lumMod val="75000"/>
                  </a:schemeClr>
                </a:solidFill>
                <a:latin typeface="Monotype Corsiva"/>
                <a:cs typeface="Monotype Corsiva"/>
              </a:rPr>
              <a:t>USC Viterbi School of Engineering</a:t>
            </a:r>
          </a:p>
        </p:txBody>
      </p:sp>
      <p:sp>
        <p:nvSpPr>
          <p:cNvPr id="5" name="Subtitle 2"/>
          <p:cNvSpPr txBox="1">
            <a:spLocks/>
          </p:cNvSpPr>
          <p:nvPr/>
        </p:nvSpPr>
        <p:spPr bwMode="auto">
          <a:xfrm>
            <a:off x="5410200" y="4343400"/>
            <a:ext cx="3352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noAutofit/>
          </a:bodyPr>
          <a:lstStyle>
            <a:lvl1pPr marL="0" indent="0" algn="ctr" defTabSz="457200" rtl="0" eaLnBrk="0" fontAlgn="base" hangingPunct="0">
              <a:spcBef>
                <a:spcPts val="800"/>
              </a:spcBef>
              <a:spcAft>
                <a:spcPct val="0"/>
              </a:spcAft>
              <a:buClr>
                <a:srgbClr val="000000"/>
              </a:buClr>
              <a:buSzPct val="100000"/>
              <a:buFont typeface="Arial" charset="0"/>
              <a:buNone/>
              <a:defRPr sz="3200">
                <a:solidFill>
                  <a:srgbClr val="000000"/>
                </a:solidFill>
                <a:latin typeface="+mn-lt"/>
                <a:ea typeface="ＭＳ Ｐゴシック" charset="0"/>
                <a:cs typeface="+mn-cs"/>
              </a:defRPr>
            </a:lvl1pPr>
            <a:lvl2pPr marL="457200" indent="0" algn="ctr" defTabSz="457200" rtl="0" eaLnBrk="0" fontAlgn="base" hangingPunct="0">
              <a:spcBef>
                <a:spcPts val="700"/>
              </a:spcBef>
              <a:spcAft>
                <a:spcPct val="0"/>
              </a:spcAft>
              <a:buClr>
                <a:srgbClr val="000000"/>
              </a:buClr>
              <a:buSzPct val="100000"/>
              <a:buFont typeface="Arial" charset="0"/>
              <a:buNone/>
              <a:defRPr sz="2800">
                <a:solidFill>
                  <a:srgbClr val="000000"/>
                </a:solidFill>
                <a:latin typeface="+mn-lt"/>
                <a:ea typeface="ＭＳ Ｐゴシック" charset="0"/>
              </a:defRPr>
            </a:lvl2pPr>
            <a:lvl3pPr marL="914400" indent="0" algn="ctr" defTabSz="457200" rtl="0" eaLnBrk="0" fontAlgn="base" hangingPunct="0">
              <a:spcBef>
                <a:spcPts val="600"/>
              </a:spcBef>
              <a:spcAft>
                <a:spcPct val="0"/>
              </a:spcAft>
              <a:buClr>
                <a:srgbClr val="000000"/>
              </a:buClr>
              <a:buSzPct val="100000"/>
              <a:buFont typeface="Arial" charset="0"/>
              <a:buNone/>
              <a:defRPr sz="2400">
                <a:solidFill>
                  <a:srgbClr val="000000"/>
                </a:solidFill>
                <a:latin typeface="+mn-lt"/>
                <a:ea typeface="ＭＳ Ｐゴシック" charset="0"/>
              </a:defRPr>
            </a:lvl3pPr>
            <a:lvl4pPr marL="1371600" indent="0" algn="ctr" defTabSz="457200" rtl="0" eaLnBrk="0" fontAlgn="base" hangingPunct="0">
              <a:spcBef>
                <a:spcPts val="500"/>
              </a:spcBef>
              <a:spcAft>
                <a:spcPct val="0"/>
              </a:spcAft>
              <a:buClr>
                <a:srgbClr val="000000"/>
              </a:buClr>
              <a:buSzPct val="100000"/>
              <a:buFont typeface="Arial" charset="0"/>
              <a:buNone/>
              <a:defRPr sz="2000">
                <a:solidFill>
                  <a:srgbClr val="000000"/>
                </a:solidFill>
                <a:latin typeface="+mn-lt"/>
                <a:ea typeface="ＭＳ Ｐゴシック" charset="0"/>
              </a:defRPr>
            </a:lvl4pPr>
            <a:lvl5pPr marL="1828800" indent="0" algn="ctr" defTabSz="457200" rtl="0" eaLnBrk="0" fontAlgn="base" hangingPunct="0">
              <a:spcBef>
                <a:spcPts val="500"/>
              </a:spcBef>
              <a:spcAft>
                <a:spcPct val="0"/>
              </a:spcAft>
              <a:buClr>
                <a:srgbClr val="000000"/>
              </a:buClr>
              <a:buSzPct val="100000"/>
              <a:buFont typeface="Arial" charset="0"/>
              <a:buNone/>
              <a:defRPr sz="2000">
                <a:solidFill>
                  <a:srgbClr val="000000"/>
                </a:solidFill>
                <a:latin typeface="+mn-lt"/>
                <a:ea typeface="ＭＳ Ｐゴシック" charset="0"/>
              </a:defRPr>
            </a:lvl5pPr>
            <a:lvl6pPr marL="2286000" indent="0" algn="ctr" defTabSz="457200" rtl="0" fontAlgn="base">
              <a:spcBef>
                <a:spcPts val="500"/>
              </a:spcBef>
              <a:spcAft>
                <a:spcPct val="0"/>
              </a:spcAft>
              <a:buClr>
                <a:srgbClr val="000000"/>
              </a:buClr>
              <a:buSzPct val="100000"/>
              <a:buFont typeface="Arial" charset="0"/>
              <a:buNone/>
              <a:defRPr sz="2000">
                <a:solidFill>
                  <a:srgbClr val="000000"/>
                </a:solidFill>
                <a:latin typeface="+mn-lt"/>
              </a:defRPr>
            </a:lvl6pPr>
            <a:lvl7pPr marL="2743200" indent="0" algn="ctr" defTabSz="457200" rtl="0" fontAlgn="base">
              <a:spcBef>
                <a:spcPts val="500"/>
              </a:spcBef>
              <a:spcAft>
                <a:spcPct val="0"/>
              </a:spcAft>
              <a:buClr>
                <a:srgbClr val="000000"/>
              </a:buClr>
              <a:buSzPct val="100000"/>
              <a:buFont typeface="Arial" charset="0"/>
              <a:buNone/>
              <a:defRPr sz="2000">
                <a:solidFill>
                  <a:srgbClr val="000000"/>
                </a:solidFill>
                <a:latin typeface="+mn-lt"/>
              </a:defRPr>
            </a:lvl7pPr>
            <a:lvl8pPr marL="3200400" indent="0" algn="ctr" defTabSz="457200" rtl="0" fontAlgn="base">
              <a:spcBef>
                <a:spcPts val="500"/>
              </a:spcBef>
              <a:spcAft>
                <a:spcPct val="0"/>
              </a:spcAft>
              <a:buClr>
                <a:srgbClr val="000000"/>
              </a:buClr>
              <a:buSzPct val="100000"/>
              <a:buFont typeface="Arial" charset="0"/>
              <a:buNone/>
              <a:defRPr sz="2000">
                <a:solidFill>
                  <a:srgbClr val="000000"/>
                </a:solidFill>
                <a:latin typeface="+mn-lt"/>
              </a:defRPr>
            </a:lvl8pPr>
            <a:lvl9pPr marL="3657600" indent="0" algn="ctr" defTabSz="457200" rtl="0" fontAlgn="base">
              <a:spcBef>
                <a:spcPts val="500"/>
              </a:spcBef>
              <a:spcAft>
                <a:spcPct val="0"/>
              </a:spcAft>
              <a:buClr>
                <a:srgbClr val="000000"/>
              </a:buClr>
              <a:buSzPct val="100000"/>
              <a:buFont typeface="Arial" charset="0"/>
              <a:buNone/>
              <a:defRPr sz="2000">
                <a:solidFill>
                  <a:srgbClr val="000000"/>
                </a:solidFill>
                <a:latin typeface="+mn-lt"/>
              </a:defRPr>
            </a:lvl9pPr>
          </a:lstStyle>
          <a:p>
            <a:pPr algn="l">
              <a:spcAft>
                <a:spcPts val="600"/>
              </a:spcAft>
            </a:pPr>
            <a:r>
              <a:rPr lang="en-US" sz="1600" b="1" dirty="0" smtClean="0">
                <a:solidFill>
                  <a:srgbClr val="11628F"/>
                </a:solidFill>
                <a:latin typeface="Helvetica"/>
                <a:cs typeface="Helvetica"/>
              </a:rPr>
              <a:t>Dissertation Committee</a:t>
            </a:r>
          </a:p>
          <a:p>
            <a:pPr algn="l">
              <a:spcBef>
                <a:spcPts val="0"/>
              </a:spcBef>
              <a:spcAft>
                <a:spcPts val="600"/>
              </a:spcAft>
            </a:pPr>
            <a:r>
              <a:rPr lang="en-US" sz="1400" dirty="0" smtClean="0">
                <a:solidFill>
                  <a:srgbClr val="11628F"/>
                </a:solidFill>
                <a:latin typeface="Trebuchet MS"/>
                <a:cs typeface="Trebuchet MS"/>
              </a:rPr>
              <a:t>Craig Knoblock (PhD Advisor)</a:t>
            </a:r>
          </a:p>
          <a:p>
            <a:pPr algn="l">
              <a:spcBef>
                <a:spcPts val="0"/>
              </a:spcBef>
              <a:spcAft>
                <a:spcPts val="600"/>
              </a:spcAft>
            </a:pPr>
            <a:r>
              <a:rPr lang="en-US" sz="1400" dirty="0" smtClean="0">
                <a:solidFill>
                  <a:srgbClr val="11628F"/>
                </a:solidFill>
                <a:latin typeface="Trebuchet MS"/>
                <a:cs typeface="Trebuchet MS"/>
              </a:rPr>
              <a:t>Cyrus </a:t>
            </a:r>
            <a:r>
              <a:rPr lang="en-US" sz="1400" dirty="0" err="1" smtClean="0">
                <a:solidFill>
                  <a:srgbClr val="11628F"/>
                </a:solidFill>
                <a:latin typeface="Trebuchet MS"/>
                <a:cs typeface="Trebuchet MS"/>
              </a:rPr>
              <a:t>Shahabi</a:t>
            </a:r>
            <a:endParaRPr lang="en-US" sz="1400" dirty="0">
              <a:solidFill>
                <a:srgbClr val="11628F"/>
              </a:solidFill>
              <a:latin typeface="Trebuchet MS"/>
              <a:cs typeface="Trebuchet MS"/>
            </a:endParaRPr>
          </a:p>
          <a:p>
            <a:pPr algn="l">
              <a:spcBef>
                <a:spcPts val="0"/>
              </a:spcBef>
              <a:spcAft>
                <a:spcPts val="600"/>
              </a:spcAft>
            </a:pPr>
            <a:r>
              <a:rPr lang="en-US" sz="1400" dirty="0" smtClean="0">
                <a:solidFill>
                  <a:srgbClr val="11628F"/>
                </a:solidFill>
                <a:latin typeface="Trebuchet MS"/>
                <a:cs typeface="Trebuchet MS"/>
              </a:rPr>
              <a:t>Pedro Szekely</a:t>
            </a:r>
          </a:p>
          <a:p>
            <a:pPr algn="l">
              <a:spcBef>
                <a:spcPts val="0"/>
              </a:spcBef>
              <a:spcAft>
                <a:spcPts val="600"/>
              </a:spcAft>
            </a:pPr>
            <a:r>
              <a:rPr lang="en-US" sz="1400" dirty="0" smtClean="0">
                <a:solidFill>
                  <a:srgbClr val="11628F"/>
                </a:solidFill>
                <a:latin typeface="Trebuchet MS"/>
                <a:cs typeface="Trebuchet MS"/>
              </a:rPr>
              <a:t>Viktor </a:t>
            </a:r>
            <a:r>
              <a:rPr lang="en-US" sz="1400" dirty="0" err="1" smtClean="0">
                <a:solidFill>
                  <a:srgbClr val="11628F"/>
                </a:solidFill>
                <a:latin typeface="Trebuchet MS"/>
                <a:cs typeface="Trebuchet MS"/>
              </a:rPr>
              <a:t>Prasanna</a:t>
            </a:r>
            <a:r>
              <a:rPr lang="en-US" sz="1400" dirty="0" smtClean="0">
                <a:solidFill>
                  <a:srgbClr val="11628F"/>
                </a:solidFill>
                <a:latin typeface="Trebuchet MS"/>
                <a:cs typeface="Trebuchet MS"/>
              </a:rPr>
              <a:t> (EE Department</a:t>
            </a:r>
            <a:r>
              <a:rPr lang="en-US" sz="1400" dirty="0">
                <a:solidFill>
                  <a:srgbClr val="11628F"/>
                </a:solidFill>
                <a:latin typeface="Trebuchet MS"/>
                <a:cs typeface="Trebuchet MS"/>
              </a:rPr>
              <a:t>)</a:t>
            </a:r>
            <a:endParaRPr lang="en-US" sz="1400" dirty="0" smtClean="0">
              <a:solidFill>
                <a:srgbClr val="11628F"/>
              </a:solidFill>
              <a:latin typeface="American Typewriter"/>
              <a:cs typeface="American Typewriter"/>
            </a:endParaRPr>
          </a:p>
          <a:p>
            <a:pPr algn="l"/>
            <a:endParaRPr lang="en-US" sz="1400" dirty="0" smtClean="0">
              <a:solidFill>
                <a:schemeClr val="tx2">
                  <a:lumMod val="75000"/>
                </a:schemeClr>
              </a:solidFill>
              <a:latin typeface="American Typewriter"/>
              <a:cs typeface="American Typewriter"/>
            </a:endParaRPr>
          </a:p>
        </p:txBody>
      </p:sp>
    </p:spTree>
    <p:extLst>
      <p:ext uri="{BB962C8B-B14F-4D97-AF65-F5344CB8AC3E}">
        <p14:creationId xmlns:p14="http://schemas.microsoft.com/office/powerpoint/2010/main" val="22148015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200" y="2130425"/>
            <a:ext cx="8991600" cy="1470025"/>
          </a:xfrm>
        </p:spPr>
        <p:txBody>
          <a:bodyPr>
            <a:normAutofit/>
          </a:bodyPr>
          <a:lstStyle/>
          <a:p>
            <a:r>
              <a:rPr lang="en-US" dirty="0" smtClean="0"/>
              <a:t>Semi-automatically Building </a:t>
            </a:r>
            <a:br>
              <a:rPr lang="en-US" dirty="0" smtClean="0"/>
            </a:br>
            <a:r>
              <a:rPr lang="en-US" dirty="0"/>
              <a:t>S</a:t>
            </a:r>
            <a:r>
              <a:rPr lang="en-US" dirty="0" smtClean="0"/>
              <a:t>emantic Models</a:t>
            </a:r>
            <a:endParaRPr lang="en-US" dirty="0"/>
          </a:p>
        </p:txBody>
      </p:sp>
      <p:sp>
        <p:nvSpPr>
          <p:cNvPr id="6" name="Subtitle 5"/>
          <p:cNvSpPr>
            <a:spLocks noGrp="1"/>
          </p:cNvSpPr>
          <p:nvPr>
            <p:ph type="subTitle" idx="1"/>
          </p:nvPr>
        </p:nvSpPr>
        <p:spPr>
          <a:xfrm>
            <a:off x="304800" y="3886200"/>
            <a:ext cx="8610600" cy="1752600"/>
          </a:xfrm>
        </p:spPr>
        <p:txBody>
          <a:bodyPr/>
          <a:lstStyle/>
          <a:p>
            <a:r>
              <a:rPr lang="en-US" sz="2800" b="1" dirty="0" smtClean="0">
                <a:solidFill>
                  <a:schemeClr val="accent4"/>
                </a:solidFill>
              </a:rPr>
              <a:t>Contribution:</a:t>
            </a:r>
            <a:r>
              <a:rPr lang="en-US" sz="2800" b="1" dirty="0" smtClean="0">
                <a:solidFill>
                  <a:srgbClr val="0000FF"/>
                </a:solidFill>
              </a:rPr>
              <a:t> </a:t>
            </a:r>
            <a:r>
              <a:rPr lang="en-US" sz="2800" dirty="0" smtClean="0"/>
              <a:t>a graph-based approach to </a:t>
            </a:r>
          </a:p>
          <a:p>
            <a:r>
              <a:rPr lang="en-US" sz="2800" dirty="0" smtClean="0"/>
              <a:t>extract implicit relationships</a:t>
            </a:r>
            <a:endParaRPr lang="en-US" sz="2800" dirty="0"/>
          </a:p>
        </p:txBody>
      </p:sp>
    </p:spTree>
    <p:extLst>
      <p:ext uri="{BB962C8B-B14F-4D97-AF65-F5344CB8AC3E}">
        <p14:creationId xmlns:p14="http://schemas.microsoft.com/office/powerpoint/2010/main" val="13503504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 </a:t>
            </a:r>
            <a:br>
              <a:rPr lang="en-US" dirty="0" smtClean="0"/>
            </a:br>
            <a:r>
              <a:rPr lang="en-US" sz="2700" dirty="0" smtClean="0">
                <a:solidFill>
                  <a:schemeClr val="tx2">
                    <a:lumMod val="75000"/>
                  </a:schemeClr>
                </a:solidFill>
              </a:rPr>
              <a:t>[</a:t>
            </a:r>
            <a:r>
              <a:rPr lang="en-US" sz="2700" dirty="0">
                <a:solidFill>
                  <a:schemeClr val="tx2">
                    <a:lumMod val="75000"/>
                  </a:schemeClr>
                </a:solidFill>
              </a:rPr>
              <a:t>K</a:t>
            </a:r>
            <a:r>
              <a:rPr lang="en-US" sz="2700" dirty="0" smtClean="0">
                <a:solidFill>
                  <a:schemeClr val="tx2">
                    <a:lumMod val="75000"/>
                  </a:schemeClr>
                </a:solidFill>
              </a:rPr>
              <a:t>noblock et al, ESWC 2012]</a:t>
            </a:r>
            <a:endParaRPr lang="en-US" sz="2700" dirty="0">
              <a:solidFill>
                <a:schemeClr val="tx2">
                  <a:lumMod val="75000"/>
                </a:schemeClr>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11</a:t>
            </a:fld>
            <a:endParaRPr lang="en-US" dirty="0"/>
          </a:p>
        </p:txBody>
      </p:sp>
      <p:grpSp>
        <p:nvGrpSpPr>
          <p:cNvPr id="5" name="Group 4"/>
          <p:cNvGrpSpPr/>
          <p:nvPr/>
        </p:nvGrpSpPr>
        <p:grpSpPr>
          <a:xfrm>
            <a:off x="304800" y="3581399"/>
            <a:ext cx="2133600" cy="1295401"/>
            <a:chOff x="3082560" y="3801360"/>
            <a:chExt cx="2133600" cy="1295401"/>
          </a:xfrm>
        </p:grpSpPr>
        <p:sp>
          <p:nvSpPr>
            <p:cNvPr id="6" name="Oval 5"/>
            <p:cNvSpPr/>
            <p:nvPr/>
          </p:nvSpPr>
          <p:spPr>
            <a:xfrm>
              <a:off x="3082560" y="3801360"/>
              <a:ext cx="2133600" cy="1295401"/>
            </a:xfrm>
            <a:prstGeom prst="ellipse">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a:solidFill>
                  <a:srgbClr val="464653"/>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1440" y="3956512"/>
              <a:ext cx="1534169" cy="765684"/>
            </a:xfrm>
            <a:prstGeom prst="rect">
              <a:avLst/>
            </a:prstGeom>
          </p:spPr>
        </p:pic>
        <p:sp>
          <p:nvSpPr>
            <p:cNvPr id="8" name="TextBox 7"/>
            <p:cNvSpPr txBox="1"/>
            <p:nvPr/>
          </p:nvSpPr>
          <p:spPr>
            <a:xfrm>
              <a:off x="3352800" y="4619303"/>
              <a:ext cx="16764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Domain Ontology</a:t>
              </a:r>
              <a:endParaRPr lang="en-US" sz="1400" b="1" dirty="0">
                <a:solidFill>
                  <a:srgbClr val="D10202"/>
                </a:solidFill>
                <a:latin typeface="Trebuchet MS"/>
                <a:cs typeface="Trebuchet MS"/>
              </a:endParaRPr>
            </a:p>
          </p:txBody>
        </p:sp>
      </p:grpSp>
      <p:grpSp>
        <p:nvGrpSpPr>
          <p:cNvPr id="9" name="Group 8"/>
          <p:cNvGrpSpPr/>
          <p:nvPr/>
        </p:nvGrpSpPr>
        <p:grpSpPr>
          <a:xfrm>
            <a:off x="2971800" y="2743200"/>
            <a:ext cx="1600200" cy="1219200"/>
            <a:chOff x="3962400" y="2438400"/>
            <a:chExt cx="1600200" cy="1219200"/>
          </a:xfrm>
        </p:grpSpPr>
        <p:sp>
          <p:nvSpPr>
            <p:cNvPr id="10" name="Rounded Rectangle 9"/>
            <p:cNvSpPr/>
            <p:nvPr/>
          </p:nvSpPr>
          <p:spPr bwMode="auto">
            <a:xfrm>
              <a:off x="3962400" y="2438400"/>
              <a:ext cx="1600200" cy="12192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11" name="TextBox 10"/>
            <p:cNvSpPr txBox="1"/>
            <p:nvPr/>
          </p:nvSpPr>
          <p:spPr>
            <a:xfrm>
              <a:off x="4038600" y="3124200"/>
              <a:ext cx="1524000" cy="523220"/>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Learn</a:t>
              </a:r>
            </a:p>
            <a:p>
              <a:pPr algn="ctr"/>
              <a:r>
                <a:rPr lang="en-US" sz="1400" b="1" dirty="0" smtClean="0">
                  <a:solidFill>
                    <a:srgbClr val="D10202"/>
                  </a:solidFill>
                  <a:latin typeface="Trebuchet MS"/>
                  <a:cs typeface="Trebuchet MS"/>
                </a:rPr>
                <a:t>Semantic Types</a:t>
              </a:r>
              <a:endParaRPr lang="en-US" sz="1400" b="1" dirty="0">
                <a:solidFill>
                  <a:srgbClr val="D10202"/>
                </a:solidFill>
                <a:latin typeface="Trebuchet MS"/>
                <a:cs typeface="Trebuchet MS"/>
              </a:endParaRPr>
            </a:p>
          </p:txBody>
        </p:sp>
        <p:pic>
          <p:nvPicPr>
            <p:cNvPr id="12" name="Picture 11" descr="CR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806" y="2514600"/>
              <a:ext cx="857794" cy="640486"/>
            </a:xfrm>
            <a:prstGeom prst="rect">
              <a:avLst/>
            </a:prstGeom>
          </p:spPr>
        </p:pic>
      </p:grpSp>
      <p:grpSp>
        <p:nvGrpSpPr>
          <p:cNvPr id="14" name="Group 13"/>
          <p:cNvGrpSpPr/>
          <p:nvPr/>
        </p:nvGrpSpPr>
        <p:grpSpPr>
          <a:xfrm>
            <a:off x="7162800" y="2744760"/>
            <a:ext cx="1600200" cy="1219200"/>
            <a:chOff x="5029200" y="4419600"/>
            <a:chExt cx="1600200" cy="1219200"/>
          </a:xfrm>
        </p:grpSpPr>
        <p:grpSp>
          <p:nvGrpSpPr>
            <p:cNvPr id="15" name="Group 14"/>
            <p:cNvGrpSpPr/>
            <p:nvPr/>
          </p:nvGrpSpPr>
          <p:grpSpPr>
            <a:xfrm>
              <a:off x="5029200" y="4419600"/>
              <a:ext cx="1600200" cy="1219200"/>
              <a:chOff x="3962400" y="2438400"/>
              <a:chExt cx="1600200" cy="1295400"/>
            </a:xfrm>
          </p:grpSpPr>
          <p:sp>
            <p:nvSpPr>
              <p:cNvPr id="17" name="Rounded Rectangle 16"/>
              <p:cNvSpPr/>
              <p:nvPr/>
            </p:nvSpPr>
            <p:spPr bwMode="auto">
              <a:xfrm>
                <a:off x="3962400" y="2438400"/>
                <a:ext cx="1600200" cy="12954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18" name="TextBox 17"/>
              <p:cNvSpPr txBox="1"/>
              <p:nvPr/>
            </p:nvSpPr>
            <p:spPr>
              <a:xfrm>
                <a:off x="4038600" y="3134380"/>
                <a:ext cx="1524000" cy="555921"/>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Extract</a:t>
                </a:r>
              </a:p>
              <a:p>
                <a:pPr algn="ctr"/>
                <a:r>
                  <a:rPr lang="en-US" sz="1400" b="1" dirty="0" smtClean="0">
                    <a:solidFill>
                      <a:srgbClr val="D10202"/>
                    </a:solidFill>
                    <a:latin typeface="Trebuchet MS"/>
                    <a:cs typeface="Trebuchet MS"/>
                  </a:rPr>
                  <a:t>Relationships</a:t>
                </a:r>
                <a:endParaRPr lang="en-US" sz="1400" b="1" dirty="0">
                  <a:solidFill>
                    <a:srgbClr val="D10202"/>
                  </a:solidFill>
                  <a:latin typeface="Trebuchet MS"/>
                  <a:cs typeface="Trebuchet MS"/>
                </a:endParaRPr>
              </a:p>
            </p:txBody>
          </p:sp>
          <p:sp>
            <p:nvSpPr>
              <p:cNvPr id="19" name="Rounded Rectangle 18"/>
              <p:cNvSpPr/>
              <p:nvPr/>
            </p:nvSpPr>
            <p:spPr bwMode="auto">
              <a:xfrm>
                <a:off x="4029960" y="2504400"/>
                <a:ext cx="685800" cy="644160"/>
              </a:xfrm>
              <a:prstGeom prst="roundRect">
                <a:avLst/>
              </a:prstGeom>
              <a:solidFill>
                <a:schemeClr val="tx2">
                  <a:lumMod val="7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effectLst/>
                    <a:latin typeface="+mj-lt"/>
                  </a:rPr>
                  <a:t>Steiner Tree</a:t>
                </a:r>
              </a:p>
            </p:txBody>
          </p:sp>
        </p:grpSp>
        <p:pic>
          <p:nvPicPr>
            <p:cNvPr id="16" name="Picture 15"/>
            <p:cNvPicPr>
              <a:picLocks noChangeAspect="1"/>
            </p:cNvPicPr>
            <p:nvPr/>
          </p:nvPicPr>
          <p:blipFill>
            <a:blip r:embed="rId4">
              <a:duotone>
                <a:schemeClr val="accent1">
                  <a:shade val="45000"/>
                  <a:satMod val="135000"/>
                </a:schemeClr>
                <a:prstClr val="white"/>
              </a:duotone>
            </a:blip>
            <a:stretch>
              <a:fillRect/>
            </a:stretch>
          </p:blipFill>
          <p:spPr>
            <a:xfrm rot="10800000">
              <a:off x="5791201" y="4419600"/>
              <a:ext cx="762000" cy="737419"/>
            </a:xfrm>
            <a:prstGeom prst="rect">
              <a:avLst/>
            </a:prstGeom>
          </p:spPr>
        </p:pic>
      </p:grpSp>
      <p:pic>
        <p:nvPicPr>
          <p:cNvPr id="20" name="Picture 19"/>
          <p:cNvPicPr>
            <a:picLocks noChangeAspect="1"/>
          </p:cNvPicPr>
          <p:nvPr/>
        </p:nvPicPr>
        <p:blipFill>
          <a:blip r:embed="rId5"/>
          <a:stretch>
            <a:fillRect/>
          </a:stretch>
        </p:blipFill>
        <p:spPr>
          <a:xfrm>
            <a:off x="3505200" y="1600200"/>
            <a:ext cx="684464" cy="1114698"/>
          </a:xfrm>
          <a:prstGeom prst="rect">
            <a:avLst/>
          </a:prstGeom>
        </p:spPr>
      </p:pic>
      <p:pic>
        <p:nvPicPr>
          <p:cNvPr id="21" name="Picture 20"/>
          <p:cNvPicPr>
            <a:picLocks noChangeAspect="1"/>
          </p:cNvPicPr>
          <p:nvPr/>
        </p:nvPicPr>
        <p:blipFill>
          <a:blip r:embed="rId6"/>
          <a:stretch>
            <a:fillRect/>
          </a:stretch>
        </p:blipFill>
        <p:spPr>
          <a:xfrm>
            <a:off x="7315200" y="1600200"/>
            <a:ext cx="1248569" cy="1120211"/>
          </a:xfrm>
          <a:prstGeom prst="rect">
            <a:avLst/>
          </a:prstGeom>
        </p:spPr>
      </p:pic>
      <p:grpSp>
        <p:nvGrpSpPr>
          <p:cNvPr id="22" name="Group 21"/>
          <p:cNvGrpSpPr/>
          <p:nvPr/>
        </p:nvGrpSpPr>
        <p:grpSpPr>
          <a:xfrm>
            <a:off x="381000" y="2209801"/>
            <a:ext cx="2057400" cy="990599"/>
            <a:chOff x="3048000" y="3810000"/>
            <a:chExt cx="2057400" cy="990599"/>
          </a:xfrm>
        </p:grpSpPr>
        <p:sp>
          <p:nvSpPr>
            <p:cNvPr id="23" name="Oval 22"/>
            <p:cNvSpPr/>
            <p:nvPr/>
          </p:nvSpPr>
          <p:spPr>
            <a:xfrm>
              <a:off x="3048000" y="3810000"/>
              <a:ext cx="2057400" cy="990599"/>
            </a:xfrm>
            <a:prstGeom prst="ellipse">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a:solidFill>
                  <a:srgbClr val="464653"/>
                </a:solidFill>
              </a:endParaRPr>
            </a:p>
          </p:txBody>
        </p:sp>
        <p:sp>
          <p:nvSpPr>
            <p:cNvPr id="24" name="TextBox 23"/>
            <p:cNvSpPr txBox="1"/>
            <p:nvPr/>
          </p:nvSpPr>
          <p:spPr>
            <a:xfrm>
              <a:off x="3429000" y="4416622"/>
              <a:ext cx="12954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Sample Data</a:t>
              </a:r>
              <a:endParaRPr lang="en-US" sz="1400" b="1" dirty="0">
                <a:solidFill>
                  <a:srgbClr val="D10202"/>
                </a:solidFill>
                <a:latin typeface="Trebuchet MS"/>
                <a:cs typeface="Trebuchet MS"/>
              </a:endParaRPr>
            </a:p>
          </p:txBody>
        </p:sp>
      </p:grpSp>
      <p:cxnSp>
        <p:nvCxnSpPr>
          <p:cNvPr id="26" name="Elbow Connector 25"/>
          <p:cNvCxnSpPr>
            <a:endCxn id="33" idx="2"/>
          </p:cNvCxnSpPr>
          <p:nvPr/>
        </p:nvCxnSpPr>
        <p:spPr bwMode="auto">
          <a:xfrm flipV="1">
            <a:off x="2286000" y="3962400"/>
            <a:ext cx="3543300" cy="609600"/>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27" name="Elbow Connector 26"/>
          <p:cNvCxnSpPr>
            <a:stCxn id="23" idx="5"/>
          </p:cNvCxnSpPr>
          <p:nvPr/>
        </p:nvCxnSpPr>
        <p:spPr bwMode="auto">
          <a:xfrm rot="16200000" flipH="1">
            <a:off x="2481915" y="2710515"/>
            <a:ext cx="145072" cy="834701"/>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28" name="Elbow Connector 27"/>
          <p:cNvCxnSpPr>
            <a:stCxn id="6" idx="7"/>
            <a:endCxn id="10" idx="1"/>
          </p:cNvCxnSpPr>
          <p:nvPr/>
        </p:nvCxnSpPr>
        <p:spPr bwMode="auto">
          <a:xfrm rot="5400000" flipH="1" flipV="1">
            <a:off x="2339718" y="3139024"/>
            <a:ext cx="418306" cy="845858"/>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29" name="Straight Arrow Connector 28"/>
          <p:cNvCxnSpPr>
            <a:stCxn id="10" idx="3"/>
            <a:endCxn id="33" idx="1"/>
          </p:cNvCxnSpPr>
          <p:nvPr/>
        </p:nvCxnSpPr>
        <p:spPr bwMode="auto">
          <a:xfrm>
            <a:off x="4572000" y="3352800"/>
            <a:ext cx="457200" cy="0"/>
          </a:xfrm>
          <a:prstGeom prst="straightConnector1">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30" name="Straight Arrow Connector 29"/>
          <p:cNvCxnSpPr>
            <a:stCxn id="33" idx="3"/>
            <a:endCxn id="17" idx="1"/>
          </p:cNvCxnSpPr>
          <p:nvPr/>
        </p:nvCxnSpPr>
        <p:spPr bwMode="auto">
          <a:xfrm>
            <a:off x="6629400" y="3352800"/>
            <a:ext cx="533400" cy="1560"/>
          </a:xfrm>
          <a:prstGeom prst="straightConnector1">
            <a:avLst/>
          </a:prstGeom>
          <a:solidFill>
            <a:srgbClr val="00B8FF"/>
          </a:solidFill>
          <a:ln w="19050" cap="flat" cmpd="sng" algn="ctr">
            <a:solidFill>
              <a:schemeClr val="accent4"/>
            </a:solidFill>
            <a:prstDash val="solid"/>
            <a:round/>
            <a:headEnd type="none" w="med" len="med"/>
            <a:tailEnd type="triangle" w="lg" len="lg"/>
          </a:ln>
          <a:effectLst/>
        </p:spPr>
      </p:cxnSp>
      <p:pic>
        <p:nvPicPr>
          <p:cNvPr id="31" name="Picture 30" descr="sour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120" y="2497320"/>
            <a:ext cx="1828800" cy="318868"/>
          </a:xfrm>
          <a:prstGeom prst="rect">
            <a:avLst/>
          </a:prstGeom>
        </p:spPr>
      </p:pic>
      <p:grpSp>
        <p:nvGrpSpPr>
          <p:cNvPr id="32" name="Group 31"/>
          <p:cNvGrpSpPr/>
          <p:nvPr/>
        </p:nvGrpSpPr>
        <p:grpSpPr>
          <a:xfrm>
            <a:off x="4970280" y="2743200"/>
            <a:ext cx="1752600" cy="1219200"/>
            <a:chOff x="3065280" y="4876800"/>
            <a:chExt cx="1752600" cy="1219200"/>
          </a:xfrm>
        </p:grpSpPr>
        <p:sp>
          <p:nvSpPr>
            <p:cNvPr id="33" name="Rounded Rectangle 32"/>
            <p:cNvSpPr/>
            <p:nvPr/>
          </p:nvSpPr>
          <p:spPr bwMode="auto">
            <a:xfrm>
              <a:off x="3124200" y="4876800"/>
              <a:ext cx="1600200" cy="12192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34" name="TextBox 33"/>
            <p:cNvSpPr txBox="1"/>
            <p:nvPr/>
          </p:nvSpPr>
          <p:spPr>
            <a:xfrm>
              <a:off x="3065280" y="5788223"/>
              <a:ext cx="17526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Construct a Graph</a:t>
              </a:r>
              <a:endParaRPr lang="en-US" sz="1400" b="1" dirty="0">
                <a:solidFill>
                  <a:srgbClr val="D10202"/>
                </a:solidFill>
                <a:latin typeface="Trebuchet MS"/>
                <a:cs typeface="Trebuchet MS"/>
              </a:endParaRPr>
            </a:p>
          </p:txBody>
        </p:sp>
        <p:pic>
          <p:nvPicPr>
            <p:cNvPr id="35" name="Picture 34"/>
            <p:cNvPicPr>
              <a:picLocks noChangeAspect="1"/>
            </p:cNvPicPr>
            <p:nvPr/>
          </p:nvPicPr>
          <p:blipFill rotWithShape="1">
            <a:blip r:embed="rId8"/>
            <a:srcRect l="4659" r="1847"/>
            <a:stretch/>
          </p:blipFill>
          <p:spPr>
            <a:xfrm>
              <a:off x="3239100" y="4914916"/>
              <a:ext cx="1410660" cy="893564"/>
            </a:xfrm>
            <a:prstGeom prst="roundRect">
              <a:avLst>
                <a:gd name="adj" fmla="val 32022"/>
              </a:avLst>
            </a:prstGeom>
          </p:spPr>
        </p:pic>
      </p:grpSp>
      <p:sp>
        <p:nvSpPr>
          <p:cNvPr id="36" name="Rounded Rectangle 35"/>
          <p:cNvSpPr/>
          <p:nvPr/>
        </p:nvSpPr>
        <p:spPr bwMode="auto">
          <a:xfrm>
            <a:off x="2514600" y="5257800"/>
            <a:ext cx="4343400" cy="7620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dirty="0" smtClean="0">
                <a:solidFill>
                  <a:schemeClr val="tx2">
                    <a:lumMod val="75000"/>
                  </a:schemeClr>
                </a:solidFill>
                <a:latin typeface="Trebuchet MS"/>
                <a:cs typeface="Trebuchet MS"/>
              </a:rPr>
              <a:t>Implemented in </a:t>
            </a:r>
            <a:r>
              <a:rPr lang="en-US" sz="2800" b="1" dirty="0" smtClean="0">
                <a:solidFill>
                  <a:schemeClr val="accent4"/>
                </a:solidFill>
                <a:latin typeface="Trebuchet MS"/>
                <a:cs typeface="Trebuchet MS"/>
              </a:rPr>
              <a:t>Karma</a:t>
            </a:r>
            <a:endParaRPr kumimoji="0" lang="en-US" sz="2800" b="1" strike="noStrike" cap="none" normalizeH="0" baseline="0" dirty="0" smtClean="0">
              <a:ln>
                <a:noFill/>
              </a:ln>
              <a:solidFill>
                <a:schemeClr val="accent4"/>
              </a:solidFill>
              <a:effectLst/>
              <a:latin typeface="Trebuchet MS"/>
              <a:cs typeface="Trebuchet MS"/>
            </a:endParaRPr>
          </a:p>
        </p:txBody>
      </p:sp>
      <p:sp>
        <p:nvSpPr>
          <p:cNvPr id="39" name="Rounded Rectangle 38"/>
          <p:cNvSpPr/>
          <p:nvPr/>
        </p:nvSpPr>
        <p:spPr bwMode="auto">
          <a:xfrm>
            <a:off x="1066800" y="6114420"/>
            <a:ext cx="4572000" cy="304800"/>
          </a:xfrm>
          <a:prstGeom prst="roundRect">
            <a:avLst>
              <a:gd name="adj" fmla="val 24891"/>
            </a:avLst>
          </a:prstGeom>
          <a:no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000" dirty="0" smtClean="0">
                <a:solidFill>
                  <a:schemeClr val="accent6">
                    <a:lumMod val="50000"/>
                  </a:schemeClr>
                </a:solidFill>
                <a:latin typeface="Trebuchet MS"/>
                <a:cs typeface="Trebuchet MS"/>
                <a:hlinkClick r:id="rId9"/>
              </a:rPr>
              <a:t>http</a:t>
            </a:r>
            <a:r>
              <a:rPr lang="en-US" sz="2000" dirty="0">
                <a:solidFill>
                  <a:schemeClr val="accent6">
                    <a:lumMod val="50000"/>
                  </a:schemeClr>
                </a:solidFill>
                <a:latin typeface="Trebuchet MS"/>
                <a:cs typeface="Trebuchet MS"/>
                <a:hlinkClick r:id="rId9"/>
              </a:rPr>
              <a:t>://www.isi.edu/integration/</a:t>
            </a:r>
            <a:r>
              <a:rPr lang="en-US" sz="2000" dirty="0" smtClean="0">
                <a:solidFill>
                  <a:schemeClr val="accent6">
                    <a:lumMod val="50000"/>
                  </a:schemeClr>
                </a:solidFill>
                <a:latin typeface="Trebuchet MS"/>
                <a:cs typeface="Trebuchet MS"/>
                <a:hlinkClick r:id="rId9"/>
              </a:rPr>
              <a:t>karma</a:t>
            </a:r>
            <a:endParaRPr kumimoji="0" lang="en-US" sz="2000" i="0" u="none" strike="noStrike" cap="none" normalizeH="0" baseline="0" dirty="0" smtClean="0">
              <a:ln>
                <a:noFill/>
              </a:ln>
              <a:solidFill>
                <a:schemeClr val="accent6">
                  <a:lumMod val="50000"/>
                </a:schemeClr>
              </a:solidFill>
              <a:effectLst/>
              <a:latin typeface="Trebuchet MS"/>
              <a:cs typeface="Trebuchet MS"/>
            </a:endParaRPr>
          </a:p>
        </p:txBody>
      </p:sp>
      <p:sp>
        <p:nvSpPr>
          <p:cNvPr id="40" name="Rounded Rectangle 39"/>
          <p:cNvSpPr/>
          <p:nvPr/>
        </p:nvSpPr>
        <p:spPr bwMode="auto">
          <a:xfrm>
            <a:off x="6705600" y="6114420"/>
            <a:ext cx="1905000" cy="304800"/>
          </a:xfrm>
          <a:prstGeom prst="roundRect">
            <a:avLst>
              <a:gd name="adj" fmla="val 24891"/>
            </a:avLst>
          </a:prstGeom>
          <a:no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000" dirty="0" smtClean="0">
                <a:solidFill>
                  <a:schemeClr val="accent6">
                    <a:lumMod val="50000"/>
                  </a:schemeClr>
                </a:solidFill>
                <a:latin typeface="American Typewriter"/>
                <a:cs typeface="American Typewriter"/>
                <a:hlinkClick r:id="rId10"/>
              </a:rPr>
              <a:t>@</a:t>
            </a:r>
            <a:r>
              <a:rPr lang="en-US" sz="2000" dirty="0">
                <a:solidFill>
                  <a:schemeClr val="accent6">
                    <a:lumMod val="50000"/>
                  </a:schemeClr>
                </a:solidFill>
                <a:latin typeface="Trebuchet MS"/>
                <a:cs typeface="Trebuchet MS"/>
                <a:hlinkClick r:id="rId10"/>
              </a:rPr>
              <a:t>KarmaSemWeb</a:t>
            </a:r>
            <a:endParaRPr kumimoji="0" lang="en-US" sz="2000" i="0" u="none" strike="noStrike" cap="none" normalizeH="0" baseline="0" dirty="0" smtClean="0">
              <a:ln>
                <a:noFill/>
              </a:ln>
              <a:solidFill>
                <a:schemeClr val="accent6">
                  <a:lumMod val="50000"/>
                </a:schemeClr>
              </a:solidFill>
              <a:effectLst/>
              <a:latin typeface="Trebuchet MS"/>
              <a:cs typeface="Trebuchet MS"/>
            </a:endParaRPr>
          </a:p>
        </p:txBody>
      </p:sp>
      <p:pic>
        <p:nvPicPr>
          <p:cNvPr id="41" name="Picture 40"/>
          <p:cNvPicPr>
            <a:picLocks noChangeAspect="1"/>
          </p:cNvPicPr>
          <p:nvPr/>
        </p:nvPicPr>
        <p:blipFill>
          <a:blip r:embed="rId11"/>
          <a:stretch>
            <a:fillRect/>
          </a:stretch>
        </p:blipFill>
        <p:spPr>
          <a:xfrm>
            <a:off x="457200" y="6019800"/>
            <a:ext cx="533400" cy="533400"/>
          </a:xfrm>
          <a:prstGeom prst="rect">
            <a:avLst/>
          </a:prstGeom>
        </p:spPr>
      </p:pic>
      <p:pic>
        <p:nvPicPr>
          <p:cNvPr id="42" name="Picture 41"/>
          <p:cNvPicPr>
            <a:picLocks noChangeAspect="1"/>
          </p:cNvPicPr>
          <p:nvPr/>
        </p:nvPicPr>
        <p:blipFill rotWithShape="1">
          <a:blip r:embed="rId12"/>
          <a:srcRect t="17880" b="22028"/>
          <a:stretch/>
        </p:blipFill>
        <p:spPr>
          <a:xfrm>
            <a:off x="5920920" y="6047909"/>
            <a:ext cx="685800" cy="482611"/>
          </a:xfrm>
          <a:prstGeom prst="rect">
            <a:avLst/>
          </a:prstGeom>
        </p:spPr>
      </p:pic>
    </p:spTree>
    <p:extLst>
      <p:ext uri="{BB962C8B-B14F-4D97-AF65-F5344CB8AC3E}">
        <p14:creationId xmlns:p14="http://schemas.microsoft.com/office/powerpoint/2010/main" val="13874877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Rounded Rectangle 45"/>
          <p:cNvSpPr/>
          <p:nvPr/>
        </p:nvSpPr>
        <p:spPr>
          <a:xfrm>
            <a:off x="4256309" y="3008614"/>
            <a:ext cx="1668198" cy="2553986"/>
          </a:xfrm>
          <a:prstGeom prst="roundRect">
            <a:avLst/>
          </a:prstGeom>
          <a:solidFill>
            <a:srgbClr val="C0504D"/>
          </a:solidFill>
          <a:ln w="25400" cap="flat" cmpd="sng" algn="ctr">
            <a:solidFill>
              <a:srgbClr val="C0504D">
                <a:shade val="50000"/>
              </a:srgbClr>
            </a:solidFill>
            <a:prstDash val="solid"/>
          </a:ln>
          <a:effectLst>
            <a:outerShdw blurRad="50800" dist="38100" dir="2700000">
              <a:srgbClr val="000000">
                <a:alpha val="43000"/>
              </a:srgbClr>
            </a:outerShdw>
          </a:effectLst>
        </p:spPr>
        <p:txBody>
          <a:bodyPr rtlCol="0" anchor="ctr">
            <a:noAutofit/>
          </a:bodyPr>
          <a:lstStyle/>
          <a:p>
            <a:pPr algn="ctr" eaLnBrk="1" fontAlgn="auto" hangingPunct="1">
              <a:spcBef>
                <a:spcPts val="0"/>
              </a:spcBef>
              <a:spcAft>
                <a:spcPts val="0"/>
              </a:spcAft>
            </a:pPr>
            <a:endParaRPr lang="en-US" sz="1800" kern="0" dirty="0">
              <a:solidFill>
                <a:sysClr val="window" lastClr="FFFFFF"/>
              </a:solidFill>
              <a:latin typeface="Trebuchet MS"/>
              <a:cs typeface="Trebuchet MS"/>
            </a:endParaRPr>
          </a:p>
        </p:txBody>
      </p:sp>
      <p:sp>
        <p:nvSpPr>
          <p:cNvPr id="2" name="Title 1"/>
          <p:cNvSpPr>
            <a:spLocks noGrp="1"/>
          </p:cNvSpPr>
          <p:nvPr>
            <p:ph type="title"/>
          </p:nvPr>
        </p:nvSpPr>
        <p:spPr/>
        <p:txBody>
          <a:bodyPr/>
          <a:lstStyle/>
          <a:p>
            <a:r>
              <a:rPr lang="en-US" dirty="0" smtClean="0"/>
              <a:t>Karma</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12</a:t>
            </a:fld>
            <a:endParaRPr lang="en-US" dirty="0"/>
          </a:p>
        </p:txBody>
      </p:sp>
      <p:sp>
        <p:nvSpPr>
          <p:cNvPr id="6" name="Rounded Rectangle 5"/>
          <p:cNvSpPr/>
          <p:nvPr/>
        </p:nvSpPr>
        <p:spPr>
          <a:xfrm>
            <a:off x="1222551" y="4790277"/>
            <a:ext cx="2098759" cy="706375"/>
          </a:xfrm>
          <a:prstGeom prst="roundRect">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sp>
        <p:nvSpPr>
          <p:cNvPr id="7" name="Rounded Rectangle 6"/>
          <p:cNvSpPr/>
          <p:nvPr/>
        </p:nvSpPr>
        <p:spPr>
          <a:xfrm>
            <a:off x="1222551" y="3872515"/>
            <a:ext cx="2098759" cy="706375"/>
          </a:xfrm>
          <a:prstGeom prst="roundRect">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grpSp>
        <p:nvGrpSpPr>
          <p:cNvPr id="8" name="Group 7"/>
          <p:cNvGrpSpPr/>
          <p:nvPr/>
        </p:nvGrpSpPr>
        <p:grpSpPr>
          <a:xfrm>
            <a:off x="1346557" y="3985133"/>
            <a:ext cx="608694" cy="463010"/>
            <a:chOff x="2385215" y="4257014"/>
            <a:chExt cx="718597" cy="1242506"/>
          </a:xfrm>
        </p:grpSpPr>
        <p:sp>
          <p:nvSpPr>
            <p:cNvPr id="9" name="Rectangle 8"/>
            <p:cNvSpPr/>
            <p:nvPr/>
          </p:nvSpPr>
          <p:spPr>
            <a:xfrm>
              <a:off x="2385215" y="4257014"/>
              <a:ext cx="239990" cy="115416"/>
            </a:xfrm>
            <a:prstGeom prst="rect">
              <a:avLst/>
            </a:prstGeom>
            <a:solidFill>
              <a:schemeClr val="accent6">
                <a:lumMod val="60000"/>
                <a:lumOff val="40000"/>
              </a:schemeClr>
            </a:solidFill>
            <a:ln w="3175" cmpd="sng">
              <a:solidFill>
                <a:srgbClr val="984807"/>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sp>
          <p:nvSpPr>
            <p:cNvPr id="10" name="Rectangle 9"/>
            <p:cNvSpPr/>
            <p:nvPr/>
          </p:nvSpPr>
          <p:spPr>
            <a:xfrm>
              <a:off x="2620901" y="4418946"/>
              <a:ext cx="239990" cy="115416"/>
            </a:xfrm>
            <a:prstGeom prst="rect">
              <a:avLst/>
            </a:prstGeom>
            <a:solidFill>
              <a:schemeClr val="accent6">
                <a:lumMod val="60000"/>
                <a:lumOff val="40000"/>
              </a:schemeClr>
            </a:solidFill>
            <a:ln w="3175" cmpd="sng">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cxnSp>
          <p:nvCxnSpPr>
            <p:cNvPr id="11" name="Elbow Connector 10"/>
            <p:cNvCxnSpPr>
              <a:stCxn id="9" idx="2"/>
              <a:endCxn id="10" idx="1"/>
            </p:cNvCxnSpPr>
            <p:nvPr/>
          </p:nvCxnSpPr>
          <p:spPr>
            <a:xfrm rot="16200000" flipH="1">
              <a:off x="2510943" y="4366696"/>
              <a:ext cx="104224" cy="115691"/>
            </a:xfrm>
            <a:prstGeom prst="bentConnector2">
              <a:avLst/>
            </a:prstGeom>
            <a:ln w="3175" cmpd="sng">
              <a:solidFill>
                <a:srgbClr val="984807"/>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863822" y="4576619"/>
              <a:ext cx="239990" cy="115416"/>
            </a:xfrm>
            <a:prstGeom prst="rect">
              <a:avLst/>
            </a:prstGeom>
            <a:solidFill>
              <a:schemeClr val="accent6">
                <a:lumMod val="60000"/>
                <a:lumOff val="40000"/>
              </a:schemeClr>
            </a:solidFill>
            <a:ln w="3175" cmpd="sng">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cxnSp>
          <p:nvCxnSpPr>
            <p:cNvPr id="13" name="Elbow Connector 12"/>
            <p:cNvCxnSpPr>
              <a:stCxn id="10" idx="2"/>
              <a:endCxn id="12" idx="1"/>
            </p:cNvCxnSpPr>
            <p:nvPr/>
          </p:nvCxnSpPr>
          <p:spPr>
            <a:xfrm rot="16200000" flipH="1">
              <a:off x="2752377" y="4522881"/>
              <a:ext cx="99965" cy="122926"/>
            </a:xfrm>
            <a:prstGeom prst="bentConnector2">
              <a:avLst/>
            </a:prstGeom>
            <a:ln w="3175" cmpd="sng">
              <a:solidFill>
                <a:srgbClr val="984807"/>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863822" y="4739361"/>
              <a:ext cx="239990" cy="115416"/>
            </a:xfrm>
            <a:prstGeom prst="rect">
              <a:avLst/>
            </a:prstGeom>
            <a:solidFill>
              <a:schemeClr val="accent6">
                <a:lumMod val="60000"/>
                <a:lumOff val="40000"/>
              </a:schemeClr>
            </a:solidFill>
            <a:ln w="3175" cmpd="sng">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cxnSp>
          <p:nvCxnSpPr>
            <p:cNvPr id="15" name="Elbow Connector 14"/>
            <p:cNvCxnSpPr>
              <a:stCxn id="10" idx="2"/>
              <a:endCxn id="14" idx="1"/>
            </p:cNvCxnSpPr>
            <p:nvPr/>
          </p:nvCxnSpPr>
          <p:spPr>
            <a:xfrm rot="16200000" flipH="1">
              <a:off x="2671006" y="4604252"/>
              <a:ext cx="262707" cy="122926"/>
            </a:xfrm>
            <a:prstGeom prst="bentConnector2">
              <a:avLst/>
            </a:prstGeom>
            <a:ln w="3175" cmpd="sng">
              <a:solidFill>
                <a:srgbClr val="98480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2863822" y="4902103"/>
              <a:ext cx="239990" cy="115416"/>
            </a:xfrm>
            <a:prstGeom prst="rect">
              <a:avLst/>
            </a:prstGeom>
            <a:solidFill>
              <a:schemeClr val="accent6">
                <a:lumMod val="60000"/>
                <a:lumOff val="40000"/>
              </a:schemeClr>
            </a:solidFill>
            <a:ln w="3175" cmpd="sng">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cxnSp>
          <p:nvCxnSpPr>
            <p:cNvPr id="17" name="Elbow Connector 16"/>
            <p:cNvCxnSpPr>
              <a:stCxn id="10" idx="2"/>
              <a:endCxn id="16" idx="1"/>
            </p:cNvCxnSpPr>
            <p:nvPr/>
          </p:nvCxnSpPr>
          <p:spPr>
            <a:xfrm rot="16200000" flipH="1">
              <a:off x="2589635" y="4685623"/>
              <a:ext cx="425449" cy="122926"/>
            </a:xfrm>
            <a:prstGeom prst="bentConnector2">
              <a:avLst/>
            </a:prstGeom>
            <a:ln w="3175" cmpd="sng">
              <a:solidFill>
                <a:srgbClr val="984807"/>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620901" y="5063689"/>
              <a:ext cx="239990" cy="115416"/>
            </a:xfrm>
            <a:prstGeom prst="rect">
              <a:avLst/>
            </a:prstGeom>
            <a:solidFill>
              <a:schemeClr val="accent6">
                <a:lumMod val="60000"/>
                <a:lumOff val="40000"/>
              </a:schemeClr>
            </a:solidFill>
            <a:ln w="3175" cmpd="sng">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cxnSp>
          <p:nvCxnSpPr>
            <p:cNvPr id="19" name="Elbow Connector 18"/>
            <p:cNvCxnSpPr>
              <a:stCxn id="9" idx="2"/>
              <a:endCxn id="18" idx="1"/>
            </p:cNvCxnSpPr>
            <p:nvPr/>
          </p:nvCxnSpPr>
          <p:spPr>
            <a:xfrm rot="16200000" flipH="1">
              <a:off x="2188572" y="4689067"/>
              <a:ext cx="748967" cy="115691"/>
            </a:xfrm>
            <a:prstGeom prst="bentConnector2">
              <a:avLst/>
            </a:prstGeom>
            <a:ln w="3175" cmpd="sng">
              <a:solidFill>
                <a:srgbClr val="984807"/>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863822" y="5221362"/>
              <a:ext cx="239990" cy="115416"/>
            </a:xfrm>
            <a:prstGeom prst="rect">
              <a:avLst/>
            </a:prstGeom>
            <a:solidFill>
              <a:schemeClr val="accent6">
                <a:lumMod val="60000"/>
                <a:lumOff val="40000"/>
              </a:schemeClr>
            </a:solidFill>
            <a:ln w="3175" cmpd="sng">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cxnSp>
          <p:nvCxnSpPr>
            <p:cNvPr id="21" name="Elbow Connector 20"/>
            <p:cNvCxnSpPr>
              <a:stCxn id="18" idx="2"/>
              <a:endCxn id="20" idx="1"/>
            </p:cNvCxnSpPr>
            <p:nvPr/>
          </p:nvCxnSpPr>
          <p:spPr>
            <a:xfrm rot="16200000" flipH="1">
              <a:off x="2752377" y="5167624"/>
              <a:ext cx="99965" cy="122926"/>
            </a:xfrm>
            <a:prstGeom prst="bentConnector2">
              <a:avLst/>
            </a:prstGeom>
            <a:ln w="3175" cmpd="sng">
              <a:solidFill>
                <a:srgbClr val="984807"/>
              </a:solidFill>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863822" y="5384104"/>
              <a:ext cx="239990" cy="115416"/>
            </a:xfrm>
            <a:prstGeom prst="rect">
              <a:avLst/>
            </a:prstGeom>
            <a:solidFill>
              <a:schemeClr val="accent6">
                <a:lumMod val="60000"/>
                <a:lumOff val="40000"/>
              </a:schemeClr>
            </a:solidFill>
            <a:ln w="3175" cmpd="sng">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cxnSp>
          <p:nvCxnSpPr>
            <p:cNvPr id="23" name="Elbow Connector 22"/>
            <p:cNvCxnSpPr>
              <a:stCxn id="18" idx="2"/>
              <a:endCxn id="22" idx="1"/>
            </p:cNvCxnSpPr>
            <p:nvPr/>
          </p:nvCxnSpPr>
          <p:spPr>
            <a:xfrm rot="16200000" flipH="1">
              <a:off x="2671006" y="5248995"/>
              <a:ext cx="262707" cy="122926"/>
            </a:xfrm>
            <a:prstGeom prst="bentConnector2">
              <a:avLst/>
            </a:prstGeom>
            <a:ln w="3175" cmpd="sng">
              <a:solidFill>
                <a:srgbClr val="984807"/>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898364" y="3911911"/>
            <a:ext cx="1422946" cy="646331"/>
          </a:xfrm>
          <a:prstGeom prst="rect">
            <a:avLst/>
          </a:prstGeom>
          <a:noFill/>
        </p:spPr>
        <p:txBody>
          <a:bodyPr wrap="square" rtlCol="0">
            <a:spAutoFit/>
          </a:bodyPr>
          <a:lstStyle>
            <a:defPPr>
              <a:defRPr lang="en-GB"/>
            </a:defPPr>
            <a:lvl1pPr algn="ctr">
              <a:defRPr sz="1800">
                <a:solidFill>
                  <a:schemeClr val="accent1">
                    <a:lumMod val="75000"/>
                  </a:schemeClr>
                </a:solidFill>
                <a:latin typeface="Trebuchet MS"/>
                <a:cs typeface="Trebuchet MS"/>
              </a:defRPr>
            </a:lvl1pPr>
          </a:lstStyle>
          <a:p>
            <a:r>
              <a:rPr lang="en-US" dirty="0">
                <a:solidFill>
                  <a:srgbClr val="11628F"/>
                </a:solidFill>
              </a:rPr>
              <a:t>Hierarchical Sources</a:t>
            </a:r>
          </a:p>
        </p:txBody>
      </p:sp>
      <p:sp>
        <p:nvSpPr>
          <p:cNvPr id="25" name="Cloud 24"/>
          <p:cNvSpPr/>
          <p:nvPr/>
        </p:nvSpPr>
        <p:spPr>
          <a:xfrm>
            <a:off x="1351719" y="4909172"/>
            <a:ext cx="1772481" cy="489516"/>
          </a:xfrm>
          <a:prstGeom prst="cloud">
            <a:avLst/>
          </a:prstGeom>
          <a:solidFill>
            <a:schemeClr val="bg1"/>
          </a:solidFill>
          <a:ln>
            <a:solidFill>
              <a:srgbClr val="984807"/>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800" dirty="0" smtClean="0">
                <a:solidFill>
                  <a:srgbClr val="11628F"/>
                </a:solidFill>
              </a:rPr>
              <a:t>Services</a:t>
            </a:r>
          </a:p>
        </p:txBody>
      </p:sp>
      <p:sp>
        <p:nvSpPr>
          <p:cNvPr id="43" name="Right Arrow 42"/>
          <p:cNvSpPr/>
          <p:nvPr/>
        </p:nvSpPr>
        <p:spPr>
          <a:xfrm>
            <a:off x="3579582" y="4080574"/>
            <a:ext cx="496581" cy="289892"/>
          </a:xfrm>
          <a:prstGeom prst="rightArrow">
            <a:avLst/>
          </a:prstGeom>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sp>
        <p:nvSpPr>
          <p:cNvPr id="44" name="Right Arrow 43"/>
          <p:cNvSpPr/>
          <p:nvPr/>
        </p:nvSpPr>
        <p:spPr>
          <a:xfrm rot="20070785">
            <a:off x="3542049" y="4897096"/>
            <a:ext cx="496581" cy="286750"/>
          </a:xfrm>
          <a:prstGeom prst="rightArrow">
            <a:avLst/>
          </a:prstGeom>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sp>
        <p:nvSpPr>
          <p:cNvPr id="45" name="Right Arrow 44"/>
          <p:cNvSpPr/>
          <p:nvPr/>
        </p:nvSpPr>
        <p:spPr>
          <a:xfrm>
            <a:off x="6152825" y="3854187"/>
            <a:ext cx="496581" cy="289892"/>
          </a:xfrm>
          <a:prstGeom prst="rightArrow">
            <a:avLst/>
          </a:prstGeom>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sp>
        <p:nvSpPr>
          <p:cNvPr id="47" name="TextBox 46"/>
          <p:cNvSpPr txBox="1"/>
          <p:nvPr/>
        </p:nvSpPr>
        <p:spPr>
          <a:xfrm>
            <a:off x="4419600" y="4429779"/>
            <a:ext cx="1422946" cy="523220"/>
          </a:xfrm>
          <a:prstGeom prst="rect">
            <a:avLst/>
          </a:prstGeom>
          <a:noFill/>
        </p:spPr>
        <p:txBody>
          <a:bodyPr wrap="square" rtlCol="0">
            <a:spAutoFit/>
          </a:bodyPr>
          <a:lstStyle/>
          <a:p>
            <a:pPr algn="ctr"/>
            <a:r>
              <a:rPr lang="en-US" sz="2800" dirty="0" smtClean="0">
                <a:latin typeface="+mn-lt"/>
              </a:rPr>
              <a:t>Karma</a:t>
            </a:r>
          </a:p>
        </p:txBody>
      </p:sp>
      <p:sp>
        <p:nvSpPr>
          <p:cNvPr id="48" name="Rounded Rectangle 47"/>
          <p:cNvSpPr/>
          <p:nvPr/>
        </p:nvSpPr>
        <p:spPr>
          <a:xfrm>
            <a:off x="1222551" y="3008295"/>
            <a:ext cx="2098759" cy="706375"/>
          </a:xfrm>
          <a:prstGeom prst="roundRect">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sp>
        <p:nvSpPr>
          <p:cNvPr id="49" name="TextBox 48"/>
          <p:cNvSpPr txBox="1"/>
          <p:nvPr/>
        </p:nvSpPr>
        <p:spPr>
          <a:xfrm>
            <a:off x="1898364" y="3047691"/>
            <a:ext cx="1422946" cy="646331"/>
          </a:xfrm>
          <a:prstGeom prst="rect">
            <a:avLst/>
          </a:prstGeom>
          <a:noFill/>
        </p:spPr>
        <p:txBody>
          <a:bodyPr wrap="square" rtlCol="0">
            <a:spAutoFit/>
          </a:bodyPr>
          <a:lstStyle/>
          <a:p>
            <a:pPr algn="ctr"/>
            <a:r>
              <a:rPr lang="en-US" sz="1800" dirty="0" smtClean="0">
                <a:solidFill>
                  <a:srgbClr val="11628F"/>
                </a:solidFill>
                <a:latin typeface="Trebuchet MS"/>
                <a:cs typeface="Trebuchet MS"/>
              </a:rPr>
              <a:t>Tabular</a:t>
            </a:r>
          </a:p>
          <a:p>
            <a:pPr algn="ctr"/>
            <a:r>
              <a:rPr lang="en-US" sz="1800" dirty="0" smtClean="0">
                <a:solidFill>
                  <a:srgbClr val="11628F"/>
                </a:solidFill>
                <a:latin typeface="Trebuchet MS"/>
                <a:cs typeface="Trebuchet MS"/>
              </a:rPr>
              <a:t>Sources</a:t>
            </a:r>
          </a:p>
        </p:txBody>
      </p:sp>
      <p:sp>
        <p:nvSpPr>
          <p:cNvPr id="50" name="Can 49"/>
          <p:cNvSpPr/>
          <p:nvPr/>
        </p:nvSpPr>
        <p:spPr>
          <a:xfrm>
            <a:off x="1451309" y="3124645"/>
            <a:ext cx="203286" cy="279097"/>
          </a:xfrm>
          <a:prstGeom prst="can">
            <a:avLst/>
          </a:prstGeom>
          <a:solidFill>
            <a:schemeClr val="bg1"/>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sp>
        <p:nvSpPr>
          <p:cNvPr id="51" name="Can 50"/>
          <p:cNvSpPr/>
          <p:nvPr/>
        </p:nvSpPr>
        <p:spPr>
          <a:xfrm>
            <a:off x="1557559" y="3238421"/>
            <a:ext cx="203286" cy="279097"/>
          </a:xfrm>
          <a:prstGeom prst="can">
            <a:avLst/>
          </a:prstGeom>
          <a:solidFill>
            <a:schemeClr val="bg1"/>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sp>
        <p:nvSpPr>
          <p:cNvPr id="52" name="Can 51"/>
          <p:cNvSpPr/>
          <p:nvPr/>
        </p:nvSpPr>
        <p:spPr>
          <a:xfrm>
            <a:off x="1659202" y="3331896"/>
            <a:ext cx="203286" cy="279097"/>
          </a:xfrm>
          <a:prstGeom prst="can">
            <a:avLst/>
          </a:prstGeom>
          <a:solidFill>
            <a:schemeClr val="bg1"/>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smtClean="0">
              <a:solidFill>
                <a:srgbClr val="464653"/>
              </a:solidFill>
            </a:endParaRPr>
          </a:p>
        </p:txBody>
      </p:sp>
      <p:sp>
        <p:nvSpPr>
          <p:cNvPr id="53" name="Right Arrow 52"/>
          <p:cNvSpPr/>
          <p:nvPr/>
        </p:nvSpPr>
        <p:spPr>
          <a:xfrm rot="1349636">
            <a:off x="3574446" y="3338271"/>
            <a:ext cx="496581" cy="289892"/>
          </a:xfrm>
          <a:prstGeom prst="rightArrow">
            <a:avLst/>
          </a:prstGeom>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sp>
        <p:nvSpPr>
          <p:cNvPr id="54" name="Can 53"/>
          <p:cNvSpPr/>
          <p:nvPr/>
        </p:nvSpPr>
        <p:spPr>
          <a:xfrm>
            <a:off x="6773157" y="3738597"/>
            <a:ext cx="891658" cy="464120"/>
          </a:xfrm>
          <a:prstGeom prst="can">
            <a:avLst/>
          </a:prstGeom>
          <a:no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sz="1600" dirty="0" smtClean="0">
                <a:solidFill>
                  <a:srgbClr val="11628F"/>
                </a:solidFill>
              </a:rPr>
              <a:t>Database</a:t>
            </a:r>
          </a:p>
        </p:txBody>
      </p:sp>
      <p:sp>
        <p:nvSpPr>
          <p:cNvPr id="55" name="Can 54"/>
          <p:cNvSpPr/>
          <p:nvPr/>
        </p:nvSpPr>
        <p:spPr>
          <a:xfrm>
            <a:off x="6773157" y="3129160"/>
            <a:ext cx="891658" cy="464120"/>
          </a:xfrm>
          <a:prstGeom prst="can">
            <a:avLst/>
          </a:prstGeom>
          <a:no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sz="1600" dirty="0" smtClean="0">
                <a:solidFill>
                  <a:srgbClr val="11628F"/>
                </a:solidFill>
              </a:rPr>
              <a:t>RDF</a:t>
            </a:r>
          </a:p>
        </p:txBody>
      </p:sp>
      <p:sp>
        <p:nvSpPr>
          <p:cNvPr id="56" name="Right Arrow 55"/>
          <p:cNvSpPr/>
          <p:nvPr/>
        </p:nvSpPr>
        <p:spPr>
          <a:xfrm>
            <a:off x="6152825" y="4473460"/>
            <a:ext cx="496581" cy="289892"/>
          </a:xfrm>
          <a:prstGeom prst="rightArrow">
            <a:avLst/>
          </a:prstGeom>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sp>
        <p:nvSpPr>
          <p:cNvPr id="57" name="Right Arrow 56"/>
          <p:cNvSpPr/>
          <p:nvPr/>
        </p:nvSpPr>
        <p:spPr>
          <a:xfrm>
            <a:off x="6152825" y="3219672"/>
            <a:ext cx="496581" cy="289892"/>
          </a:xfrm>
          <a:prstGeom prst="rightArrow">
            <a:avLst/>
          </a:prstGeom>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sp>
        <p:nvSpPr>
          <p:cNvPr id="58" name="Right Arrow 57"/>
          <p:cNvSpPr/>
          <p:nvPr/>
        </p:nvSpPr>
        <p:spPr>
          <a:xfrm>
            <a:off x="6152825" y="5100858"/>
            <a:ext cx="496581" cy="289892"/>
          </a:xfrm>
          <a:prstGeom prst="rightArrow">
            <a:avLst/>
          </a:prstGeom>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buFont typeface="Arial"/>
              <a:buChar char="•"/>
            </a:pPr>
            <a:endParaRPr lang="en-US" sz="1600" dirty="0" smtClean="0">
              <a:solidFill>
                <a:srgbClr val="464653"/>
              </a:solidFill>
            </a:endParaRPr>
          </a:p>
        </p:txBody>
      </p:sp>
      <p:sp>
        <p:nvSpPr>
          <p:cNvPr id="59" name="TextBox 58"/>
          <p:cNvSpPr txBox="1"/>
          <p:nvPr/>
        </p:nvSpPr>
        <p:spPr>
          <a:xfrm>
            <a:off x="6929648" y="4888763"/>
            <a:ext cx="543739" cy="523220"/>
          </a:xfrm>
          <a:prstGeom prst="rect">
            <a:avLst/>
          </a:prstGeom>
          <a:noFill/>
        </p:spPr>
        <p:txBody>
          <a:bodyPr wrap="none" rtlCol="0">
            <a:spAutoFit/>
          </a:bodyPr>
          <a:lstStyle/>
          <a:p>
            <a:pPr algn="ctr"/>
            <a:r>
              <a:rPr lang="en-US" sz="2800" b="1" dirty="0" smtClean="0">
                <a:solidFill>
                  <a:schemeClr val="tx2"/>
                </a:solidFill>
                <a:latin typeface="+mn-lt"/>
              </a:rPr>
              <a:t>…</a:t>
            </a:r>
          </a:p>
        </p:txBody>
      </p:sp>
      <p:sp>
        <p:nvSpPr>
          <p:cNvPr id="60" name="Rectangle 59"/>
          <p:cNvSpPr/>
          <p:nvPr/>
        </p:nvSpPr>
        <p:spPr>
          <a:xfrm>
            <a:off x="457201" y="1219200"/>
            <a:ext cx="8229599" cy="954107"/>
          </a:xfrm>
          <a:prstGeom prst="rect">
            <a:avLst/>
          </a:prstGeom>
        </p:spPr>
        <p:txBody>
          <a:bodyPr wrap="square">
            <a:spAutoFit/>
          </a:bodyPr>
          <a:lstStyle/>
          <a:p>
            <a:pPr algn="ctr"/>
            <a:r>
              <a:rPr lang="en-US" sz="2800" dirty="0">
                <a:solidFill>
                  <a:srgbClr val="11628F"/>
                </a:solidFill>
                <a:latin typeface="Trebuchet MS"/>
                <a:cs typeface="Trebuchet MS"/>
              </a:rPr>
              <a:t>Interactive tool for rapidly extracting, cleaning, </a:t>
            </a:r>
            <a:r>
              <a:rPr lang="en-US" sz="2800" dirty="0" smtClean="0">
                <a:solidFill>
                  <a:srgbClr val="11628F"/>
                </a:solidFill>
                <a:latin typeface="Trebuchet MS"/>
                <a:cs typeface="Trebuchet MS"/>
              </a:rPr>
              <a:t/>
            </a:r>
            <a:br>
              <a:rPr lang="en-US" sz="2800" dirty="0" smtClean="0">
                <a:solidFill>
                  <a:srgbClr val="11628F"/>
                </a:solidFill>
                <a:latin typeface="Trebuchet MS"/>
                <a:cs typeface="Trebuchet MS"/>
              </a:rPr>
            </a:br>
            <a:r>
              <a:rPr lang="en-US" sz="2800" dirty="0" smtClean="0">
                <a:solidFill>
                  <a:srgbClr val="11628F"/>
                </a:solidFill>
                <a:latin typeface="Trebuchet MS"/>
                <a:cs typeface="Trebuchet MS"/>
              </a:rPr>
              <a:t>transforming, integrating and publishing </a:t>
            </a:r>
            <a:r>
              <a:rPr lang="en-US" sz="2800" dirty="0">
                <a:solidFill>
                  <a:srgbClr val="11628F"/>
                </a:solidFill>
                <a:latin typeface="Trebuchet MS"/>
                <a:cs typeface="Trebuchet MS"/>
              </a:rPr>
              <a:t>data</a:t>
            </a:r>
          </a:p>
        </p:txBody>
      </p:sp>
      <p:sp>
        <p:nvSpPr>
          <p:cNvPr id="61" name="Can 60"/>
          <p:cNvSpPr/>
          <p:nvPr/>
        </p:nvSpPr>
        <p:spPr>
          <a:xfrm>
            <a:off x="6773157" y="4400823"/>
            <a:ext cx="891658" cy="464120"/>
          </a:xfrm>
          <a:prstGeom prst="can">
            <a:avLst/>
          </a:prstGeom>
          <a:no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sz="1600" dirty="0" smtClean="0">
                <a:solidFill>
                  <a:srgbClr val="11628F"/>
                </a:solidFill>
              </a:rPr>
              <a:t>CSV</a:t>
            </a:r>
          </a:p>
        </p:txBody>
      </p:sp>
      <p:sp>
        <p:nvSpPr>
          <p:cNvPr id="62" name="Rounded Rectangle 61"/>
          <p:cNvSpPr/>
          <p:nvPr/>
        </p:nvSpPr>
        <p:spPr bwMode="auto">
          <a:xfrm>
            <a:off x="1066800" y="6114420"/>
            <a:ext cx="4572000" cy="304800"/>
          </a:xfrm>
          <a:prstGeom prst="roundRect">
            <a:avLst>
              <a:gd name="adj" fmla="val 24891"/>
            </a:avLst>
          </a:prstGeom>
          <a:no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000" dirty="0" smtClean="0">
                <a:solidFill>
                  <a:schemeClr val="accent6">
                    <a:lumMod val="50000"/>
                  </a:schemeClr>
                </a:solidFill>
                <a:latin typeface="Trebuchet MS"/>
                <a:cs typeface="Trebuchet MS"/>
                <a:hlinkClick r:id="rId2"/>
              </a:rPr>
              <a:t>http</a:t>
            </a:r>
            <a:r>
              <a:rPr lang="en-US" sz="2000" dirty="0">
                <a:solidFill>
                  <a:schemeClr val="accent6">
                    <a:lumMod val="50000"/>
                  </a:schemeClr>
                </a:solidFill>
                <a:latin typeface="Trebuchet MS"/>
                <a:cs typeface="Trebuchet MS"/>
                <a:hlinkClick r:id="rId2"/>
              </a:rPr>
              <a:t>://www.isi.edu/integration/</a:t>
            </a:r>
            <a:r>
              <a:rPr lang="en-US" sz="2000" dirty="0" smtClean="0">
                <a:solidFill>
                  <a:schemeClr val="accent6">
                    <a:lumMod val="50000"/>
                  </a:schemeClr>
                </a:solidFill>
                <a:latin typeface="Trebuchet MS"/>
                <a:cs typeface="Trebuchet MS"/>
                <a:hlinkClick r:id="rId2"/>
              </a:rPr>
              <a:t>karma</a:t>
            </a:r>
            <a:endParaRPr kumimoji="0" lang="en-US" sz="2000" i="0" u="none" strike="noStrike" cap="none" normalizeH="0" baseline="0" dirty="0" smtClean="0">
              <a:ln>
                <a:noFill/>
              </a:ln>
              <a:solidFill>
                <a:schemeClr val="accent6">
                  <a:lumMod val="50000"/>
                </a:schemeClr>
              </a:solidFill>
              <a:effectLst/>
              <a:latin typeface="Trebuchet MS"/>
              <a:cs typeface="Trebuchet MS"/>
            </a:endParaRPr>
          </a:p>
        </p:txBody>
      </p:sp>
      <p:sp>
        <p:nvSpPr>
          <p:cNvPr id="63" name="Rounded Rectangle 62"/>
          <p:cNvSpPr/>
          <p:nvPr/>
        </p:nvSpPr>
        <p:spPr bwMode="auto">
          <a:xfrm>
            <a:off x="6705600" y="6114420"/>
            <a:ext cx="1905000" cy="304800"/>
          </a:xfrm>
          <a:prstGeom prst="roundRect">
            <a:avLst>
              <a:gd name="adj" fmla="val 24891"/>
            </a:avLst>
          </a:prstGeom>
          <a:no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000" dirty="0" smtClean="0">
                <a:solidFill>
                  <a:schemeClr val="accent6">
                    <a:lumMod val="50000"/>
                  </a:schemeClr>
                </a:solidFill>
                <a:latin typeface="American Typewriter"/>
                <a:cs typeface="American Typewriter"/>
                <a:hlinkClick r:id="rId3"/>
              </a:rPr>
              <a:t>@</a:t>
            </a:r>
            <a:r>
              <a:rPr lang="en-US" sz="2000" dirty="0">
                <a:solidFill>
                  <a:schemeClr val="accent6">
                    <a:lumMod val="50000"/>
                  </a:schemeClr>
                </a:solidFill>
                <a:latin typeface="Trebuchet MS"/>
                <a:cs typeface="Trebuchet MS"/>
                <a:hlinkClick r:id="rId3"/>
              </a:rPr>
              <a:t>KarmaSemWeb</a:t>
            </a:r>
            <a:endParaRPr kumimoji="0" lang="en-US" sz="2000" i="0" u="none" strike="noStrike" cap="none" normalizeH="0" baseline="0" dirty="0" smtClean="0">
              <a:ln>
                <a:noFill/>
              </a:ln>
              <a:solidFill>
                <a:schemeClr val="accent6">
                  <a:lumMod val="50000"/>
                </a:schemeClr>
              </a:solidFill>
              <a:effectLst/>
              <a:latin typeface="Trebuchet MS"/>
              <a:cs typeface="Trebuchet MS"/>
            </a:endParaRPr>
          </a:p>
        </p:txBody>
      </p:sp>
      <p:pic>
        <p:nvPicPr>
          <p:cNvPr id="64" name="Picture 63"/>
          <p:cNvPicPr>
            <a:picLocks noChangeAspect="1"/>
          </p:cNvPicPr>
          <p:nvPr/>
        </p:nvPicPr>
        <p:blipFill>
          <a:blip r:embed="rId4"/>
          <a:stretch>
            <a:fillRect/>
          </a:stretch>
        </p:blipFill>
        <p:spPr>
          <a:xfrm>
            <a:off x="457200" y="6019800"/>
            <a:ext cx="533400" cy="533400"/>
          </a:xfrm>
          <a:prstGeom prst="rect">
            <a:avLst/>
          </a:prstGeom>
        </p:spPr>
      </p:pic>
      <p:pic>
        <p:nvPicPr>
          <p:cNvPr id="65" name="Picture 64"/>
          <p:cNvPicPr>
            <a:picLocks noChangeAspect="1"/>
          </p:cNvPicPr>
          <p:nvPr/>
        </p:nvPicPr>
        <p:blipFill rotWithShape="1">
          <a:blip r:embed="rId5"/>
          <a:srcRect t="17880" b="22028"/>
          <a:stretch/>
        </p:blipFill>
        <p:spPr>
          <a:xfrm>
            <a:off x="5920920" y="6047909"/>
            <a:ext cx="685800" cy="482611"/>
          </a:xfrm>
          <a:prstGeom prst="rect">
            <a:avLst/>
          </a:prstGeom>
        </p:spPr>
      </p:pic>
      <p:grpSp>
        <p:nvGrpSpPr>
          <p:cNvPr id="66" name="Group 65"/>
          <p:cNvGrpSpPr/>
          <p:nvPr/>
        </p:nvGrpSpPr>
        <p:grpSpPr>
          <a:xfrm>
            <a:off x="4477325" y="3200400"/>
            <a:ext cx="1295400" cy="990600"/>
            <a:chOff x="1445968" y="4134390"/>
            <a:chExt cx="1220060" cy="873704"/>
          </a:xfrm>
          <a:solidFill>
            <a:schemeClr val="bg1"/>
          </a:solidFill>
        </p:grpSpPr>
        <p:sp>
          <p:nvSpPr>
            <p:cNvPr id="67" name="Oval 66"/>
            <p:cNvSpPr/>
            <p:nvPr/>
          </p:nvSpPr>
          <p:spPr>
            <a:xfrm>
              <a:off x="2269675" y="4458656"/>
              <a:ext cx="144106" cy="144106"/>
            </a:xfrm>
            <a:prstGeom prst="ellipse">
              <a:avLst/>
            </a:prstGeom>
            <a:grpFill/>
            <a:ln w="12700" cap="flat" cmpd="sng" algn="ctr">
              <a:solidFill>
                <a:srgbClr val="984807"/>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0" cap="none" spc="0" normalizeH="0" baseline="0" noProof="0" dirty="0" smtClean="0">
                <a:ln>
                  <a:noFill/>
                </a:ln>
                <a:solidFill>
                  <a:srgbClr val="464653"/>
                </a:solidFill>
                <a:effectLst/>
                <a:uLnTx/>
                <a:uFillTx/>
                <a:latin typeface="Calibri"/>
                <a:ea typeface="+mn-ea"/>
                <a:cs typeface="+mn-cs"/>
              </a:endParaRPr>
            </a:p>
          </p:txBody>
        </p:sp>
        <p:sp>
          <p:nvSpPr>
            <p:cNvPr id="68" name="Oval 67"/>
            <p:cNvSpPr/>
            <p:nvPr/>
          </p:nvSpPr>
          <p:spPr>
            <a:xfrm>
              <a:off x="1927779" y="4134390"/>
              <a:ext cx="144106" cy="144106"/>
            </a:xfrm>
            <a:prstGeom prst="ellipse">
              <a:avLst/>
            </a:prstGeom>
            <a:grpFill/>
            <a:ln w="12700" cap="flat" cmpd="sng" algn="ctr">
              <a:solidFill>
                <a:srgbClr val="984807"/>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0" cap="none" spc="0" normalizeH="0" baseline="0" noProof="0" dirty="0" smtClean="0">
                <a:ln>
                  <a:noFill/>
                </a:ln>
                <a:solidFill>
                  <a:srgbClr val="464653"/>
                </a:solidFill>
                <a:effectLst/>
                <a:uLnTx/>
                <a:uFillTx/>
                <a:latin typeface="Calibri"/>
                <a:ea typeface="+mn-ea"/>
                <a:cs typeface="+mn-cs"/>
              </a:endParaRPr>
            </a:p>
          </p:txBody>
        </p:sp>
        <p:sp>
          <p:nvSpPr>
            <p:cNvPr id="69" name="Oval 68"/>
            <p:cNvSpPr/>
            <p:nvPr/>
          </p:nvSpPr>
          <p:spPr>
            <a:xfrm>
              <a:off x="1581157" y="4458656"/>
              <a:ext cx="144106" cy="144106"/>
            </a:xfrm>
            <a:prstGeom prst="ellipse">
              <a:avLst/>
            </a:prstGeom>
            <a:grpFill/>
            <a:ln w="12700" cap="flat" cmpd="sng" algn="ctr">
              <a:solidFill>
                <a:srgbClr val="984807"/>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0" cap="none" spc="0" normalizeH="0" baseline="0" noProof="0" dirty="0" smtClean="0">
                <a:ln>
                  <a:noFill/>
                </a:ln>
                <a:solidFill>
                  <a:srgbClr val="464653"/>
                </a:solidFill>
                <a:effectLst/>
                <a:uLnTx/>
                <a:uFillTx/>
                <a:latin typeface="Calibri"/>
                <a:ea typeface="+mn-ea"/>
                <a:cs typeface="+mn-cs"/>
              </a:endParaRPr>
            </a:p>
          </p:txBody>
        </p:sp>
        <p:sp>
          <p:nvSpPr>
            <p:cNvPr id="70" name="Oval 69"/>
            <p:cNvSpPr/>
            <p:nvPr/>
          </p:nvSpPr>
          <p:spPr>
            <a:xfrm>
              <a:off x="1445968" y="4863988"/>
              <a:ext cx="144106" cy="144106"/>
            </a:xfrm>
            <a:prstGeom prst="ellipse">
              <a:avLst/>
            </a:prstGeom>
            <a:grpFill/>
            <a:ln w="12700" cap="flat" cmpd="sng" algn="ctr">
              <a:solidFill>
                <a:srgbClr val="984807"/>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0" cap="none" spc="0" normalizeH="0" baseline="0" noProof="0" dirty="0" smtClean="0">
                <a:ln>
                  <a:noFill/>
                </a:ln>
                <a:solidFill>
                  <a:srgbClr val="464653"/>
                </a:solidFill>
                <a:effectLst/>
                <a:uLnTx/>
                <a:uFillTx/>
                <a:latin typeface="Calibri"/>
                <a:ea typeface="+mn-ea"/>
                <a:cs typeface="+mn-cs"/>
              </a:endParaRPr>
            </a:p>
          </p:txBody>
        </p:sp>
        <p:sp>
          <p:nvSpPr>
            <p:cNvPr id="71" name="Oval 70"/>
            <p:cNvSpPr/>
            <p:nvPr/>
          </p:nvSpPr>
          <p:spPr>
            <a:xfrm>
              <a:off x="1698155" y="4863988"/>
              <a:ext cx="144106" cy="144106"/>
            </a:xfrm>
            <a:prstGeom prst="ellipse">
              <a:avLst/>
            </a:prstGeom>
            <a:grpFill/>
            <a:ln w="12700" cap="flat" cmpd="sng" algn="ctr">
              <a:solidFill>
                <a:srgbClr val="984807"/>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0" cap="none" spc="0" normalizeH="0" baseline="0" noProof="0" dirty="0" smtClean="0">
                <a:ln>
                  <a:noFill/>
                </a:ln>
                <a:solidFill>
                  <a:srgbClr val="464653"/>
                </a:solidFill>
                <a:effectLst/>
                <a:uLnTx/>
                <a:uFillTx/>
                <a:latin typeface="Calibri"/>
                <a:ea typeface="+mn-ea"/>
                <a:cs typeface="+mn-cs"/>
              </a:endParaRPr>
            </a:p>
          </p:txBody>
        </p:sp>
        <p:sp>
          <p:nvSpPr>
            <p:cNvPr id="72" name="Oval 71"/>
            <p:cNvSpPr/>
            <p:nvPr/>
          </p:nvSpPr>
          <p:spPr>
            <a:xfrm>
              <a:off x="2035502" y="4863988"/>
              <a:ext cx="144106" cy="144106"/>
            </a:xfrm>
            <a:prstGeom prst="ellipse">
              <a:avLst/>
            </a:prstGeom>
            <a:grpFill/>
            <a:ln w="12700" cap="flat" cmpd="sng" algn="ctr">
              <a:solidFill>
                <a:srgbClr val="984807"/>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0" cap="none" spc="0" normalizeH="0" baseline="0" noProof="0" dirty="0" smtClean="0">
                <a:ln>
                  <a:noFill/>
                </a:ln>
                <a:solidFill>
                  <a:srgbClr val="464653"/>
                </a:solidFill>
                <a:effectLst/>
                <a:uLnTx/>
                <a:uFillTx/>
                <a:latin typeface="Calibri"/>
                <a:ea typeface="+mn-ea"/>
                <a:cs typeface="+mn-cs"/>
              </a:endParaRPr>
            </a:p>
          </p:txBody>
        </p:sp>
        <p:sp>
          <p:nvSpPr>
            <p:cNvPr id="73" name="Oval 72"/>
            <p:cNvSpPr/>
            <p:nvPr/>
          </p:nvSpPr>
          <p:spPr>
            <a:xfrm>
              <a:off x="2269675" y="4863988"/>
              <a:ext cx="144106" cy="144106"/>
            </a:xfrm>
            <a:prstGeom prst="ellipse">
              <a:avLst/>
            </a:prstGeom>
            <a:grpFill/>
            <a:ln w="12700" cap="flat" cmpd="sng" algn="ctr">
              <a:solidFill>
                <a:srgbClr val="984807"/>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0" cap="none" spc="0" normalizeH="0" baseline="0" noProof="0" dirty="0" smtClean="0">
                <a:ln>
                  <a:noFill/>
                </a:ln>
                <a:solidFill>
                  <a:srgbClr val="464653"/>
                </a:solidFill>
                <a:effectLst/>
                <a:uLnTx/>
                <a:uFillTx/>
                <a:latin typeface="Calibri"/>
                <a:ea typeface="+mn-ea"/>
                <a:cs typeface="+mn-cs"/>
              </a:endParaRPr>
            </a:p>
          </p:txBody>
        </p:sp>
        <p:sp>
          <p:nvSpPr>
            <p:cNvPr id="74" name="Oval 73"/>
            <p:cNvSpPr/>
            <p:nvPr/>
          </p:nvSpPr>
          <p:spPr>
            <a:xfrm>
              <a:off x="2521922" y="4863988"/>
              <a:ext cx="144106" cy="144106"/>
            </a:xfrm>
            <a:prstGeom prst="ellipse">
              <a:avLst/>
            </a:prstGeom>
            <a:grpFill/>
            <a:ln w="12700" cap="flat" cmpd="sng" algn="ctr">
              <a:solidFill>
                <a:srgbClr val="984807"/>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0" cap="none" spc="0" normalizeH="0" baseline="0" noProof="0" dirty="0" smtClean="0">
                <a:ln>
                  <a:noFill/>
                </a:ln>
                <a:solidFill>
                  <a:srgbClr val="464653"/>
                </a:solidFill>
                <a:effectLst/>
                <a:uLnTx/>
                <a:uFillTx/>
                <a:latin typeface="Calibri"/>
                <a:ea typeface="+mn-ea"/>
                <a:cs typeface="+mn-cs"/>
              </a:endParaRPr>
            </a:p>
          </p:txBody>
        </p:sp>
        <p:cxnSp>
          <p:nvCxnSpPr>
            <p:cNvPr id="75" name="Straight Connector 74"/>
            <p:cNvCxnSpPr>
              <a:stCxn id="68" idx="4"/>
              <a:endCxn id="67" idx="0"/>
            </p:cNvCxnSpPr>
            <p:nvPr/>
          </p:nvCxnSpPr>
          <p:spPr>
            <a:xfrm>
              <a:off x="1999832" y="4278496"/>
              <a:ext cx="341896" cy="180160"/>
            </a:xfrm>
            <a:prstGeom prst="line">
              <a:avLst/>
            </a:prstGeom>
            <a:grpFill/>
            <a:ln w="12700" cap="flat" cmpd="sng" algn="ctr">
              <a:solidFill>
                <a:schemeClr val="bg1"/>
              </a:solidFill>
              <a:prstDash val="solid"/>
            </a:ln>
            <a:effectLst/>
          </p:spPr>
        </p:cxnSp>
        <p:cxnSp>
          <p:nvCxnSpPr>
            <p:cNvPr id="76" name="Straight Connector 75"/>
            <p:cNvCxnSpPr>
              <a:stCxn id="68" idx="4"/>
              <a:endCxn id="69" idx="0"/>
            </p:cNvCxnSpPr>
            <p:nvPr/>
          </p:nvCxnSpPr>
          <p:spPr>
            <a:xfrm flipH="1">
              <a:off x="1653210" y="4278496"/>
              <a:ext cx="346622" cy="180160"/>
            </a:xfrm>
            <a:prstGeom prst="line">
              <a:avLst/>
            </a:prstGeom>
            <a:grpFill/>
            <a:ln w="12700" cap="flat" cmpd="sng" algn="ctr">
              <a:solidFill>
                <a:schemeClr val="bg1"/>
              </a:solidFill>
              <a:prstDash val="solid"/>
            </a:ln>
            <a:effectLst/>
          </p:spPr>
        </p:cxnSp>
        <p:cxnSp>
          <p:nvCxnSpPr>
            <p:cNvPr id="77" name="Straight Connector 76"/>
            <p:cNvCxnSpPr>
              <a:stCxn id="69" idx="4"/>
              <a:endCxn id="70" idx="0"/>
            </p:cNvCxnSpPr>
            <p:nvPr/>
          </p:nvCxnSpPr>
          <p:spPr>
            <a:xfrm flipH="1">
              <a:off x="1518021" y="4602762"/>
              <a:ext cx="135189" cy="261226"/>
            </a:xfrm>
            <a:prstGeom prst="line">
              <a:avLst/>
            </a:prstGeom>
            <a:grpFill/>
            <a:ln w="12700" cap="flat" cmpd="sng" algn="ctr">
              <a:solidFill>
                <a:schemeClr val="bg1"/>
              </a:solidFill>
              <a:prstDash val="solid"/>
            </a:ln>
            <a:effectLst/>
          </p:spPr>
        </p:cxnSp>
        <p:cxnSp>
          <p:nvCxnSpPr>
            <p:cNvPr id="78" name="Straight Connector 77"/>
            <p:cNvCxnSpPr>
              <a:stCxn id="69" idx="4"/>
              <a:endCxn id="71" idx="0"/>
            </p:cNvCxnSpPr>
            <p:nvPr/>
          </p:nvCxnSpPr>
          <p:spPr>
            <a:xfrm>
              <a:off x="1653210" y="4602762"/>
              <a:ext cx="116998" cy="261226"/>
            </a:xfrm>
            <a:prstGeom prst="line">
              <a:avLst/>
            </a:prstGeom>
            <a:grpFill/>
            <a:ln w="12700" cap="flat" cmpd="sng" algn="ctr">
              <a:solidFill>
                <a:schemeClr val="bg1"/>
              </a:solidFill>
              <a:prstDash val="solid"/>
            </a:ln>
            <a:effectLst/>
          </p:spPr>
        </p:cxnSp>
        <p:cxnSp>
          <p:nvCxnSpPr>
            <p:cNvPr id="79" name="Straight Connector 78"/>
            <p:cNvCxnSpPr>
              <a:stCxn id="67" idx="4"/>
              <a:endCxn id="72" idx="0"/>
            </p:cNvCxnSpPr>
            <p:nvPr/>
          </p:nvCxnSpPr>
          <p:spPr>
            <a:xfrm flipH="1">
              <a:off x="2107555" y="4602762"/>
              <a:ext cx="234173" cy="261226"/>
            </a:xfrm>
            <a:prstGeom prst="line">
              <a:avLst/>
            </a:prstGeom>
            <a:grpFill/>
            <a:ln w="12700" cap="flat" cmpd="sng" algn="ctr">
              <a:solidFill>
                <a:schemeClr val="bg1"/>
              </a:solidFill>
              <a:prstDash val="solid"/>
            </a:ln>
            <a:effectLst/>
          </p:spPr>
        </p:cxnSp>
        <p:cxnSp>
          <p:nvCxnSpPr>
            <p:cNvPr id="80" name="Straight Connector 79"/>
            <p:cNvCxnSpPr>
              <a:stCxn id="67" idx="4"/>
              <a:endCxn id="73" idx="0"/>
            </p:cNvCxnSpPr>
            <p:nvPr/>
          </p:nvCxnSpPr>
          <p:spPr>
            <a:xfrm>
              <a:off x="2341728" y="4602762"/>
              <a:ext cx="0" cy="261226"/>
            </a:xfrm>
            <a:prstGeom prst="line">
              <a:avLst/>
            </a:prstGeom>
            <a:grpFill/>
            <a:ln w="12700" cap="flat" cmpd="sng" algn="ctr">
              <a:solidFill>
                <a:schemeClr val="bg1"/>
              </a:solidFill>
              <a:prstDash val="solid"/>
            </a:ln>
            <a:effectLst/>
          </p:spPr>
        </p:cxnSp>
        <p:cxnSp>
          <p:nvCxnSpPr>
            <p:cNvPr id="81" name="Straight Connector 80"/>
            <p:cNvCxnSpPr>
              <a:stCxn id="67" idx="4"/>
              <a:endCxn id="74" idx="0"/>
            </p:cNvCxnSpPr>
            <p:nvPr/>
          </p:nvCxnSpPr>
          <p:spPr>
            <a:xfrm>
              <a:off x="2341728" y="4602762"/>
              <a:ext cx="252247" cy="261226"/>
            </a:xfrm>
            <a:prstGeom prst="line">
              <a:avLst/>
            </a:prstGeom>
            <a:grpFill/>
            <a:ln w="12700" cap="flat" cmpd="sng" algn="ctr">
              <a:solidFill>
                <a:schemeClr val="bg1"/>
              </a:solidFill>
              <a:prstDash val="solid"/>
            </a:ln>
            <a:effectLst/>
          </p:spPr>
        </p:cxnSp>
      </p:grpSp>
      <p:pic>
        <p:nvPicPr>
          <p:cNvPr id="83" name="Picture 82" descr="user-green.pdf"/>
          <p:cNvPicPr>
            <a:picLocks noChangeAspect="1"/>
          </p:cNvPicPr>
          <p:nvPr/>
        </p:nvPicPr>
        <p:blipFill>
          <a:blip r:embed="rId6">
            <a:duotone>
              <a:srgbClr val="C0504D">
                <a:shade val="45000"/>
                <a:satMod val="135000"/>
              </a:srgbClr>
              <a:prstClr val="white"/>
            </a:duotone>
            <a:extLst>
              <a:ext uri="{28A0092B-C50C-407E-A947-70E740481C1C}">
                <a14:useLocalDpi xmlns:a14="http://schemas.microsoft.com/office/drawing/2010/main" val="0"/>
              </a:ext>
            </a:extLst>
          </a:blip>
          <a:stretch>
            <a:fillRect/>
          </a:stretch>
        </p:blipFill>
        <p:spPr>
          <a:xfrm>
            <a:off x="4876545" y="2286000"/>
            <a:ext cx="533655" cy="685800"/>
          </a:xfrm>
          <a:prstGeom prst="rect">
            <a:avLst/>
          </a:prstGeom>
          <a:ln>
            <a:noFill/>
          </a:ln>
          <a:effectLst/>
        </p:spPr>
      </p:pic>
    </p:spTree>
    <p:extLst>
      <p:ext uri="{BB962C8B-B14F-4D97-AF65-F5344CB8AC3E}">
        <p14:creationId xmlns:p14="http://schemas.microsoft.com/office/powerpoint/2010/main" val="6767642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a:t>
            </a:r>
            <a:endParaRPr lang="en-US" dirty="0"/>
          </a:p>
        </p:txBody>
      </p:sp>
      <p:sp>
        <p:nvSpPr>
          <p:cNvPr id="243" name="Rounded Rectangle 242"/>
          <p:cNvSpPr/>
          <p:nvPr/>
        </p:nvSpPr>
        <p:spPr bwMode="auto">
          <a:xfrm>
            <a:off x="3886200" y="1143000"/>
            <a:ext cx="10668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solidFill>
                  <a:schemeClr val="accent4"/>
                </a:solidFill>
                <a:latin typeface="Trebuchet MS"/>
                <a:cs typeface="Trebuchet MS"/>
              </a:rPr>
              <a:t>Source</a:t>
            </a:r>
            <a:endParaRPr kumimoji="0" lang="en-US" sz="2000" i="0" u="none" strike="noStrike" cap="none" normalizeH="0" baseline="0" dirty="0" smtClean="0">
              <a:ln>
                <a:noFill/>
              </a:ln>
              <a:solidFill>
                <a:schemeClr val="accent4"/>
              </a:solidFill>
              <a:effectLst/>
              <a:latin typeface="Trebuchet MS"/>
              <a:cs typeface="Trebuchet MS"/>
            </a:endParaRPr>
          </a:p>
        </p:txBody>
      </p:sp>
      <p:grpSp>
        <p:nvGrpSpPr>
          <p:cNvPr id="255" name="Group 254"/>
          <p:cNvGrpSpPr/>
          <p:nvPr/>
        </p:nvGrpSpPr>
        <p:grpSpPr>
          <a:xfrm>
            <a:off x="6019800" y="5025293"/>
            <a:ext cx="1676400" cy="537307"/>
            <a:chOff x="7620000" y="4132080"/>
            <a:chExt cx="1868454" cy="680422"/>
          </a:xfrm>
        </p:grpSpPr>
        <p:cxnSp>
          <p:nvCxnSpPr>
            <p:cNvPr id="249" name="Straight Arrow Connector 248"/>
            <p:cNvCxnSpPr/>
            <p:nvPr/>
          </p:nvCxnSpPr>
          <p:spPr bwMode="auto">
            <a:xfrm>
              <a:off x="7620000" y="4267200"/>
              <a:ext cx="451103" cy="0"/>
            </a:xfrm>
            <a:prstGeom prst="straightConnector1">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cxnSp>
          <p:nvCxnSpPr>
            <p:cNvPr id="250" name="Straight Arrow Connector 249"/>
            <p:cNvCxnSpPr/>
            <p:nvPr/>
          </p:nvCxnSpPr>
          <p:spPr bwMode="auto">
            <a:xfrm>
              <a:off x="7620000" y="4724400"/>
              <a:ext cx="451103" cy="0"/>
            </a:xfrm>
            <a:prstGeom prst="straightConnector1">
              <a:avLst/>
            </a:prstGeom>
            <a:solidFill>
              <a:srgbClr val="00B8FF"/>
            </a:solidFill>
            <a:ln w="38100" cap="flat" cmpd="dbl" algn="ctr">
              <a:solidFill>
                <a:srgbClr val="C30026"/>
              </a:solidFill>
              <a:prstDash val="solid"/>
              <a:round/>
              <a:headEnd type="none" w="med" len="med"/>
              <a:tailEnd type="triangle" w="med" len="med"/>
            </a:ln>
            <a:effectLst/>
          </p:spPr>
        </p:cxnSp>
        <p:cxnSp>
          <p:nvCxnSpPr>
            <p:cNvPr id="251" name="Straight Arrow Connector 250"/>
            <p:cNvCxnSpPr/>
            <p:nvPr/>
          </p:nvCxnSpPr>
          <p:spPr bwMode="auto">
            <a:xfrm>
              <a:off x="7620000" y="4495800"/>
              <a:ext cx="451103" cy="0"/>
            </a:xfrm>
            <a:prstGeom prst="straightConnector1">
              <a:avLst/>
            </a:prstGeom>
            <a:solidFill>
              <a:srgbClr val="00B8FF"/>
            </a:solidFill>
            <a:ln w="25400" cap="flat" cmpd="sng" algn="ctr">
              <a:solidFill>
                <a:srgbClr val="008000"/>
              </a:solidFill>
              <a:prstDash val="sysDash"/>
              <a:round/>
              <a:headEnd type="none" w="med" len="med"/>
              <a:tailEnd type="stealth" w="lg" len="lg"/>
            </a:ln>
            <a:effectLst/>
          </p:spPr>
        </p:cxnSp>
        <p:sp>
          <p:nvSpPr>
            <p:cNvPr id="252" name="TextBox 251"/>
            <p:cNvSpPr txBox="1"/>
            <p:nvPr/>
          </p:nvSpPr>
          <p:spPr>
            <a:xfrm>
              <a:off x="8092920" y="4132080"/>
              <a:ext cx="1395534" cy="238942"/>
            </a:xfrm>
            <a:prstGeom prst="rect">
              <a:avLst/>
            </a:prstGeom>
            <a:noFill/>
          </p:spPr>
          <p:txBody>
            <a:bodyPr wrap="none" lIns="0" tIns="0" rIns="0" bIns="0" rtlCol="0">
              <a:spAutoFit/>
            </a:bodyPr>
            <a:lstStyle/>
            <a:p>
              <a:r>
                <a:rPr lang="en-US" sz="1400" dirty="0" smtClean="0">
                  <a:solidFill>
                    <a:schemeClr val="tx1">
                      <a:lumMod val="75000"/>
                      <a:lumOff val="25000"/>
                    </a:schemeClr>
                  </a:solidFill>
                  <a:latin typeface="+mn-lt"/>
                </a:rPr>
                <a:t>object property</a:t>
              </a:r>
              <a:endParaRPr lang="en-US" sz="1400" dirty="0">
                <a:solidFill>
                  <a:schemeClr val="tx1">
                    <a:lumMod val="75000"/>
                    <a:lumOff val="25000"/>
                  </a:schemeClr>
                </a:solidFill>
                <a:latin typeface="+mn-lt"/>
              </a:endParaRPr>
            </a:p>
          </p:txBody>
        </p:sp>
        <p:sp>
          <p:nvSpPr>
            <p:cNvPr id="253" name="TextBox 252"/>
            <p:cNvSpPr txBox="1"/>
            <p:nvPr/>
          </p:nvSpPr>
          <p:spPr>
            <a:xfrm>
              <a:off x="8098440" y="4344960"/>
              <a:ext cx="1232227" cy="238942"/>
            </a:xfrm>
            <a:prstGeom prst="rect">
              <a:avLst/>
            </a:prstGeom>
            <a:noFill/>
          </p:spPr>
          <p:txBody>
            <a:bodyPr wrap="none" lIns="0" tIns="0" rIns="0" bIns="0" rtlCol="0">
              <a:spAutoFit/>
            </a:bodyPr>
            <a:lstStyle/>
            <a:p>
              <a:r>
                <a:rPr lang="en-US" sz="1400" dirty="0" smtClean="0">
                  <a:solidFill>
                    <a:srgbClr val="008000"/>
                  </a:solidFill>
                  <a:latin typeface="+mn-lt"/>
                </a:rPr>
                <a:t>data property</a:t>
              </a:r>
              <a:endParaRPr lang="en-US" sz="1400" dirty="0">
                <a:solidFill>
                  <a:srgbClr val="008000"/>
                </a:solidFill>
                <a:latin typeface="+mn-lt"/>
              </a:endParaRPr>
            </a:p>
          </p:txBody>
        </p:sp>
        <p:sp>
          <p:nvSpPr>
            <p:cNvPr id="254" name="TextBox 253"/>
            <p:cNvSpPr txBox="1"/>
            <p:nvPr/>
          </p:nvSpPr>
          <p:spPr>
            <a:xfrm>
              <a:off x="8098440" y="4573560"/>
              <a:ext cx="1074241" cy="238942"/>
            </a:xfrm>
            <a:prstGeom prst="rect">
              <a:avLst/>
            </a:prstGeom>
            <a:noFill/>
          </p:spPr>
          <p:txBody>
            <a:bodyPr wrap="none" lIns="0" tIns="0" rIns="0" bIns="0" rtlCol="0">
              <a:spAutoFit/>
            </a:bodyPr>
            <a:lstStyle/>
            <a:p>
              <a:r>
                <a:rPr lang="en-US" sz="1400" dirty="0" err="1" smtClean="0">
                  <a:solidFill>
                    <a:srgbClr val="C30026"/>
                  </a:solidFill>
                  <a:latin typeface="+mn-lt"/>
                </a:rPr>
                <a:t>subClassOf</a:t>
              </a:r>
              <a:endParaRPr lang="en-US" sz="1400" dirty="0">
                <a:solidFill>
                  <a:srgbClr val="C30026"/>
                </a:solidFill>
                <a:latin typeface="+mn-lt"/>
              </a:endParaRPr>
            </a:p>
          </p:txBody>
        </p:sp>
      </p:grpSp>
      <p:sp>
        <p:nvSpPr>
          <p:cNvPr id="256" name="Rounded Rectangle 255"/>
          <p:cNvSpPr/>
          <p:nvPr/>
        </p:nvSpPr>
        <p:spPr bwMode="auto">
          <a:xfrm>
            <a:off x="3276600" y="2590800"/>
            <a:ext cx="23622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solidFill>
                  <a:schemeClr val="accent4"/>
                </a:solidFill>
                <a:latin typeface="Trebuchet MS"/>
                <a:cs typeface="Trebuchet MS"/>
              </a:rPr>
              <a:t>Domain Ontology</a:t>
            </a:r>
            <a:endParaRPr kumimoji="0" lang="en-US" sz="2000" i="0" u="none" strike="noStrike" cap="none" normalizeH="0" baseline="0" dirty="0" smtClean="0">
              <a:ln>
                <a:noFill/>
              </a:ln>
              <a:solidFill>
                <a:schemeClr val="accent4"/>
              </a:solidFill>
              <a:effectLst/>
              <a:latin typeface="Trebuchet MS"/>
              <a:cs typeface="Trebuchet MS"/>
            </a:endParaRPr>
          </a:p>
        </p:txBody>
      </p:sp>
      <p:sp>
        <p:nvSpPr>
          <p:cNvPr id="31" name="Slide Number Placeholder 30"/>
          <p:cNvSpPr>
            <a:spLocks noGrp="1"/>
          </p:cNvSpPr>
          <p:nvPr>
            <p:ph type="sldNum" sz="quarter" idx="10"/>
          </p:nvPr>
        </p:nvSpPr>
        <p:spPr/>
        <p:txBody>
          <a:bodyPr/>
          <a:lstStyle/>
          <a:p>
            <a:fld id="{80283411-854A-314E-B4F1-C2993CDE76D1}" type="slidenum">
              <a:rPr lang="en-US" smtClean="0"/>
              <a:pPr/>
              <a:t>13</a:t>
            </a:fld>
            <a:endParaRPr lang="en-US" dirty="0"/>
          </a:p>
        </p:txBody>
      </p:sp>
      <p:graphicFrame>
        <p:nvGraphicFramePr>
          <p:cNvPr id="64" name="Table 63"/>
          <p:cNvGraphicFramePr>
            <a:graphicFrameLocks noGrp="1"/>
          </p:cNvGraphicFramePr>
          <p:nvPr>
            <p:extLst>
              <p:ext uri="{D42A27DB-BD31-4B8C-83A1-F6EECF244321}">
                <p14:modId xmlns:p14="http://schemas.microsoft.com/office/powerpoint/2010/main" val="1726126941"/>
              </p:ext>
            </p:extLst>
          </p:nvPr>
        </p:nvGraphicFramePr>
        <p:xfrm>
          <a:off x="1295401" y="1600200"/>
          <a:ext cx="6400799" cy="822960"/>
        </p:xfrm>
        <a:graphic>
          <a:graphicData uri="http://schemas.openxmlformats.org/drawingml/2006/table">
            <a:tbl>
              <a:tblPr firstRow="1" bandRow="1">
                <a:tableStyleId>{2D5ABB26-0587-4C30-8999-92F81FD0307C}</a:tableStyleId>
              </a:tblPr>
              <a:tblGrid>
                <a:gridCol w="220717"/>
                <a:gridCol w="1618593"/>
                <a:gridCol w="1103586"/>
                <a:gridCol w="1250731"/>
                <a:gridCol w="735724"/>
                <a:gridCol w="1471448"/>
              </a:tblGrid>
              <a:tr h="228600">
                <a:tc>
                  <a:txBody>
                    <a:bodyPr/>
                    <a:lstStyle/>
                    <a:p>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name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date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city</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state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workplace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r>
              <a:tr h="259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1</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Fred Collins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Oct 1959</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Seattle</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WA</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Microsoft</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2</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Tina Peterson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May 1980</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New York</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NY</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Google</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bl>
          </a:graphicData>
        </a:graphic>
      </p:graphicFrame>
      <p:pic>
        <p:nvPicPr>
          <p:cNvPr id="3" name="Picture 2" descr="ontolog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878" y="3124200"/>
            <a:ext cx="5486121" cy="2738055"/>
          </a:xfrm>
          <a:prstGeom prst="rect">
            <a:avLst/>
          </a:prstGeom>
        </p:spPr>
      </p:pic>
      <p:sp>
        <p:nvSpPr>
          <p:cNvPr id="17" name="Rectangle 16"/>
          <p:cNvSpPr/>
          <p:nvPr/>
        </p:nvSpPr>
        <p:spPr>
          <a:xfrm>
            <a:off x="228600" y="5943600"/>
            <a:ext cx="8763000" cy="707886"/>
          </a:xfrm>
          <a:prstGeom prst="rect">
            <a:avLst/>
          </a:prstGeom>
        </p:spPr>
        <p:txBody>
          <a:bodyPr wrap="square">
            <a:spAutoFit/>
          </a:bodyPr>
          <a:lstStyle/>
          <a:p>
            <a:pPr algn="ctr"/>
            <a:r>
              <a:rPr lang="en-US" sz="2000" dirty="0" smtClean="0">
                <a:solidFill>
                  <a:srgbClr val="EB6615"/>
                </a:solidFill>
                <a:latin typeface="Trebuchet MS"/>
                <a:cs typeface="Trebuchet MS"/>
              </a:rPr>
              <a:t>Goal:</a:t>
            </a:r>
            <a:r>
              <a:rPr lang="en-US" sz="2000" dirty="0" smtClean="0">
                <a:solidFill>
                  <a:srgbClr val="11628F"/>
                </a:solidFill>
                <a:latin typeface="Trebuchet MS"/>
                <a:cs typeface="Trebuchet MS"/>
              </a:rPr>
              <a:t> Find </a:t>
            </a:r>
            <a:r>
              <a:rPr lang="en-US" sz="2000" dirty="0">
                <a:solidFill>
                  <a:srgbClr val="11628F"/>
                </a:solidFill>
                <a:latin typeface="Trebuchet MS"/>
                <a:cs typeface="Trebuchet MS"/>
              </a:rPr>
              <a:t>a semantic model for the source </a:t>
            </a:r>
            <a:endParaRPr lang="en-US" sz="2000" dirty="0" smtClean="0">
              <a:solidFill>
                <a:srgbClr val="11628F"/>
              </a:solidFill>
              <a:latin typeface="Trebuchet MS"/>
              <a:cs typeface="Trebuchet MS"/>
            </a:endParaRPr>
          </a:p>
          <a:p>
            <a:pPr algn="ctr"/>
            <a:r>
              <a:rPr lang="en-US" sz="2000" dirty="0" smtClean="0">
                <a:solidFill>
                  <a:srgbClr val="11628F"/>
                </a:solidFill>
                <a:latin typeface="Trebuchet MS"/>
                <a:cs typeface="Trebuchet MS"/>
              </a:rPr>
              <a:t>(</a:t>
            </a:r>
            <a:r>
              <a:rPr lang="en-US" sz="2000" dirty="0">
                <a:solidFill>
                  <a:srgbClr val="11628F"/>
                </a:solidFill>
                <a:latin typeface="Trebuchet MS"/>
                <a:cs typeface="Trebuchet MS"/>
              </a:rPr>
              <a:t>map the source to the ontology)</a:t>
            </a:r>
          </a:p>
        </p:txBody>
      </p:sp>
    </p:spTree>
    <p:extLst>
      <p:ext uri="{BB962C8B-B14F-4D97-AF65-F5344CB8AC3E}">
        <p14:creationId xmlns:p14="http://schemas.microsoft.com/office/powerpoint/2010/main" val="5756705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Semantic Types</a:t>
            </a:r>
            <a:r>
              <a:rPr lang="en-US" dirty="0"/>
              <a:t/>
            </a:r>
            <a:br>
              <a:rPr lang="en-US" dirty="0"/>
            </a:br>
            <a:r>
              <a:rPr lang="en-US" sz="2400" dirty="0" smtClean="0">
                <a:solidFill>
                  <a:schemeClr val="tx2">
                    <a:lumMod val="75000"/>
                  </a:schemeClr>
                </a:solidFill>
              </a:rPr>
              <a:t>[Krishnamurthy et al., ESWC 2015]</a:t>
            </a:r>
            <a:endParaRPr lang="en-US" sz="2400" dirty="0">
              <a:solidFill>
                <a:schemeClr val="tx2">
                  <a:lumMod val="75000"/>
                </a:schemeClr>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14</a:t>
            </a:fld>
            <a:endParaRPr lang="en-US" dirty="0"/>
          </a:p>
        </p:txBody>
      </p:sp>
      <p:sp>
        <p:nvSpPr>
          <p:cNvPr id="9" name="Rounded Rectangle 8"/>
          <p:cNvSpPr/>
          <p:nvPr/>
        </p:nvSpPr>
        <p:spPr>
          <a:xfrm>
            <a:off x="1676401" y="1938947"/>
            <a:ext cx="1600200" cy="503467"/>
          </a:xfrm>
          <a:prstGeom prst="roundRect">
            <a:avLst>
              <a:gd name="adj" fmla="val 34445"/>
            </a:avLst>
          </a:prstGeom>
          <a:solidFill>
            <a:srgbClr val="FFFFFF"/>
          </a:solidFill>
          <a:ln w="28575"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rgbClr val="11628F"/>
                </a:solidFill>
                <a:latin typeface="Trebuchet MS"/>
                <a:cs typeface="Trebuchet MS"/>
              </a:rPr>
              <a:t>class?</a:t>
            </a:r>
          </a:p>
        </p:txBody>
      </p:sp>
      <p:cxnSp>
        <p:nvCxnSpPr>
          <p:cNvPr id="10" name="Straight Connector 9"/>
          <p:cNvCxnSpPr/>
          <p:nvPr/>
        </p:nvCxnSpPr>
        <p:spPr>
          <a:xfrm>
            <a:off x="2438400" y="2449470"/>
            <a:ext cx="0" cy="754172"/>
          </a:xfrm>
          <a:prstGeom prst="line">
            <a:avLst/>
          </a:prstGeom>
          <a:ln>
            <a:solidFill>
              <a:srgbClr val="EB6615"/>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905000" y="2677672"/>
            <a:ext cx="1154788" cy="307777"/>
          </a:xfrm>
          <a:prstGeom prst="rect">
            <a:avLst/>
          </a:prstGeom>
          <a:solidFill>
            <a:schemeClr val="bg1"/>
          </a:solidFill>
          <a:ln>
            <a:noFill/>
          </a:ln>
        </p:spPr>
        <p:txBody>
          <a:bodyPr wrap="none" lIns="0" tIns="0" rIns="0" bIns="0">
            <a:spAutoFit/>
          </a:bodyPr>
          <a:lstStyle/>
          <a:p>
            <a:pPr algn="ctr"/>
            <a:r>
              <a:rPr lang="en-US" sz="2000" dirty="0" smtClean="0">
                <a:solidFill>
                  <a:srgbClr val="EB6615"/>
                </a:solidFill>
                <a:latin typeface="Trebuchet MS"/>
                <a:cs typeface="Trebuchet MS"/>
              </a:rPr>
              <a:t>property ?</a:t>
            </a:r>
          </a:p>
        </p:txBody>
      </p:sp>
      <p:graphicFrame>
        <p:nvGraphicFramePr>
          <p:cNvPr id="8" name="Table 7"/>
          <p:cNvGraphicFramePr>
            <a:graphicFrameLocks noGrp="1"/>
          </p:cNvGraphicFramePr>
          <p:nvPr>
            <p:extLst>
              <p:ext uri="{D42A27DB-BD31-4B8C-83A1-F6EECF244321}">
                <p14:modId xmlns:p14="http://schemas.microsoft.com/office/powerpoint/2010/main" val="3857603888"/>
              </p:ext>
            </p:extLst>
          </p:nvPr>
        </p:nvGraphicFramePr>
        <p:xfrm>
          <a:off x="1676400" y="3352800"/>
          <a:ext cx="1600200" cy="2616200"/>
        </p:xfrm>
        <a:graphic>
          <a:graphicData uri="http://schemas.openxmlformats.org/drawingml/2006/table">
            <a:tbl>
              <a:tblPr firstRow="1" bandRow="1">
                <a:tableStyleId>{2D5ABB26-0587-4C30-8999-92F81FD0307C}</a:tableStyleId>
              </a:tblPr>
              <a:tblGrid>
                <a:gridCol w="1600200"/>
              </a:tblGrid>
              <a:tr h="381000">
                <a:tc>
                  <a:txBody>
                    <a:bodyPr/>
                    <a:lstStyle/>
                    <a:p>
                      <a:r>
                        <a:rPr lang="en-US" sz="1600" b="1" dirty="0" smtClean="0"/>
                        <a:t>workplace</a:t>
                      </a:r>
                      <a:endParaRPr lang="en-US" sz="1600" b="1" dirty="0">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chemeClr val="bg1">
                        <a:lumMod val="65000"/>
                      </a:schemeClr>
                    </a:solidFill>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Google</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Microsoft</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Amazon</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1632494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Semantic Types</a:t>
            </a:r>
            <a:endParaRPr lang="en-US" sz="2400" dirty="0">
              <a:solidFill>
                <a:schemeClr val="tx2">
                  <a:lumMod val="75000"/>
                </a:schemeClr>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15</a:t>
            </a:fld>
            <a:endParaRPr lang="en-US" dirty="0"/>
          </a:p>
        </p:txBody>
      </p:sp>
      <p:sp>
        <p:nvSpPr>
          <p:cNvPr id="9" name="Rounded Rectangle 8"/>
          <p:cNvSpPr/>
          <p:nvPr/>
        </p:nvSpPr>
        <p:spPr>
          <a:xfrm>
            <a:off x="1676401" y="1938947"/>
            <a:ext cx="1600200" cy="503467"/>
          </a:xfrm>
          <a:prstGeom prst="roundRect">
            <a:avLst>
              <a:gd name="adj" fmla="val 34445"/>
            </a:avLst>
          </a:prstGeom>
          <a:solidFill>
            <a:srgbClr val="FFFFFF"/>
          </a:solidFill>
          <a:ln w="28575"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rgbClr val="11628F"/>
                </a:solidFill>
                <a:latin typeface="Trebuchet MS"/>
                <a:cs typeface="Trebuchet MS"/>
              </a:rPr>
              <a:t>Organization</a:t>
            </a:r>
          </a:p>
        </p:txBody>
      </p:sp>
      <p:cxnSp>
        <p:nvCxnSpPr>
          <p:cNvPr id="10" name="Straight Connector 9"/>
          <p:cNvCxnSpPr/>
          <p:nvPr/>
        </p:nvCxnSpPr>
        <p:spPr>
          <a:xfrm>
            <a:off x="2438400" y="2449470"/>
            <a:ext cx="0" cy="754172"/>
          </a:xfrm>
          <a:prstGeom prst="line">
            <a:avLst/>
          </a:prstGeom>
          <a:ln>
            <a:solidFill>
              <a:srgbClr val="EB6615"/>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168557" y="2677672"/>
            <a:ext cx="627676" cy="307777"/>
          </a:xfrm>
          <a:prstGeom prst="rect">
            <a:avLst/>
          </a:prstGeom>
          <a:solidFill>
            <a:schemeClr val="bg1"/>
          </a:solidFill>
          <a:ln>
            <a:noFill/>
          </a:ln>
        </p:spPr>
        <p:txBody>
          <a:bodyPr wrap="none" lIns="0" tIns="0" rIns="0" bIns="0">
            <a:spAutoFit/>
          </a:bodyPr>
          <a:lstStyle/>
          <a:p>
            <a:pPr algn="ctr"/>
            <a:r>
              <a:rPr lang="en-US" sz="2000" dirty="0" smtClean="0">
                <a:solidFill>
                  <a:srgbClr val="EB6615"/>
                </a:solidFill>
                <a:latin typeface="Trebuchet MS"/>
                <a:cs typeface="Trebuchet MS"/>
              </a:rPr>
              <a:t>name</a:t>
            </a:r>
          </a:p>
        </p:txBody>
      </p:sp>
      <p:graphicFrame>
        <p:nvGraphicFramePr>
          <p:cNvPr id="8" name="Table 7"/>
          <p:cNvGraphicFramePr>
            <a:graphicFrameLocks noGrp="1"/>
          </p:cNvGraphicFramePr>
          <p:nvPr>
            <p:extLst>
              <p:ext uri="{D42A27DB-BD31-4B8C-83A1-F6EECF244321}">
                <p14:modId xmlns:p14="http://schemas.microsoft.com/office/powerpoint/2010/main" val="1319541331"/>
              </p:ext>
            </p:extLst>
          </p:nvPr>
        </p:nvGraphicFramePr>
        <p:xfrm>
          <a:off x="1676400" y="3352800"/>
          <a:ext cx="1600200" cy="2616200"/>
        </p:xfrm>
        <a:graphic>
          <a:graphicData uri="http://schemas.openxmlformats.org/drawingml/2006/table">
            <a:tbl>
              <a:tblPr firstRow="1" bandRow="1">
                <a:tableStyleId>{2D5ABB26-0587-4C30-8999-92F81FD0307C}</a:tableStyleId>
              </a:tblPr>
              <a:tblGrid>
                <a:gridCol w="1600200"/>
              </a:tblGrid>
              <a:tr h="381000">
                <a:tc>
                  <a:txBody>
                    <a:bodyPr/>
                    <a:lstStyle/>
                    <a:p>
                      <a:r>
                        <a:rPr lang="en-US" sz="1600" b="1" dirty="0" smtClean="0"/>
                        <a:t>workplace</a:t>
                      </a:r>
                      <a:endParaRPr lang="en-US" sz="1600" b="1" dirty="0">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chemeClr val="bg1">
                        <a:lumMod val="65000"/>
                      </a:schemeClr>
                    </a:solidFill>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Google</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Microsoft</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Amazon</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bl>
          </a:graphicData>
        </a:graphic>
      </p:graphicFrame>
      <p:sp>
        <p:nvSpPr>
          <p:cNvPr id="12" name="Rectangle 11"/>
          <p:cNvSpPr/>
          <p:nvPr/>
        </p:nvSpPr>
        <p:spPr>
          <a:xfrm>
            <a:off x="4800600" y="2133600"/>
            <a:ext cx="2514600" cy="400110"/>
          </a:xfrm>
          <a:prstGeom prst="rect">
            <a:avLst/>
          </a:prstGeom>
        </p:spPr>
        <p:txBody>
          <a:bodyPr wrap="square">
            <a:spAutoFit/>
          </a:bodyPr>
          <a:lstStyle/>
          <a:p>
            <a:r>
              <a:rPr lang="en-US" sz="2000" dirty="0" smtClean="0">
                <a:solidFill>
                  <a:srgbClr val="11628F"/>
                </a:solidFill>
                <a:latin typeface="Trebuchet MS"/>
                <a:cs typeface="Trebuchet MS"/>
              </a:rPr>
              <a:t>1. User Specifies</a:t>
            </a:r>
            <a:endParaRPr lang="en-US" sz="2000" dirty="0">
              <a:solidFill>
                <a:srgbClr val="11628F"/>
              </a:solidFill>
              <a:latin typeface="Trebuchet MS"/>
              <a:cs typeface="Trebuchet MS"/>
            </a:endParaRPr>
          </a:p>
        </p:txBody>
      </p:sp>
      <p:sp>
        <p:nvSpPr>
          <p:cNvPr id="13" name="Rectangle 12"/>
          <p:cNvSpPr/>
          <p:nvPr/>
        </p:nvSpPr>
        <p:spPr>
          <a:xfrm>
            <a:off x="4800600" y="2571690"/>
            <a:ext cx="2514600" cy="400110"/>
          </a:xfrm>
          <a:prstGeom prst="rect">
            <a:avLst/>
          </a:prstGeom>
        </p:spPr>
        <p:txBody>
          <a:bodyPr wrap="square">
            <a:spAutoFit/>
          </a:bodyPr>
          <a:lstStyle/>
          <a:p>
            <a:r>
              <a:rPr lang="en-US" sz="2000" dirty="0" smtClean="0">
                <a:solidFill>
                  <a:srgbClr val="11628F"/>
                </a:solidFill>
                <a:latin typeface="Trebuchet MS"/>
                <a:cs typeface="Trebuchet MS"/>
              </a:rPr>
              <a:t>2. Systems learns</a:t>
            </a:r>
            <a:endParaRPr lang="en-US" sz="2000" dirty="0">
              <a:solidFill>
                <a:srgbClr val="11628F"/>
              </a:solidFill>
              <a:latin typeface="Trebuchet MS"/>
              <a:cs typeface="Trebuchet MS"/>
            </a:endParaRPr>
          </a:p>
        </p:txBody>
      </p:sp>
    </p:spTree>
    <p:extLst>
      <p:ext uri="{BB962C8B-B14F-4D97-AF65-F5344CB8AC3E}">
        <p14:creationId xmlns:p14="http://schemas.microsoft.com/office/powerpoint/2010/main" val="40846261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Semantic Types</a:t>
            </a:r>
            <a:endParaRPr lang="en-US" sz="2400" dirty="0">
              <a:solidFill>
                <a:schemeClr val="tx2">
                  <a:lumMod val="75000"/>
                </a:schemeClr>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16</a:t>
            </a:fld>
            <a:endParaRPr lang="en-US" dirty="0"/>
          </a:p>
        </p:txBody>
      </p:sp>
      <p:sp>
        <p:nvSpPr>
          <p:cNvPr id="9" name="Rounded Rectangle 8"/>
          <p:cNvSpPr/>
          <p:nvPr/>
        </p:nvSpPr>
        <p:spPr>
          <a:xfrm>
            <a:off x="1676401" y="1938947"/>
            <a:ext cx="1600200" cy="503467"/>
          </a:xfrm>
          <a:prstGeom prst="roundRect">
            <a:avLst>
              <a:gd name="adj" fmla="val 34445"/>
            </a:avLst>
          </a:prstGeom>
          <a:solidFill>
            <a:srgbClr val="FFFFFF"/>
          </a:solidFill>
          <a:ln w="28575"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rgbClr val="11628F"/>
                </a:solidFill>
                <a:latin typeface="Trebuchet MS"/>
                <a:cs typeface="Trebuchet MS"/>
              </a:rPr>
              <a:t>Organization</a:t>
            </a:r>
          </a:p>
        </p:txBody>
      </p:sp>
      <p:cxnSp>
        <p:nvCxnSpPr>
          <p:cNvPr id="10" name="Straight Connector 9"/>
          <p:cNvCxnSpPr/>
          <p:nvPr/>
        </p:nvCxnSpPr>
        <p:spPr>
          <a:xfrm>
            <a:off x="2438400" y="2449470"/>
            <a:ext cx="0" cy="754172"/>
          </a:xfrm>
          <a:prstGeom prst="line">
            <a:avLst/>
          </a:prstGeom>
          <a:ln>
            <a:solidFill>
              <a:srgbClr val="EB6615"/>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168557" y="2677672"/>
            <a:ext cx="627676" cy="307777"/>
          </a:xfrm>
          <a:prstGeom prst="rect">
            <a:avLst/>
          </a:prstGeom>
          <a:solidFill>
            <a:schemeClr val="bg1"/>
          </a:solidFill>
          <a:ln>
            <a:noFill/>
          </a:ln>
        </p:spPr>
        <p:txBody>
          <a:bodyPr wrap="none" lIns="0" tIns="0" rIns="0" bIns="0">
            <a:spAutoFit/>
          </a:bodyPr>
          <a:lstStyle/>
          <a:p>
            <a:pPr algn="ctr"/>
            <a:r>
              <a:rPr lang="en-US" sz="2000" dirty="0" smtClean="0">
                <a:solidFill>
                  <a:srgbClr val="EB6615"/>
                </a:solidFill>
                <a:latin typeface="Trebuchet MS"/>
                <a:cs typeface="Trebuchet MS"/>
              </a:rPr>
              <a:t>name</a:t>
            </a:r>
          </a:p>
        </p:txBody>
      </p:sp>
      <p:graphicFrame>
        <p:nvGraphicFramePr>
          <p:cNvPr id="8" name="Table 7"/>
          <p:cNvGraphicFramePr>
            <a:graphicFrameLocks noGrp="1"/>
          </p:cNvGraphicFramePr>
          <p:nvPr>
            <p:extLst>
              <p:ext uri="{D42A27DB-BD31-4B8C-83A1-F6EECF244321}">
                <p14:modId xmlns:p14="http://schemas.microsoft.com/office/powerpoint/2010/main" val="1357163667"/>
              </p:ext>
            </p:extLst>
          </p:nvPr>
        </p:nvGraphicFramePr>
        <p:xfrm>
          <a:off x="1676400" y="3352800"/>
          <a:ext cx="1600200" cy="2616200"/>
        </p:xfrm>
        <a:graphic>
          <a:graphicData uri="http://schemas.openxmlformats.org/drawingml/2006/table">
            <a:tbl>
              <a:tblPr firstRow="1" bandRow="1">
                <a:tableStyleId>{2D5ABB26-0587-4C30-8999-92F81FD0307C}</a:tableStyleId>
              </a:tblPr>
              <a:tblGrid>
                <a:gridCol w="1600200"/>
              </a:tblGrid>
              <a:tr h="381000">
                <a:tc>
                  <a:txBody>
                    <a:bodyPr/>
                    <a:lstStyle/>
                    <a:p>
                      <a:r>
                        <a:rPr lang="en-US" sz="1600" b="1" dirty="0" smtClean="0"/>
                        <a:t>workplace</a:t>
                      </a:r>
                      <a:endParaRPr lang="en-US" sz="1600" b="1" dirty="0">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chemeClr val="bg1">
                        <a:lumMod val="65000"/>
                      </a:schemeClr>
                    </a:solidFill>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Google</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Microsoft</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Amazon</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320585958"/>
              </p:ext>
            </p:extLst>
          </p:nvPr>
        </p:nvGraphicFramePr>
        <p:xfrm>
          <a:off x="5714999" y="3345875"/>
          <a:ext cx="1600200" cy="2616200"/>
        </p:xfrm>
        <a:graphic>
          <a:graphicData uri="http://schemas.openxmlformats.org/drawingml/2006/table">
            <a:tbl>
              <a:tblPr firstRow="1" bandRow="1">
                <a:tableStyleId>{2D5ABB26-0587-4C30-8999-92F81FD0307C}</a:tableStyleId>
              </a:tblPr>
              <a:tblGrid>
                <a:gridCol w="1600200"/>
              </a:tblGrid>
              <a:tr h="381000">
                <a:tc>
                  <a:txBody>
                    <a:bodyPr/>
                    <a:lstStyle/>
                    <a:p>
                      <a:r>
                        <a:rPr lang="en-US" sz="1600" b="1" dirty="0" smtClean="0"/>
                        <a:t>employer</a:t>
                      </a:r>
                      <a:endParaRPr lang="en-US" sz="1600" b="1" dirty="0">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chemeClr val="bg1">
                        <a:lumMod val="65000"/>
                      </a:schemeClr>
                    </a:solidFill>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Facebook</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Apple</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Google</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452642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Semantic Types</a:t>
            </a:r>
            <a:endParaRPr lang="en-US" sz="2400" dirty="0">
              <a:solidFill>
                <a:schemeClr val="tx2">
                  <a:lumMod val="75000"/>
                </a:schemeClr>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17</a:t>
            </a:fld>
            <a:endParaRPr lang="en-US" dirty="0"/>
          </a:p>
        </p:txBody>
      </p:sp>
      <p:sp>
        <p:nvSpPr>
          <p:cNvPr id="9" name="Rounded Rectangle 8"/>
          <p:cNvSpPr/>
          <p:nvPr/>
        </p:nvSpPr>
        <p:spPr>
          <a:xfrm>
            <a:off x="1676401" y="1938947"/>
            <a:ext cx="1600200" cy="503467"/>
          </a:xfrm>
          <a:prstGeom prst="roundRect">
            <a:avLst>
              <a:gd name="adj" fmla="val 34445"/>
            </a:avLst>
          </a:prstGeom>
          <a:solidFill>
            <a:srgbClr val="FFFFFF"/>
          </a:solidFill>
          <a:ln w="28575"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rgbClr val="11628F"/>
                </a:solidFill>
                <a:latin typeface="Trebuchet MS"/>
                <a:cs typeface="Trebuchet MS"/>
              </a:rPr>
              <a:t>Organization</a:t>
            </a:r>
          </a:p>
        </p:txBody>
      </p:sp>
      <p:cxnSp>
        <p:nvCxnSpPr>
          <p:cNvPr id="10" name="Straight Connector 9"/>
          <p:cNvCxnSpPr/>
          <p:nvPr/>
        </p:nvCxnSpPr>
        <p:spPr>
          <a:xfrm>
            <a:off x="2438400" y="2449470"/>
            <a:ext cx="0" cy="754172"/>
          </a:xfrm>
          <a:prstGeom prst="line">
            <a:avLst/>
          </a:prstGeom>
          <a:ln>
            <a:solidFill>
              <a:srgbClr val="EB6615"/>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168557" y="2677672"/>
            <a:ext cx="627676" cy="307777"/>
          </a:xfrm>
          <a:prstGeom prst="rect">
            <a:avLst/>
          </a:prstGeom>
          <a:solidFill>
            <a:schemeClr val="bg1"/>
          </a:solidFill>
          <a:ln>
            <a:noFill/>
          </a:ln>
        </p:spPr>
        <p:txBody>
          <a:bodyPr wrap="none" lIns="0" tIns="0" rIns="0" bIns="0">
            <a:spAutoFit/>
          </a:bodyPr>
          <a:lstStyle/>
          <a:p>
            <a:pPr algn="ctr"/>
            <a:r>
              <a:rPr lang="en-US" sz="2000" dirty="0" smtClean="0">
                <a:solidFill>
                  <a:srgbClr val="EB6615"/>
                </a:solidFill>
                <a:latin typeface="Trebuchet MS"/>
                <a:cs typeface="Trebuchet MS"/>
              </a:rPr>
              <a:t>name</a:t>
            </a:r>
          </a:p>
        </p:txBody>
      </p:sp>
      <p:graphicFrame>
        <p:nvGraphicFramePr>
          <p:cNvPr id="8" name="Table 7"/>
          <p:cNvGraphicFramePr>
            <a:graphicFrameLocks noGrp="1"/>
          </p:cNvGraphicFramePr>
          <p:nvPr>
            <p:extLst>
              <p:ext uri="{D42A27DB-BD31-4B8C-83A1-F6EECF244321}">
                <p14:modId xmlns:p14="http://schemas.microsoft.com/office/powerpoint/2010/main" val="2591532671"/>
              </p:ext>
            </p:extLst>
          </p:nvPr>
        </p:nvGraphicFramePr>
        <p:xfrm>
          <a:off x="1676400" y="3352800"/>
          <a:ext cx="1600200" cy="2616200"/>
        </p:xfrm>
        <a:graphic>
          <a:graphicData uri="http://schemas.openxmlformats.org/drawingml/2006/table">
            <a:tbl>
              <a:tblPr firstRow="1" bandRow="1">
                <a:tableStyleId>{2D5ABB26-0587-4C30-8999-92F81FD0307C}</a:tableStyleId>
              </a:tblPr>
              <a:tblGrid>
                <a:gridCol w="1600200"/>
              </a:tblGrid>
              <a:tr h="381000">
                <a:tc>
                  <a:txBody>
                    <a:bodyPr/>
                    <a:lstStyle/>
                    <a:p>
                      <a:r>
                        <a:rPr lang="en-US" sz="1600" b="1" dirty="0" smtClean="0"/>
                        <a:t>workplace</a:t>
                      </a:r>
                      <a:endParaRPr lang="en-US" sz="1600" b="1" dirty="0">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chemeClr val="bg1">
                        <a:lumMod val="65000"/>
                      </a:schemeClr>
                    </a:solidFill>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Google</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Microsoft</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Amazon</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bl>
          </a:graphicData>
        </a:graphic>
      </p:graphicFrame>
      <p:sp>
        <p:nvSpPr>
          <p:cNvPr id="14" name="Rounded Rectangle 13"/>
          <p:cNvSpPr/>
          <p:nvPr/>
        </p:nvSpPr>
        <p:spPr>
          <a:xfrm>
            <a:off x="5715000" y="1932022"/>
            <a:ext cx="1600200" cy="503467"/>
          </a:xfrm>
          <a:prstGeom prst="roundRect">
            <a:avLst>
              <a:gd name="adj" fmla="val 34445"/>
            </a:avLst>
          </a:prstGeom>
          <a:solidFill>
            <a:srgbClr val="FFFFFF"/>
          </a:solidFill>
          <a:ln w="28575"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rgbClr val="11628F"/>
                </a:solidFill>
                <a:latin typeface="Trebuchet MS"/>
                <a:cs typeface="Trebuchet MS"/>
              </a:rPr>
              <a:t>Organization</a:t>
            </a:r>
          </a:p>
        </p:txBody>
      </p:sp>
      <p:cxnSp>
        <p:nvCxnSpPr>
          <p:cNvPr id="15" name="Straight Connector 14"/>
          <p:cNvCxnSpPr/>
          <p:nvPr/>
        </p:nvCxnSpPr>
        <p:spPr>
          <a:xfrm>
            <a:off x="6476999" y="2442545"/>
            <a:ext cx="0" cy="754172"/>
          </a:xfrm>
          <a:prstGeom prst="line">
            <a:avLst/>
          </a:prstGeom>
          <a:ln>
            <a:solidFill>
              <a:srgbClr val="EB6615"/>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6207156" y="2670747"/>
            <a:ext cx="627676" cy="307777"/>
          </a:xfrm>
          <a:prstGeom prst="rect">
            <a:avLst/>
          </a:prstGeom>
          <a:solidFill>
            <a:schemeClr val="bg1"/>
          </a:solidFill>
          <a:ln>
            <a:noFill/>
          </a:ln>
        </p:spPr>
        <p:txBody>
          <a:bodyPr wrap="none" lIns="0" tIns="0" rIns="0" bIns="0">
            <a:spAutoFit/>
          </a:bodyPr>
          <a:lstStyle/>
          <a:p>
            <a:pPr algn="ctr"/>
            <a:r>
              <a:rPr lang="en-US" sz="2000" dirty="0" smtClean="0">
                <a:solidFill>
                  <a:srgbClr val="EB6615"/>
                </a:solidFill>
                <a:latin typeface="Trebuchet MS"/>
                <a:cs typeface="Trebuchet MS"/>
              </a:rPr>
              <a:t>name</a:t>
            </a:r>
          </a:p>
        </p:txBody>
      </p:sp>
      <p:graphicFrame>
        <p:nvGraphicFramePr>
          <p:cNvPr id="17" name="Table 16"/>
          <p:cNvGraphicFramePr>
            <a:graphicFrameLocks noGrp="1"/>
          </p:cNvGraphicFramePr>
          <p:nvPr>
            <p:extLst>
              <p:ext uri="{D42A27DB-BD31-4B8C-83A1-F6EECF244321}">
                <p14:modId xmlns:p14="http://schemas.microsoft.com/office/powerpoint/2010/main" val="2083713968"/>
              </p:ext>
            </p:extLst>
          </p:nvPr>
        </p:nvGraphicFramePr>
        <p:xfrm>
          <a:off x="5714999" y="3345875"/>
          <a:ext cx="1600200" cy="2616200"/>
        </p:xfrm>
        <a:graphic>
          <a:graphicData uri="http://schemas.openxmlformats.org/drawingml/2006/table">
            <a:tbl>
              <a:tblPr firstRow="1" bandRow="1">
                <a:tableStyleId>{2D5ABB26-0587-4C30-8999-92F81FD0307C}</a:tableStyleId>
              </a:tblPr>
              <a:tblGrid>
                <a:gridCol w="1600200"/>
              </a:tblGrid>
              <a:tr h="381000">
                <a:tc>
                  <a:txBody>
                    <a:bodyPr/>
                    <a:lstStyle/>
                    <a:p>
                      <a:r>
                        <a:rPr lang="en-US" sz="1600" b="1" dirty="0" smtClean="0"/>
                        <a:t>employer</a:t>
                      </a:r>
                      <a:endParaRPr lang="en-US" sz="1600" b="1" dirty="0">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chemeClr val="bg1">
                        <a:lumMod val="65000"/>
                      </a:schemeClr>
                    </a:solidFill>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Facebook</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Apple</a:t>
                      </a:r>
                      <a:endParaRPr lang="en-US" sz="1600" dirty="0" smtClean="0">
                        <a:effectLst/>
                        <a:latin typeface="Trebuchet MS"/>
                        <a:cs typeface="Trebuchet MS"/>
                      </a:endParaRP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Google</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r h="558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a:t>
                      </a:r>
                    </a:p>
                  </a:txBody>
                  <a:tcPr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1349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Labeling Approach</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Each semantic type:</a:t>
            </a:r>
            <a:r>
              <a:rPr lang="en-US" dirty="0" smtClean="0">
                <a:solidFill>
                  <a:srgbClr val="11628F"/>
                </a:solidFill>
              </a:rPr>
              <a:t> </a:t>
            </a:r>
            <a:r>
              <a:rPr lang="en-US" dirty="0" smtClean="0">
                <a:solidFill>
                  <a:srgbClr val="EB6615"/>
                </a:solidFill>
              </a:rPr>
              <a:t>label</a:t>
            </a:r>
          </a:p>
          <a:p>
            <a:r>
              <a:rPr lang="en-US" dirty="0" smtClean="0"/>
              <a:t>Each data column: </a:t>
            </a:r>
            <a:r>
              <a:rPr lang="en-US" dirty="0" smtClean="0">
                <a:solidFill>
                  <a:schemeClr val="accent4"/>
                </a:solidFill>
              </a:rPr>
              <a:t>document</a:t>
            </a:r>
          </a:p>
          <a:p>
            <a:endParaRPr lang="en-US" dirty="0" smtClean="0">
              <a:solidFill>
                <a:srgbClr val="11628F"/>
              </a:solidFill>
            </a:endParaRPr>
          </a:p>
          <a:p>
            <a:r>
              <a:rPr lang="en-US" dirty="0" smtClean="0">
                <a:solidFill>
                  <a:srgbClr val="11628F"/>
                </a:solidFill>
              </a:rPr>
              <a:t>Textual Data</a:t>
            </a:r>
          </a:p>
          <a:p>
            <a:pPr lvl="1"/>
            <a:r>
              <a:rPr lang="en-US" dirty="0"/>
              <a:t>Compute </a:t>
            </a:r>
            <a:r>
              <a:rPr lang="en-US" dirty="0">
                <a:solidFill>
                  <a:schemeClr val="accent4"/>
                </a:solidFill>
              </a:rPr>
              <a:t>TF/IDF vectors</a:t>
            </a:r>
            <a:r>
              <a:rPr lang="en-US" dirty="0"/>
              <a:t> for documents</a:t>
            </a:r>
          </a:p>
          <a:p>
            <a:pPr lvl="1"/>
            <a:r>
              <a:rPr lang="en-US" dirty="0">
                <a:solidFill>
                  <a:schemeClr val="tx2">
                    <a:lumMod val="75000"/>
                  </a:schemeClr>
                </a:solidFill>
              </a:rPr>
              <a:t>Compare documents using </a:t>
            </a:r>
            <a:r>
              <a:rPr lang="en-US" dirty="0">
                <a:solidFill>
                  <a:srgbClr val="EB6615"/>
                </a:solidFill>
              </a:rPr>
              <a:t>Cosine Similarity</a:t>
            </a:r>
            <a:r>
              <a:rPr lang="en-US" dirty="0">
                <a:solidFill>
                  <a:schemeClr val="tx2">
                    <a:lumMod val="75000"/>
                  </a:schemeClr>
                </a:solidFill>
              </a:rPr>
              <a:t> between TF/IDF vectors</a:t>
            </a:r>
          </a:p>
          <a:p>
            <a:endParaRPr lang="en-US" sz="2800" dirty="0" smtClean="0">
              <a:solidFill>
                <a:schemeClr val="tx2">
                  <a:lumMod val="75000"/>
                </a:schemeClr>
              </a:solidFill>
            </a:endParaRPr>
          </a:p>
          <a:p>
            <a:r>
              <a:rPr lang="en-US" sz="2800" dirty="0" smtClean="0">
                <a:solidFill>
                  <a:schemeClr val="tx2">
                    <a:lumMod val="75000"/>
                  </a:schemeClr>
                </a:solidFill>
              </a:rPr>
              <a:t>Numeric </a:t>
            </a:r>
            <a:r>
              <a:rPr lang="en-US" sz="2800" dirty="0">
                <a:solidFill>
                  <a:schemeClr val="tx2">
                    <a:lumMod val="75000"/>
                  </a:schemeClr>
                </a:solidFill>
              </a:rPr>
              <a:t>Data</a:t>
            </a:r>
          </a:p>
          <a:p>
            <a:pPr lvl="1"/>
            <a:r>
              <a:rPr lang="en-US" dirty="0">
                <a:solidFill>
                  <a:schemeClr val="tx2">
                    <a:lumMod val="75000"/>
                  </a:schemeClr>
                </a:solidFill>
              </a:rPr>
              <a:t>Use </a:t>
            </a:r>
            <a:r>
              <a:rPr lang="en-US" dirty="0">
                <a:solidFill>
                  <a:srgbClr val="EB6615"/>
                </a:solidFill>
              </a:rPr>
              <a:t>Statistical Hypothesis Testing</a:t>
            </a:r>
            <a:r>
              <a:rPr lang="en-US" dirty="0">
                <a:solidFill>
                  <a:schemeClr val="tx2">
                    <a:lumMod val="75000"/>
                  </a:schemeClr>
                </a:solidFill>
              </a:rPr>
              <a:t> </a:t>
            </a:r>
          </a:p>
          <a:p>
            <a:pPr lvl="1"/>
            <a:r>
              <a:rPr lang="en-US" dirty="0">
                <a:solidFill>
                  <a:schemeClr val="tx2">
                    <a:lumMod val="75000"/>
                  </a:schemeClr>
                </a:solidFill>
              </a:rPr>
              <a:t>Intuition: </a:t>
            </a:r>
            <a:r>
              <a:rPr lang="en-US" dirty="0" smtClean="0">
                <a:solidFill>
                  <a:srgbClr val="EB6615"/>
                </a:solidFill>
              </a:rPr>
              <a:t>distribution</a:t>
            </a:r>
            <a:r>
              <a:rPr lang="en-US" dirty="0" smtClean="0">
                <a:solidFill>
                  <a:schemeClr val="tx2">
                    <a:lumMod val="75000"/>
                  </a:schemeClr>
                </a:solidFill>
              </a:rPr>
              <a:t> </a:t>
            </a:r>
            <a:r>
              <a:rPr lang="en-US" dirty="0">
                <a:solidFill>
                  <a:schemeClr val="tx2">
                    <a:lumMod val="75000"/>
                  </a:schemeClr>
                </a:solidFill>
              </a:rPr>
              <a:t>of values in different semantic types is different, e.g., temperature vs. </a:t>
            </a:r>
            <a:r>
              <a:rPr lang="en-US" dirty="0" smtClean="0">
                <a:solidFill>
                  <a:schemeClr val="tx2">
                    <a:lumMod val="75000"/>
                  </a:schemeClr>
                </a:solidFill>
              </a:rPr>
              <a:t>population</a:t>
            </a:r>
          </a:p>
          <a:p>
            <a:endParaRPr lang="en-US" sz="2800" dirty="0" smtClean="0"/>
          </a:p>
          <a:p>
            <a:r>
              <a:rPr lang="en-US" sz="2800" dirty="0" smtClean="0"/>
              <a:t>Return </a:t>
            </a:r>
            <a:r>
              <a:rPr lang="en-US" sz="2800" dirty="0"/>
              <a:t>Top-k suggestions based on the confidence scores</a:t>
            </a:r>
          </a:p>
          <a:p>
            <a:pPr lvl="1"/>
            <a:endParaRPr lang="en-US" dirty="0">
              <a:solidFill>
                <a:schemeClr val="tx2">
                  <a:lumMod val="75000"/>
                </a:schemeClr>
              </a:solidFill>
            </a:endParaRPr>
          </a:p>
          <a:p>
            <a:pPr lvl="1"/>
            <a:endParaRPr lang="en-US" dirty="0" smtClean="0">
              <a:solidFill>
                <a:srgbClr val="11628F"/>
              </a:solidFill>
            </a:endParaRPr>
          </a:p>
          <a:p>
            <a:pPr lvl="1"/>
            <a:endParaRPr lang="en-US" dirty="0">
              <a:solidFill>
                <a:srgbClr val="11628F"/>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18</a:t>
            </a:fld>
            <a:endParaRPr lang="en-US" dirty="0"/>
          </a:p>
        </p:txBody>
      </p:sp>
    </p:spTree>
    <p:extLst>
      <p:ext uri="{BB962C8B-B14F-4D97-AF65-F5344CB8AC3E}">
        <p14:creationId xmlns:p14="http://schemas.microsoft.com/office/powerpoint/2010/main" val="34806587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 a Graph</a:t>
            </a:r>
            <a:endParaRPr lang="en-US" dirty="0"/>
          </a:p>
        </p:txBody>
      </p:sp>
      <p:sp>
        <p:nvSpPr>
          <p:cNvPr id="3" name="Content Placeholder 2"/>
          <p:cNvSpPr>
            <a:spLocks noGrp="1"/>
          </p:cNvSpPr>
          <p:nvPr>
            <p:ph idx="1"/>
          </p:nvPr>
        </p:nvSpPr>
        <p:spPr>
          <a:xfrm>
            <a:off x="469900" y="1295400"/>
            <a:ext cx="8521700" cy="762000"/>
          </a:xfrm>
        </p:spPr>
        <p:txBody>
          <a:bodyPr>
            <a:normAutofit fontScale="85000" lnSpcReduction="10000"/>
          </a:bodyPr>
          <a:lstStyle/>
          <a:p>
            <a:pPr marL="0" indent="0">
              <a:buNone/>
            </a:pPr>
            <a:r>
              <a:rPr lang="en-US" dirty="0"/>
              <a:t>Construct a graph from semantic types and </a:t>
            </a:r>
            <a:r>
              <a:rPr lang="en-US" dirty="0" smtClean="0"/>
              <a:t>ontology</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19</a:t>
            </a:fld>
            <a:endParaRPr lang="en-US" dirty="0"/>
          </a:p>
        </p:txBody>
      </p:sp>
      <p:sp>
        <p:nvSpPr>
          <p:cNvPr id="8" name="Oval 7"/>
          <p:cNvSpPr/>
          <p:nvPr/>
        </p:nvSpPr>
        <p:spPr bwMode="auto">
          <a:xfrm>
            <a:off x="1947029" y="1981200"/>
            <a:ext cx="762000" cy="24792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FF"/>
                </a:solidFill>
                <a:effectLst/>
                <a:latin typeface="+mj-lt"/>
              </a:rPr>
              <a:t>Person</a:t>
            </a:r>
          </a:p>
        </p:txBody>
      </p:sp>
      <p:sp>
        <p:nvSpPr>
          <p:cNvPr id="9" name="Oval 8"/>
          <p:cNvSpPr/>
          <p:nvPr/>
        </p:nvSpPr>
        <p:spPr bwMode="auto">
          <a:xfrm>
            <a:off x="5757029" y="1981200"/>
            <a:ext cx="1219200" cy="27024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200" dirty="0">
                <a:solidFill>
                  <a:srgbClr val="0000FF"/>
                </a:solidFill>
                <a:latin typeface="+mj-lt"/>
              </a:rPr>
              <a:t>Organization</a:t>
            </a:r>
          </a:p>
        </p:txBody>
      </p:sp>
      <p:sp>
        <p:nvSpPr>
          <p:cNvPr id="10" name="Oval 9"/>
          <p:cNvSpPr/>
          <p:nvPr/>
        </p:nvSpPr>
        <p:spPr bwMode="auto">
          <a:xfrm>
            <a:off x="3928229" y="1981200"/>
            <a:ext cx="685800" cy="26316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200" dirty="0">
                <a:solidFill>
                  <a:srgbClr val="0000FF"/>
                </a:solidFill>
                <a:latin typeface="+mj-lt"/>
              </a:rPr>
              <a:t>City</a:t>
            </a:r>
          </a:p>
        </p:txBody>
      </p:sp>
      <p:sp>
        <p:nvSpPr>
          <p:cNvPr id="11" name="Oval 10"/>
          <p:cNvSpPr/>
          <p:nvPr/>
        </p:nvSpPr>
        <p:spPr bwMode="auto">
          <a:xfrm>
            <a:off x="4842629" y="1981200"/>
            <a:ext cx="685800" cy="26316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200" dirty="0">
                <a:solidFill>
                  <a:srgbClr val="0000FF"/>
                </a:solidFill>
                <a:latin typeface="+mj-lt"/>
              </a:rPr>
              <a:t>State</a:t>
            </a:r>
          </a:p>
        </p:txBody>
      </p:sp>
      <p:cxnSp>
        <p:nvCxnSpPr>
          <p:cNvPr id="12" name="Curved Connector 11"/>
          <p:cNvCxnSpPr>
            <a:stCxn id="8" idx="4"/>
            <a:endCxn id="25" idx="0"/>
          </p:cNvCxnSpPr>
          <p:nvPr/>
        </p:nvCxnSpPr>
        <p:spPr bwMode="auto">
          <a:xfrm rot="16200000" flipH="1">
            <a:off x="2213804" y="2343344"/>
            <a:ext cx="529320" cy="300871"/>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13" name="Curved Connector 12"/>
          <p:cNvCxnSpPr>
            <a:stCxn id="22" idx="4"/>
            <a:endCxn id="26" idx="0"/>
          </p:cNvCxnSpPr>
          <p:nvPr/>
        </p:nvCxnSpPr>
        <p:spPr bwMode="auto">
          <a:xfrm rot="16200000" flipH="1">
            <a:off x="3242504" y="2305244"/>
            <a:ext cx="529320" cy="377071"/>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14" name="Curved Connector 13"/>
          <p:cNvCxnSpPr>
            <a:stCxn id="10" idx="4"/>
            <a:endCxn id="27" idx="0"/>
          </p:cNvCxnSpPr>
          <p:nvPr/>
        </p:nvCxnSpPr>
        <p:spPr bwMode="auto">
          <a:xfrm rot="16200000" flipH="1">
            <a:off x="4259774" y="2255714"/>
            <a:ext cx="514080" cy="491371"/>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15" name="Curved Connector 14"/>
          <p:cNvCxnSpPr>
            <a:stCxn id="11" idx="4"/>
            <a:endCxn id="28" idx="0"/>
          </p:cNvCxnSpPr>
          <p:nvPr/>
        </p:nvCxnSpPr>
        <p:spPr bwMode="auto">
          <a:xfrm rot="16200000" flipH="1">
            <a:off x="5155124" y="2274764"/>
            <a:ext cx="514080" cy="453271"/>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16" name="Curved Connector 15"/>
          <p:cNvCxnSpPr>
            <a:stCxn id="9" idx="4"/>
            <a:endCxn id="29" idx="0"/>
          </p:cNvCxnSpPr>
          <p:nvPr/>
        </p:nvCxnSpPr>
        <p:spPr bwMode="auto">
          <a:xfrm rot="16200000" flipH="1">
            <a:off x="6149264" y="2468804"/>
            <a:ext cx="507000" cy="72271"/>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sp>
        <p:nvSpPr>
          <p:cNvPr id="17" name="TextBox 16"/>
          <p:cNvSpPr txBox="1"/>
          <p:nvPr/>
        </p:nvSpPr>
        <p:spPr>
          <a:xfrm>
            <a:off x="1947029" y="2327640"/>
            <a:ext cx="423029" cy="184666"/>
          </a:xfrm>
          <a:prstGeom prst="rect">
            <a:avLst/>
          </a:prstGeom>
          <a:noFill/>
        </p:spPr>
        <p:txBody>
          <a:bodyPr wrap="none" lIns="0" tIns="0" rIns="0" bIns="0" rtlCol="0">
            <a:spAutoFit/>
          </a:bodyPr>
          <a:lstStyle/>
          <a:p>
            <a:r>
              <a:rPr lang="en-US" sz="1200" i="1" dirty="0" smtClean="0">
                <a:solidFill>
                  <a:srgbClr val="EB6615"/>
                </a:solidFill>
                <a:latin typeface="+mn-lt"/>
              </a:rPr>
              <a:t>name</a:t>
            </a:r>
            <a:endParaRPr lang="en-US" sz="1200" i="1" dirty="0">
              <a:solidFill>
                <a:srgbClr val="EB6615"/>
              </a:solidFill>
              <a:latin typeface="+mn-lt"/>
            </a:endParaRPr>
          </a:p>
        </p:txBody>
      </p:sp>
      <p:sp>
        <p:nvSpPr>
          <p:cNvPr id="18" name="TextBox 17"/>
          <p:cNvSpPr txBox="1"/>
          <p:nvPr/>
        </p:nvSpPr>
        <p:spPr>
          <a:xfrm>
            <a:off x="2709029" y="2327640"/>
            <a:ext cx="636955" cy="184666"/>
          </a:xfrm>
          <a:prstGeom prst="rect">
            <a:avLst/>
          </a:prstGeom>
          <a:noFill/>
        </p:spPr>
        <p:txBody>
          <a:bodyPr wrap="none" lIns="0" tIns="0" rIns="0" bIns="0" rtlCol="0">
            <a:spAutoFit/>
          </a:bodyPr>
          <a:lstStyle/>
          <a:p>
            <a:r>
              <a:rPr lang="en-US" sz="1200" i="1" dirty="0" smtClean="0">
                <a:solidFill>
                  <a:srgbClr val="EB6615"/>
                </a:solidFill>
                <a:latin typeface="+mn-lt"/>
              </a:rPr>
              <a:t>birthdate</a:t>
            </a:r>
            <a:endParaRPr lang="en-US" sz="1200" i="1" dirty="0">
              <a:solidFill>
                <a:srgbClr val="EB6615"/>
              </a:solidFill>
              <a:latin typeface="+mn-lt"/>
            </a:endParaRPr>
          </a:p>
        </p:txBody>
      </p:sp>
      <p:sp>
        <p:nvSpPr>
          <p:cNvPr id="19" name="TextBox 18"/>
          <p:cNvSpPr txBox="1"/>
          <p:nvPr/>
        </p:nvSpPr>
        <p:spPr>
          <a:xfrm>
            <a:off x="4842629" y="2327640"/>
            <a:ext cx="423029" cy="184666"/>
          </a:xfrm>
          <a:prstGeom prst="rect">
            <a:avLst/>
          </a:prstGeom>
          <a:noFill/>
        </p:spPr>
        <p:txBody>
          <a:bodyPr wrap="none" lIns="0" tIns="0" rIns="0" bIns="0" rtlCol="0">
            <a:spAutoFit/>
          </a:bodyPr>
          <a:lstStyle/>
          <a:p>
            <a:r>
              <a:rPr lang="en-US" sz="1200" i="1" dirty="0" smtClean="0">
                <a:solidFill>
                  <a:srgbClr val="EB6615"/>
                </a:solidFill>
                <a:latin typeface="+mn-lt"/>
              </a:rPr>
              <a:t>name</a:t>
            </a:r>
            <a:endParaRPr lang="en-US" sz="1200" i="1" dirty="0">
              <a:solidFill>
                <a:srgbClr val="EB6615"/>
              </a:solidFill>
              <a:latin typeface="+mn-lt"/>
            </a:endParaRPr>
          </a:p>
        </p:txBody>
      </p:sp>
      <p:sp>
        <p:nvSpPr>
          <p:cNvPr id="20" name="TextBox 19"/>
          <p:cNvSpPr txBox="1"/>
          <p:nvPr/>
        </p:nvSpPr>
        <p:spPr>
          <a:xfrm>
            <a:off x="5943600" y="2327640"/>
            <a:ext cx="423029" cy="184666"/>
          </a:xfrm>
          <a:prstGeom prst="rect">
            <a:avLst/>
          </a:prstGeom>
          <a:noFill/>
        </p:spPr>
        <p:txBody>
          <a:bodyPr wrap="none" lIns="0" tIns="0" rIns="0" bIns="0" rtlCol="0">
            <a:spAutoFit/>
          </a:bodyPr>
          <a:lstStyle/>
          <a:p>
            <a:r>
              <a:rPr lang="en-US" sz="1200" i="1" dirty="0" smtClean="0">
                <a:solidFill>
                  <a:srgbClr val="EB6615"/>
                </a:solidFill>
                <a:latin typeface="+mn-lt"/>
              </a:rPr>
              <a:t>name</a:t>
            </a:r>
            <a:endParaRPr lang="en-US" sz="1200" i="1" dirty="0">
              <a:solidFill>
                <a:srgbClr val="EB6615"/>
              </a:solidFill>
              <a:latin typeface="+mn-lt"/>
            </a:endParaRPr>
          </a:p>
        </p:txBody>
      </p:sp>
      <p:sp>
        <p:nvSpPr>
          <p:cNvPr id="21" name="TextBox 20"/>
          <p:cNvSpPr txBox="1"/>
          <p:nvPr/>
        </p:nvSpPr>
        <p:spPr>
          <a:xfrm>
            <a:off x="3852029" y="2327640"/>
            <a:ext cx="423029" cy="184666"/>
          </a:xfrm>
          <a:prstGeom prst="rect">
            <a:avLst/>
          </a:prstGeom>
          <a:noFill/>
        </p:spPr>
        <p:txBody>
          <a:bodyPr wrap="none" lIns="0" tIns="0" rIns="0" bIns="0" rtlCol="0">
            <a:spAutoFit/>
          </a:bodyPr>
          <a:lstStyle/>
          <a:p>
            <a:r>
              <a:rPr lang="en-US" sz="1200" i="1" dirty="0" smtClean="0">
                <a:solidFill>
                  <a:srgbClr val="EB6615"/>
                </a:solidFill>
                <a:latin typeface="+mn-lt"/>
              </a:rPr>
              <a:t>name</a:t>
            </a:r>
            <a:endParaRPr lang="en-US" sz="1200" i="1" dirty="0">
              <a:solidFill>
                <a:srgbClr val="EB6615"/>
              </a:solidFill>
              <a:latin typeface="+mn-lt"/>
            </a:endParaRPr>
          </a:p>
        </p:txBody>
      </p:sp>
      <p:sp>
        <p:nvSpPr>
          <p:cNvPr id="22" name="Oval 21"/>
          <p:cNvSpPr/>
          <p:nvPr/>
        </p:nvSpPr>
        <p:spPr bwMode="auto">
          <a:xfrm>
            <a:off x="2937629" y="1981200"/>
            <a:ext cx="762000" cy="24792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45720" numCol="1" rtlCol="0" anchor="t" anchorCtr="0" compatLnSpc="1">
            <a:prstTxWarp prst="textNoShape">
              <a:avLst/>
            </a:prstTxWarp>
          </a:bodyPr>
          <a:lstStyle/>
          <a:p>
            <a:pPr algn="ctr"/>
            <a:r>
              <a:rPr lang="en-US" sz="1200" dirty="0">
                <a:solidFill>
                  <a:srgbClr val="0000FF"/>
                </a:solidFill>
                <a:latin typeface="+mj-lt"/>
              </a:rPr>
              <a:t>Person</a:t>
            </a:r>
          </a:p>
        </p:txBody>
      </p:sp>
      <p:graphicFrame>
        <p:nvGraphicFramePr>
          <p:cNvPr id="23" name="Table 22"/>
          <p:cNvGraphicFramePr>
            <a:graphicFrameLocks noGrp="1"/>
          </p:cNvGraphicFramePr>
          <p:nvPr>
            <p:extLst>
              <p:ext uri="{D42A27DB-BD31-4B8C-83A1-F6EECF244321}">
                <p14:modId xmlns:p14="http://schemas.microsoft.com/office/powerpoint/2010/main" val="1604391939"/>
              </p:ext>
            </p:extLst>
          </p:nvPr>
        </p:nvGraphicFramePr>
        <p:xfrm>
          <a:off x="1828800" y="2758440"/>
          <a:ext cx="5105400" cy="822960"/>
        </p:xfrm>
        <a:graphic>
          <a:graphicData uri="http://schemas.openxmlformats.org/drawingml/2006/table">
            <a:tbl>
              <a:tblPr firstRow="1" bandRow="1">
                <a:tableStyleId>{2D5ABB26-0587-4C30-8999-92F81FD0307C}</a:tableStyleId>
              </a:tblPr>
              <a:tblGrid>
                <a:gridCol w="220717"/>
                <a:gridCol w="1150883"/>
                <a:gridCol w="990600"/>
                <a:gridCol w="1143000"/>
                <a:gridCol w="609600"/>
                <a:gridCol w="990600"/>
              </a:tblGrid>
              <a:tr h="228600">
                <a:tc>
                  <a:txBody>
                    <a:bodyPr/>
                    <a:lstStyle/>
                    <a:p>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name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date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city</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state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workplace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r>
              <a:tr h="259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1</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Fred Collins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Oct 1959</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Seattle</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WA</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Microsoft</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2</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Tina Peterson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May 1980</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New York</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NY</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Google</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bl>
          </a:graphicData>
        </a:graphic>
      </p:graphicFrame>
      <p:grpSp>
        <p:nvGrpSpPr>
          <p:cNvPr id="24" name="Group 23"/>
          <p:cNvGrpSpPr/>
          <p:nvPr/>
        </p:nvGrpSpPr>
        <p:grpSpPr>
          <a:xfrm>
            <a:off x="2057400" y="2758440"/>
            <a:ext cx="4876800" cy="276999"/>
            <a:chOff x="1295400" y="4114800"/>
            <a:chExt cx="4876800" cy="276999"/>
          </a:xfrm>
        </p:grpSpPr>
        <p:sp>
          <p:nvSpPr>
            <p:cNvPr id="25" name="TextBox 24"/>
            <p:cNvSpPr txBox="1"/>
            <p:nvPr/>
          </p:nvSpPr>
          <p:spPr>
            <a:xfrm flipH="1">
              <a:off x="1295400" y="4114800"/>
              <a:ext cx="11430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26" name="TextBox 25"/>
            <p:cNvSpPr txBox="1"/>
            <p:nvPr/>
          </p:nvSpPr>
          <p:spPr>
            <a:xfrm flipH="1">
              <a:off x="2438400" y="4114800"/>
              <a:ext cx="9906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27" name="TextBox 26"/>
            <p:cNvSpPr txBox="1"/>
            <p:nvPr/>
          </p:nvSpPr>
          <p:spPr>
            <a:xfrm flipH="1">
              <a:off x="3429000" y="4114800"/>
              <a:ext cx="11430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28" name="TextBox 27"/>
            <p:cNvSpPr txBox="1"/>
            <p:nvPr/>
          </p:nvSpPr>
          <p:spPr>
            <a:xfrm flipH="1">
              <a:off x="4572000" y="4114800"/>
              <a:ext cx="6096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29" name="TextBox 28"/>
            <p:cNvSpPr txBox="1"/>
            <p:nvPr/>
          </p:nvSpPr>
          <p:spPr>
            <a:xfrm flipH="1">
              <a:off x="5181600" y="4114800"/>
              <a:ext cx="9906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grpSp>
      <p:pic>
        <p:nvPicPr>
          <p:cNvPr id="30" name="Picture 29" descr="ontolog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886200"/>
            <a:ext cx="5638800" cy="2814255"/>
          </a:xfrm>
          <a:prstGeom prst="rect">
            <a:avLst/>
          </a:prstGeom>
        </p:spPr>
      </p:pic>
    </p:spTree>
    <p:extLst>
      <p:ext uri="{BB962C8B-B14F-4D97-AF65-F5344CB8AC3E}">
        <p14:creationId xmlns:p14="http://schemas.microsoft.com/office/powerpoint/2010/main" val="14262300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2</a:t>
            </a:fld>
            <a:endParaRPr lang="en-US" dirty="0"/>
          </a:p>
        </p:txBody>
      </p:sp>
      <p:sp>
        <p:nvSpPr>
          <p:cNvPr id="5" name="TextBox 4"/>
          <p:cNvSpPr txBox="1"/>
          <p:nvPr/>
        </p:nvSpPr>
        <p:spPr>
          <a:xfrm>
            <a:off x="152400" y="5867400"/>
            <a:ext cx="8850493" cy="461665"/>
          </a:xfrm>
          <a:prstGeom prst="rect">
            <a:avLst/>
          </a:prstGeom>
          <a:noFill/>
        </p:spPr>
        <p:txBody>
          <a:bodyPr wrap="square" rtlCol="0">
            <a:spAutoFit/>
          </a:bodyPr>
          <a:lstStyle/>
          <a:p>
            <a:pPr algn="ctr"/>
            <a:r>
              <a:rPr lang="en-US" dirty="0" smtClean="0">
                <a:solidFill>
                  <a:srgbClr val="11628F"/>
                </a:solidFill>
                <a:latin typeface="Trebuchet MS"/>
                <a:cs typeface="Trebuchet MS"/>
              </a:rPr>
              <a:t>How to express the intended meaning of data?</a:t>
            </a:r>
            <a:endParaRPr lang="en-US" b="1" u="sng" dirty="0">
              <a:solidFill>
                <a:srgbClr val="11628F"/>
              </a:solidFill>
              <a:latin typeface="Trebuchet MS"/>
              <a:cs typeface="Trebuchet MS"/>
            </a:endParaRPr>
          </a:p>
        </p:txBody>
      </p:sp>
      <p:sp>
        <p:nvSpPr>
          <p:cNvPr id="7" name="TextBox 6"/>
          <p:cNvSpPr txBox="1"/>
          <p:nvPr/>
        </p:nvSpPr>
        <p:spPr>
          <a:xfrm>
            <a:off x="152400" y="1331893"/>
            <a:ext cx="8850493" cy="954107"/>
          </a:xfrm>
          <a:prstGeom prst="rect">
            <a:avLst/>
          </a:prstGeom>
          <a:noFill/>
        </p:spPr>
        <p:txBody>
          <a:bodyPr wrap="square" rtlCol="0">
            <a:spAutoFit/>
          </a:bodyPr>
          <a:lstStyle/>
          <a:p>
            <a:pPr algn="ctr"/>
            <a:r>
              <a:rPr lang="en-US" sz="2800" dirty="0" smtClean="0">
                <a:solidFill>
                  <a:srgbClr val="11628F"/>
                </a:solidFill>
                <a:latin typeface="Trebuchet MS"/>
                <a:cs typeface="Trebuchet MS"/>
              </a:rPr>
              <a:t>Explicit </a:t>
            </a:r>
            <a:r>
              <a:rPr lang="en-US" sz="2800" dirty="0" smtClean="0">
                <a:solidFill>
                  <a:schemeClr val="tx2">
                    <a:lumMod val="75000"/>
                  </a:schemeClr>
                </a:solidFill>
                <a:latin typeface="Trebuchet MS"/>
                <a:cs typeface="Trebuchet MS"/>
              </a:rPr>
              <a:t>semantics</a:t>
            </a:r>
            <a:r>
              <a:rPr lang="en-US" sz="2800" dirty="0" smtClean="0">
                <a:solidFill>
                  <a:srgbClr val="11628F"/>
                </a:solidFill>
                <a:latin typeface="Trebuchet MS"/>
                <a:cs typeface="Trebuchet MS"/>
              </a:rPr>
              <a:t> is missing in many of the structured sources</a:t>
            </a:r>
            <a:endParaRPr lang="en-US" sz="2800" b="1" u="sng" dirty="0">
              <a:solidFill>
                <a:srgbClr val="11628F"/>
              </a:solidFill>
              <a:latin typeface="Trebuchet MS"/>
              <a:cs typeface="Trebuchet MS"/>
            </a:endParaRPr>
          </a:p>
        </p:txBody>
      </p:sp>
      <p:graphicFrame>
        <p:nvGraphicFramePr>
          <p:cNvPr id="9" name="Table 8"/>
          <p:cNvGraphicFramePr>
            <a:graphicFrameLocks noGrp="1"/>
          </p:cNvGraphicFramePr>
          <p:nvPr>
            <p:extLst>
              <p:ext uri="{D42A27DB-BD31-4B8C-83A1-F6EECF244321}">
                <p14:modId xmlns:p14="http://schemas.microsoft.com/office/powerpoint/2010/main" val="1860487464"/>
              </p:ext>
            </p:extLst>
          </p:nvPr>
        </p:nvGraphicFramePr>
        <p:xfrm>
          <a:off x="457200" y="3251537"/>
          <a:ext cx="8305800" cy="1280160"/>
        </p:xfrm>
        <a:graphic>
          <a:graphicData uri="http://schemas.openxmlformats.org/drawingml/2006/table">
            <a:tbl>
              <a:tblPr firstRow="1" bandRow="1">
                <a:tableStyleId>{2D5ABB26-0587-4C30-8999-92F81FD0307C}</a:tableStyleId>
              </a:tblPr>
              <a:tblGrid>
                <a:gridCol w="352926"/>
                <a:gridCol w="1933074"/>
                <a:gridCol w="2209800"/>
                <a:gridCol w="1524000"/>
                <a:gridCol w="990600"/>
                <a:gridCol w="1295400"/>
              </a:tblGrid>
              <a:tr h="426720">
                <a:tc>
                  <a:txBody>
                    <a:bodyPr/>
                    <a:lstStyle/>
                    <a:p>
                      <a:endParaRPr lang="en-US" sz="16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600" b="1" dirty="0" smtClean="0"/>
                        <a:t>name</a:t>
                      </a:r>
                      <a:endParaRPr lang="en-US" sz="16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600" b="1" dirty="0" smtClean="0"/>
                        <a:t>date</a:t>
                      </a:r>
                      <a:endParaRPr lang="en-US" sz="16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600" b="1" dirty="0" smtClean="0"/>
                        <a:t>city</a:t>
                      </a:r>
                      <a:endParaRPr lang="en-US" sz="16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600" b="1" dirty="0" smtClean="0"/>
                        <a:t>state</a:t>
                      </a:r>
                      <a:endParaRPr lang="en-US" sz="16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600" b="1" dirty="0" smtClean="0"/>
                        <a:t>workplace</a:t>
                      </a:r>
                      <a:endParaRPr lang="en-US" sz="16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r>
              <a:tr h="426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1</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Fred Collins </a:t>
                      </a:r>
                      <a:endParaRPr lang="en-US" sz="16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600" dirty="0" smtClean="0"/>
                        <a:t>Oct 1959</a:t>
                      </a:r>
                      <a:endParaRPr lang="en-US" sz="16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Seattle</a:t>
                      </a:r>
                      <a:endParaRPr lang="en-US" sz="16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600" dirty="0" smtClean="0"/>
                        <a:t>WA</a:t>
                      </a:r>
                      <a:endParaRPr lang="en-US" sz="16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600" dirty="0" smtClean="0"/>
                        <a:t>Microsoft</a:t>
                      </a:r>
                      <a:endParaRPr lang="en-US" sz="16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r h="426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rebuchet MS"/>
                          <a:cs typeface="Trebuchet MS"/>
                        </a:rPr>
                        <a:t>2</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rPr>
                        <a:t>Tina Peterson </a:t>
                      </a:r>
                      <a:endParaRPr lang="en-US" sz="16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600" dirty="0" smtClean="0"/>
                        <a:t>May 1980</a:t>
                      </a:r>
                      <a:endParaRPr lang="en-US" sz="16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600" dirty="0" smtClean="0"/>
                        <a:t>New York</a:t>
                      </a:r>
                      <a:endParaRPr lang="en-US" sz="16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600" dirty="0" smtClean="0"/>
                        <a:t>NY</a:t>
                      </a:r>
                      <a:endParaRPr lang="en-US" sz="16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600" dirty="0" smtClean="0"/>
                        <a:t>Google</a:t>
                      </a:r>
                      <a:endParaRPr lang="en-US" sz="16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bl>
          </a:graphicData>
        </a:graphic>
      </p:graphicFrame>
      <p:sp>
        <p:nvSpPr>
          <p:cNvPr id="10" name="TextBox 9"/>
          <p:cNvSpPr txBox="1"/>
          <p:nvPr/>
        </p:nvSpPr>
        <p:spPr>
          <a:xfrm>
            <a:off x="4114800" y="2590800"/>
            <a:ext cx="1841951" cy="400110"/>
          </a:xfrm>
          <a:prstGeom prst="rect">
            <a:avLst/>
          </a:prstGeom>
          <a:noFill/>
        </p:spPr>
        <p:txBody>
          <a:bodyPr wrap="none" lIns="0" rIns="0" rtlCol="0" anchor="ctr" anchorCtr="0">
            <a:spAutoFit/>
          </a:bodyPr>
          <a:lstStyle/>
          <a:p>
            <a:r>
              <a:rPr lang="en-US" sz="2000" dirty="0" smtClean="0">
                <a:solidFill>
                  <a:schemeClr val="accent4"/>
                </a:solidFill>
                <a:latin typeface="Trebuchet MS"/>
                <a:cs typeface="Trebuchet MS"/>
              </a:rPr>
              <a:t>Employee? CEO?</a:t>
            </a:r>
          </a:p>
        </p:txBody>
      </p:sp>
      <p:sp>
        <p:nvSpPr>
          <p:cNvPr id="11" name="TextBox 10"/>
          <p:cNvSpPr txBox="1"/>
          <p:nvPr/>
        </p:nvSpPr>
        <p:spPr>
          <a:xfrm>
            <a:off x="2971800" y="4582834"/>
            <a:ext cx="2118218" cy="1015663"/>
          </a:xfrm>
          <a:prstGeom prst="rect">
            <a:avLst/>
          </a:prstGeom>
          <a:noFill/>
        </p:spPr>
        <p:txBody>
          <a:bodyPr wrap="none" lIns="0" rIns="0" rtlCol="0" anchor="ctr" anchorCtr="0">
            <a:spAutoFit/>
          </a:bodyPr>
          <a:lstStyle/>
          <a:p>
            <a:r>
              <a:rPr lang="en-US" sz="2000" dirty="0" smtClean="0">
                <a:solidFill>
                  <a:schemeClr val="accent4"/>
                </a:solidFill>
                <a:latin typeface="Trebuchet MS"/>
                <a:cs typeface="Trebuchet MS"/>
              </a:rPr>
              <a:t>Birth date? </a:t>
            </a:r>
          </a:p>
          <a:p>
            <a:r>
              <a:rPr lang="en-US" sz="2000" dirty="0" smtClean="0">
                <a:solidFill>
                  <a:schemeClr val="accent4"/>
                </a:solidFill>
                <a:latin typeface="Trebuchet MS"/>
                <a:cs typeface="Trebuchet MS"/>
              </a:rPr>
              <a:t>Death date? </a:t>
            </a:r>
          </a:p>
          <a:p>
            <a:r>
              <a:rPr lang="en-US" sz="2000" dirty="0" smtClean="0">
                <a:solidFill>
                  <a:schemeClr val="accent4"/>
                </a:solidFill>
                <a:latin typeface="Trebuchet MS"/>
                <a:cs typeface="Trebuchet MS"/>
              </a:rPr>
              <a:t>Employment date? </a:t>
            </a:r>
            <a:endParaRPr lang="en-US" sz="2000" b="1" dirty="0" smtClean="0">
              <a:solidFill>
                <a:schemeClr val="accent4"/>
              </a:solidFill>
              <a:latin typeface="Trebuchet MS"/>
              <a:cs typeface="Trebuchet MS"/>
            </a:endParaRPr>
          </a:p>
        </p:txBody>
      </p:sp>
      <p:sp>
        <p:nvSpPr>
          <p:cNvPr id="12" name="TextBox 11"/>
          <p:cNvSpPr txBox="1"/>
          <p:nvPr/>
        </p:nvSpPr>
        <p:spPr>
          <a:xfrm>
            <a:off x="990600" y="4582834"/>
            <a:ext cx="1552533" cy="707886"/>
          </a:xfrm>
          <a:prstGeom prst="rect">
            <a:avLst/>
          </a:prstGeom>
          <a:noFill/>
        </p:spPr>
        <p:txBody>
          <a:bodyPr wrap="none" lIns="0" rIns="0" rtlCol="0" anchor="ctr" anchorCtr="0">
            <a:spAutoFit/>
          </a:bodyPr>
          <a:lstStyle/>
          <a:p>
            <a:r>
              <a:rPr lang="en-US" sz="2000" dirty="0" smtClean="0">
                <a:solidFill>
                  <a:schemeClr val="accent4"/>
                </a:solidFill>
                <a:latin typeface="Trebuchet MS"/>
                <a:cs typeface="Trebuchet MS"/>
              </a:rPr>
              <a:t>Person? </a:t>
            </a:r>
          </a:p>
          <a:p>
            <a:r>
              <a:rPr lang="en-US" sz="2000" dirty="0" smtClean="0">
                <a:solidFill>
                  <a:schemeClr val="accent4"/>
                </a:solidFill>
                <a:latin typeface="Trebuchet MS"/>
                <a:cs typeface="Trebuchet MS"/>
              </a:rPr>
              <a:t>Organization?</a:t>
            </a:r>
          </a:p>
        </p:txBody>
      </p:sp>
      <p:sp>
        <p:nvSpPr>
          <p:cNvPr id="13" name="TextBox 12"/>
          <p:cNvSpPr txBox="1"/>
          <p:nvPr/>
        </p:nvSpPr>
        <p:spPr>
          <a:xfrm>
            <a:off x="5181600" y="4582834"/>
            <a:ext cx="1173198" cy="707886"/>
          </a:xfrm>
          <a:prstGeom prst="rect">
            <a:avLst/>
          </a:prstGeom>
          <a:noFill/>
        </p:spPr>
        <p:txBody>
          <a:bodyPr wrap="none" lIns="0" rIns="0" rtlCol="0" anchor="ctr" anchorCtr="0">
            <a:spAutoFit/>
          </a:bodyPr>
          <a:lstStyle/>
          <a:p>
            <a:r>
              <a:rPr lang="en-US" sz="2000" dirty="0">
                <a:solidFill>
                  <a:schemeClr val="accent4"/>
                </a:solidFill>
                <a:latin typeface="Trebuchet MS"/>
                <a:cs typeface="Trebuchet MS"/>
              </a:rPr>
              <a:t>B</a:t>
            </a:r>
            <a:r>
              <a:rPr lang="en-US" sz="2000" dirty="0" smtClean="0">
                <a:solidFill>
                  <a:schemeClr val="accent4"/>
                </a:solidFill>
                <a:latin typeface="Trebuchet MS"/>
                <a:cs typeface="Trebuchet MS"/>
              </a:rPr>
              <a:t>irth city? </a:t>
            </a:r>
          </a:p>
          <a:p>
            <a:r>
              <a:rPr lang="en-US" sz="2000" dirty="0" smtClean="0">
                <a:solidFill>
                  <a:schemeClr val="accent4"/>
                </a:solidFill>
                <a:latin typeface="Trebuchet MS"/>
                <a:cs typeface="Trebuchet MS"/>
              </a:rPr>
              <a:t>Work city?</a:t>
            </a:r>
          </a:p>
        </p:txBody>
      </p:sp>
      <p:sp>
        <p:nvSpPr>
          <p:cNvPr id="19" name="TextBox 18"/>
          <p:cNvSpPr txBox="1"/>
          <p:nvPr/>
        </p:nvSpPr>
        <p:spPr>
          <a:xfrm flipH="1">
            <a:off x="838199" y="3266017"/>
            <a:ext cx="1905000" cy="369332"/>
          </a:xfrm>
          <a:prstGeom prst="rect">
            <a:avLst/>
          </a:prstGeom>
          <a:noFill/>
        </p:spPr>
        <p:txBody>
          <a:bodyPr wrap="square" lIns="0" rIns="0" rtlCol="0" anchor="ctr" anchorCtr="0">
            <a:spAutoFit/>
          </a:bodyPr>
          <a:lstStyle/>
          <a:p>
            <a:endParaRPr lang="en-US" sz="1800" dirty="0">
              <a:solidFill>
                <a:schemeClr val="tx1"/>
              </a:solidFill>
              <a:latin typeface="Trebuchet MS"/>
              <a:cs typeface="Trebuchet MS"/>
            </a:endParaRPr>
          </a:p>
        </p:txBody>
      </p:sp>
      <p:sp>
        <p:nvSpPr>
          <p:cNvPr id="20" name="TextBox 19"/>
          <p:cNvSpPr txBox="1"/>
          <p:nvPr/>
        </p:nvSpPr>
        <p:spPr>
          <a:xfrm flipH="1">
            <a:off x="7467600" y="3266017"/>
            <a:ext cx="1295400" cy="369332"/>
          </a:xfrm>
          <a:prstGeom prst="rect">
            <a:avLst/>
          </a:prstGeom>
          <a:noFill/>
        </p:spPr>
        <p:txBody>
          <a:bodyPr wrap="square" lIns="0" rIns="0" rtlCol="0" anchor="ctr" anchorCtr="0">
            <a:spAutoFit/>
          </a:bodyPr>
          <a:lstStyle/>
          <a:p>
            <a:endParaRPr lang="en-US" sz="1800" dirty="0">
              <a:solidFill>
                <a:schemeClr val="tx1"/>
              </a:solidFill>
              <a:latin typeface="Trebuchet MS"/>
              <a:cs typeface="Trebuchet MS"/>
            </a:endParaRPr>
          </a:p>
        </p:txBody>
      </p:sp>
      <p:cxnSp>
        <p:nvCxnSpPr>
          <p:cNvPr id="22" name="Elbow Connector 21"/>
          <p:cNvCxnSpPr>
            <a:stCxn id="19" idx="0"/>
            <a:endCxn id="20" idx="0"/>
          </p:cNvCxnSpPr>
          <p:nvPr/>
        </p:nvCxnSpPr>
        <p:spPr bwMode="auto">
          <a:xfrm rot="5400000" flipH="1" flipV="1">
            <a:off x="4952999" y="103717"/>
            <a:ext cx="12700" cy="6324601"/>
          </a:xfrm>
          <a:prstGeom prst="bentConnector3">
            <a:avLst>
              <a:gd name="adj1" fmla="val 1800000"/>
            </a:avLst>
          </a:prstGeom>
          <a:solidFill>
            <a:srgbClr val="00B8FF"/>
          </a:solidFill>
          <a:ln w="19050" cap="flat" cmpd="sng" algn="ctr">
            <a:solidFill>
              <a:schemeClr val="accent4"/>
            </a:solidFill>
            <a:prstDash val="solid"/>
            <a:round/>
            <a:headEnd type="none" w="med" len="med"/>
            <a:tailEnd type="triangle" w="lg" len="lg"/>
          </a:ln>
          <a:effectLst/>
        </p:spPr>
      </p:cxnSp>
    </p:spTree>
    <p:extLst>
      <p:ext uri="{BB962C8B-B14F-4D97-AF65-F5344CB8AC3E}">
        <p14:creationId xmlns:p14="http://schemas.microsoft.com/office/powerpoint/2010/main" val="26126830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 a Graph</a:t>
            </a:r>
            <a:endParaRPr lang="en-US" dirty="0"/>
          </a:p>
        </p:txBody>
      </p:sp>
      <p:sp>
        <p:nvSpPr>
          <p:cNvPr id="3" name="Content Placeholder 2"/>
          <p:cNvSpPr>
            <a:spLocks noGrp="1"/>
          </p:cNvSpPr>
          <p:nvPr>
            <p:ph idx="1"/>
          </p:nvPr>
        </p:nvSpPr>
        <p:spPr>
          <a:xfrm>
            <a:off x="469900" y="1295400"/>
            <a:ext cx="8521700" cy="762000"/>
          </a:xfrm>
        </p:spPr>
        <p:txBody>
          <a:bodyPr>
            <a:normAutofit fontScale="85000" lnSpcReduction="10000"/>
          </a:bodyPr>
          <a:lstStyle/>
          <a:p>
            <a:pPr marL="0" indent="0">
              <a:buNone/>
            </a:pPr>
            <a:r>
              <a:rPr lang="en-US" dirty="0">
                <a:solidFill>
                  <a:srgbClr val="11628F"/>
                </a:solidFill>
              </a:rPr>
              <a:t>Construct a graph from semantic types and </a:t>
            </a:r>
            <a:r>
              <a:rPr lang="en-US" dirty="0" smtClean="0">
                <a:solidFill>
                  <a:srgbClr val="11628F"/>
                </a:solidFill>
              </a:rPr>
              <a:t>ontology</a:t>
            </a:r>
            <a:endParaRPr lang="en-US" dirty="0">
              <a:solidFill>
                <a:srgbClr val="11628F"/>
              </a:solidFill>
            </a:endParaRPr>
          </a:p>
        </p:txBody>
      </p:sp>
      <p:grpSp>
        <p:nvGrpSpPr>
          <p:cNvPr id="6" name="Group 5"/>
          <p:cNvGrpSpPr/>
          <p:nvPr/>
        </p:nvGrpSpPr>
        <p:grpSpPr>
          <a:xfrm>
            <a:off x="1143000" y="1905000"/>
            <a:ext cx="7113818" cy="4748100"/>
            <a:chOff x="1219200" y="1905000"/>
            <a:chExt cx="7113818" cy="4748100"/>
          </a:xfrm>
        </p:grpSpPr>
        <p:pic>
          <p:nvPicPr>
            <p:cNvPr id="7" name="Picture 6" descr="graph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05000"/>
              <a:ext cx="7113818" cy="4748100"/>
            </a:xfrm>
            <a:prstGeom prst="rect">
              <a:avLst/>
            </a:prstGeom>
          </p:spPr>
        </p:pic>
        <p:sp>
          <p:nvSpPr>
            <p:cNvPr id="5" name="TextBox 4"/>
            <p:cNvSpPr txBox="1"/>
            <p:nvPr/>
          </p:nvSpPr>
          <p:spPr>
            <a:xfrm>
              <a:off x="4461933" y="6277258"/>
              <a:ext cx="800184" cy="215444"/>
            </a:xfrm>
            <a:prstGeom prst="rect">
              <a:avLst/>
            </a:prstGeom>
            <a:solidFill>
              <a:srgbClr val="FFFF00"/>
            </a:solidFill>
          </p:spPr>
          <p:txBody>
            <a:bodyPr wrap="square" lIns="0" tIns="0" rIns="0" bIns="0" rtlCol="0" anchor="ctr" anchorCtr="0">
              <a:spAutoFit/>
            </a:bodyPr>
            <a:lstStyle/>
            <a:p>
              <a:pPr algn="ctr"/>
              <a:r>
                <a:rPr lang="en-US" sz="1400" dirty="0" smtClean="0">
                  <a:solidFill>
                    <a:schemeClr val="tx1">
                      <a:lumMod val="85000"/>
                      <a:lumOff val="15000"/>
                    </a:schemeClr>
                  </a:solidFill>
                  <a:latin typeface="+mj-lt"/>
                  <a:cs typeface="Trebuchet MS"/>
                </a:rPr>
                <a:t>date</a:t>
              </a:r>
              <a:endParaRPr lang="en-US" sz="1400" dirty="0">
                <a:solidFill>
                  <a:schemeClr val="tx1">
                    <a:lumMod val="85000"/>
                    <a:lumOff val="15000"/>
                  </a:schemeClr>
                </a:solidFill>
                <a:latin typeface="+mj-lt"/>
                <a:cs typeface="Trebuchet MS"/>
              </a:endParaRPr>
            </a:p>
          </p:txBody>
        </p:sp>
      </p:grpSp>
      <p:sp>
        <p:nvSpPr>
          <p:cNvPr id="4" name="Slide Number Placeholder 3"/>
          <p:cNvSpPr>
            <a:spLocks noGrp="1"/>
          </p:cNvSpPr>
          <p:nvPr>
            <p:ph type="sldNum" sz="quarter" idx="10"/>
          </p:nvPr>
        </p:nvSpPr>
        <p:spPr/>
        <p:txBody>
          <a:bodyPr/>
          <a:lstStyle/>
          <a:p>
            <a:fld id="{80283411-854A-314E-B4F1-C2993CDE76D1}" type="slidenum">
              <a:rPr lang="en-US" smtClean="0"/>
              <a:pPr/>
              <a:t>20</a:t>
            </a:fld>
            <a:endParaRPr lang="en-US" dirty="0"/>
          </a:p>
        </p:txBody>
      </p:sp>
    </p:spTree>
    <p:extLst>
      <p:ext uri="{BB962C8B-B14F-4D97-AF65-F5344CB8AC3E}">
        <p14:creationId xmlns:p14="http://schemas.microsoft.com/office/powerpoint/2010/main" val="355893882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Inferring the Relationships</a:t>
            </a:r>
            <a:endParaRPr lang="en-US" dirty="0"/>
          </a:p>
        </p:txBody>
      </p:sp>
      <p:sp>
        <p:nvSpPr>
          <p:cNvPr id="3" name="Content Placeholder 2"/>
          <p:cNvSpPr>
            <a:spLocks noGrp="1"/>
          </p:cNvSpPr>
          <p:nvPr>
            <p:ph idx="1"/>
          </p:nvPr>
        </p:nvSpPr>
        <p:spPr/>
        <p:txBody>
          <a:bodyPr>
            <a:normAutofit lnSpcReduction="10000"/>
          </a:bodyPr>
          <a:lstStyle/>
          <a:p>
            <a:r>
              <a:rPr lang="en-US" sz="2800" dirty="0"/>
              <a:t>Search for minimal explanation </a:t>
            </a:r>
            <a:endParaRPr lang="en-US" sz="2800" dirty="0" smtClean="0"/>
          </a:p>
          <a:p>
            <a:endParaRPr lang="en-US" sz="2800" dirty="0"/>
          </a:p>
          <a:p>
            <a:r>
              <a:rPr lang="en-US" sz="2800" dirty="0" smtClean="0"/>
              <a:t>Steiner </a:t>
            </a:r>
            <a:r>
              <a:rPr lang="en-US" sz="2800" dirty="0"/>
              <a:t>tree connecting semantic types over ontology graph</a:t>
            </a:r>
          </a:p>
          <a:p>
            <a:pPr lvl="1"/>
            <a:r>
              <a:rPr lang="en-US" sz="2400" dirty="0"/>
              <a:t>Given graph G=(V,E), nodes S </a:t>
            </a:r>
            <a:r>
              <a:rPr lang="en-US" sz="2400" dirty="0">
                <a:sym typeface="Symbol"/>
              </a:rPr>
              <a:t> V,  cost c: E </a:t>
            </a:r>
          </a:p>
          <a:p>
            <a:pPr lvl="1"/>
            <a:r>
              <a:rPr lang="en-US" sz="2400" dirty="0">
                <a:sym typeface="Symbol"/>
              </a:rPr>
              <a:t>Find a tree of G that spans S with minimal total cost</a:t>
            </a:r>
          </a:p>
          <a:p>
            <a:pPr lvl="1"/>
            <a:r>
              <a:rPr lang="en-US" sz="2400" dirty="0">
                <a:sym typeface="Symbol"/>
              </a:rPr>
              <a:t>Unfortunately, NP-</a:t>
            </a:r>
            <a:r>
              <a:rPr lang="en-US" sz="2400" dirty="0" smtClean="0">
                <a:sym typeface="Symbol"/>
              </a:rPr>
              <a:t>complete</a:t>
            </a:r>
          </a:p>
          <a:p>
            <a:pPr lvl="1"/>
            <a:endParaRPr lang="en-US" sz="2400" dirty="0">
              <a:sym typeface="Symbol"/>
            </a:endParaRPr>
          </a:p>
          <a:p>
            <a:r>
              <a:rPr lang="en-US" sz="2800" dirty="0"/>
              <a:t>Approximation Algorithm [</a:t>
            </a:r>
            <a:r>
              <a:rPr lang="en-US" sz="2800" dirty="0" smtClean="0"/>
              <a:t>Kou et al., 1981</a:t>
            </a:r>
            <a:r>
              <a:rPr lang="en-US" sz="2800" dirty="0"/>
              <a:t>]</a:t>
            </a:r>
          </a:p>
          <a:p>
            <a:pPr lvl="1"/>
            <a:r>
              <a:rPr lang="en-US" sz="2400" dirty="0"/>
              <a:t>Worst-case time complexity: O(|V|</a:t>
            </a:r>
            <a:r>
              <a:rPr lang="en-US" sz="2400" baseline="30000" dirty="0"/>
              <a:t>2</a:t>
            </a:r>
            <a:r>
              <a:rPr lang="en-US" sz="2400" dirty="0"/>
              <a:t>|S|)</a:t>
            </a:r>
          </a:p>
          <a:p>
            <a:pPr lvl="1"/>
            <a:r>
              <a:rPr lang="en-US" sz="2400" dirty="0"/>
              <a:t>Approximation Ratio: less than 2</a:t>
            </a:r>
          </a:p>
          <a:p>
            <a:endParaRPr lang="en-US" sz="4000"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21</a:t>
            </a:fld>
            <a:endParaRPr lang="en-US" dirty="0"/>
          </a:p>
        </p:txBody>
      </p:sp>
    </p:spTree>
    <p:extLst>
      <p:ext uri="{BB962C8B-B14F-4D97-AF65-F5344CB8AC3E}">
        <p14:creationId xmlns:p14="http://schemas.microsoft.com/office/powerpoint/2010/main" val="2055416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Steiner Tree</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22</a:t>
            </a:fld>
            <a:endParaRPr lang="en-US" dirty="0"/>
          </a:p>
        </p:txBody>
      </p:sp>
      <p:grpSp>
        <p:nvGrpSpPr>
          <p:cNvPr id="5" name="Group 4"/>
          <p:cNvGrpSpPr/>
          <p:nvPr/>
        </p:nvGrpSpPr>
        <p:grpSpPr>
          <a:xfrm>
            <a:off x="533400" y="1360007"/>
            <a:ext cx="2295279" cy="2070480"/>
            <a:chOff x="1077459" y="2007990"/>
            <a:chExt cx="2503941" cy="2318798"/>
          </a:xfrm>
        </p:grpSpPr>
        <p:sp>
          <p:nvSpPr>
            <p:cNvPr id="6" name="Oval 5"/>
            <p:cNvSpPr/>
            <p:nvPr/>
          </p:nvSpPr>
          <p:spPr>
            <a:xfrm>
              <a:off x="1077459" y="3416020"/>
              <a:ext cx="259504" cy="242349"/>
            </a:xfrm>
            <a:prstGeom prst="ellipse">
              <a:avLst/>
            </a:prstGeom>
            <a:solidFill>
              <a:srgbClr val="00FF00"/>
            </a:solidFill>
          </p:spPr>
          <p:style>
            <a:lnRef idx="1">
              <a:schemeClr val="accent3"/>
            </a:lnRef>
            <a:fillRef idx="2">
              <a:schemeClr val="accent3"/>
            </a:fillRef>
            <a:effectRef idx="1">
              <a:schemeClr val="accent3"/>
            </a:effectRef>
            <a:fontRef idx="minor">
              <a:schemeClr val="dk1"/>
            </a:fontRef>
          </p:style>
          <p:txBody>
            <a:bodyPr wrap="square" lIns="0" tIns="0" rIns="0" bIns="0" rtlCol="0" anchor="ctr">
              <a:spAutoFit/>
            </a:bodyPr>
            <a:lstStyle/>
            <a:p>
              <a:pPr algn="ctr"/>
              <a:r>
                <a:rPr lang="en-US" sz="1000" b="1" dirty="0" smtClean="0">
                  <a:solidFill>
                    <a:srgbClr val="000000"/>
                  </a:solidFill>
                </a:rPr>
                <a:t>V2</a:t>
              </a:r>
              <a:endParaRPr lang="en-US" sz="1000" b="1" dirty="0">
                <a:solidFill>
                  <a:srgbClr val="000000"/>
                </a:solidFill>
              </a:endParaRPr>
            </a:p>
          </p:txBody>
        </p:sp>
        <p:sp>
          <p:nvSpPr>
            <p:cNvPr id="7" name="Oval 6"/>
            <p:cNvSpPr/>
            <p:nvPr/>
          </p:nvSpPr>
          <p:spPr>
            <a:xfrm>
              <a:off x="3124200" y="2349224"/>
              <a:ext cx="293127" cy="242349"/>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V9</a:t>
              </a:r>
              <a:endParaRPr lang="en-US" sz="1000" b="1" dirty="0">
                <a:solidFill>
                  <a:srgbClr val="000000"/>
                </a:solidFill>
              </a:endParaRPr>
            </a:p>
          </p:txBody>
        </p:sp>
        <p:sp>
          <p:nvSpPr>
            <p:cNvPr id="8" name="Oval 7"/>
            <p:cNvSpPr/>
            <p:nvPr/>
          </p:nvSpPr>
          <p:spPr>
            <a:xfrm>
              <a:off x="1835727" y="2007990"/>
              <a:ext cx="304799" cy="242349"/>
            </a:xfrm>
            <a:prstGeom prst="ellipse">
              <a:avLst/>
            </a:prstGeom>
            <a:solidFill>
              <a:srgbClr val="00FF00"/>
            </a:solidFill>
          </p:spPr>
          <p:style>
            <a:lnRef idx="1">
              <a:schemeClr val="accent3"/>
            </a:lnRef>
            <a:fillRef idx="2">
              <a:schemeClr val="accent3"/>
            </a:fillRef>
            <a:effectRef idx="1">
              <a:schemeClr val="accent3"/>
            </a:effectRef>
            <a:fontRef idx="minor">
              <a:schemeClr val="dk1"/>
            </a:fontRef>
          </p:style>
          <p:txBody>
            <a:bodyPr wrap="square" lIns="0" tIns="0" rIns="0" bIns="0" rtlCol="0" anchor="ctr">
              <a:spAutoFit/>
            </a:bodyPr>
            <a:lstStyle/>
            <a:p>
              <a:pPr algn="ctr"/>
              <a:r>
                <a:rPr lang="en-US" sz="1000" b="1" dirty="0" smtClean="0">
                  <a:solidFill>
                    <a:srgbClr val="000000"/>
                  </a:solidFill>
                </a:rPr>
                <a:t>V1</a:t>
              </a:r>
              <a:endParaRPr lang="en-US" sz="1000" b="1" dirty="0">
                <a:solidFill>
                  <a:srgbClr val="000000"/>
                </a:solidFill>
              </a:endParaRPr>
            </a:p>
          </p:txBody>
        </p:sp>
        <p:sp>
          <p:nvSpPr>
            <p:cNvPr id="9" name="TextBox 8"/>
            <p:cNvSpPr txBox="1"/>
            <p:nvPr/>
          </p:nvSpPr>
          <p:spPr>
            <a:xfrm>
              <a:off x="2661726" y="3829879"/>
              <a:ext cx="244533" cy="172344"/>
            </a:xfrm>
            <a:prstGeom prst="rect">
              <a:avLst/>
            </a:prstGeom>
            <a:noFill/>
          </p:spPr>
          <p:txBody>
            <a:bodyPr wrap="square" lIns="0" tIns="0" rIns="0" bIns="0" rtlCol="0">
              <a:spAutoFit/>
            </a:bodyPr>
            <a:lstStyle/>
            <a:p>
              <a:pPr algn="ctr"/>
              <a:r>
                <a:rPr lang="en-US" sz="1000" b="1" dirty="0" smtClean="0">
                  <a:solidFill>
                    <a:srgbClr val="000000"/>
                  </a:solidFill>
                </a:rPr>
                <a:t>2</a:t>
              </a:r>
              <a:endParaRPr lang="en-US" sz="1000" b="1" dirty="0">
                <a:solidFill>
                  <a:srgbClr val="000000"/>
                </a:solidFill>
              </a:endParaRPr>
            </a:p>
          </p:txBody>
        </p:sp>
        <p:sp>
          <p:nvSpPr>
            <p:cNvPr id="10" name="TextBox 9"/>
            <p:cNvSpPr txBox="1"/>
            <p:nvPr/>
          </p:nvSpPr>
          <p:spPr>
            <a:xfrm>
              <a:off x="1508067" y="3322820"/>
              <a:ext cx="244533" cy="172344"/>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1" name="TextBox 10"/>
            <p:cNvSpPr txBox="1"/>
            <p:nvPr/>
          </p:nvSpPr>
          <p:spPr>
            <a:xfrm>
              <a:off x="2041467" y="3094220"/>
              <a:ext cx="244533" cy="172344"/>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2" name="TextBox 11"/>
            <p:cNvSpPr txBox="1"/>
            <p:nvPr/>
          </p:nvSpPr>
          <p:spPr>
            <a:xfrm>
              <a:off x="2667000" y="3322820"/>
              <a:ext cx="244533" cy="172344"/>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3" name="TextBox 12"/>
            <p:cNvSpPr txBox="1"/>
            <p:nvPr/>
          </p:nvSpPr>
          <p:spPr>
            <a:xfrm>
              <a:off x="2588722" y="2054983"/>
              <a:ext cx="244533" cy="172344"/>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4" name="TextBox 13"/>
            <p:cNvSpPr txBox="1"/>
            <p:nvPr/>
          </p:nvSpPr>
          <p:spPr>
            <a:xfrm>
              <a:off x="3276600" y="2865620"/>
              <a:ext cx="244533" cy="172344"/>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5" name="Oval 14"/>
            <p:cNvSpPr/>
            <p:nvPr/>
          </p:nvSpPr>
          <p:spPr>
            <a:xfrm>
              <a:off x="1676400" y="4002129"/>
              <a:ext cx="259504" cy="242349"/>
            </a:xfrm>
            <a:prstGeom prst="ellipse">
              <a:avLst/>
            </a:prstGeom>
            <a:solidFill>
              <a:srgbClr val="00FF00"/>
            </a:solidFill>
          </p:spPr>
          <p:style>
            <a:lnRef idx="1">
              <a:schemeClr val="accent3"/>
            </a:lnRef>
            <a:fillRef idx="2">
              <a:schemeClr val="accent3"/>
            </a:fillRef>
            <a:effectRef idx="1">
              <a:schemeClr val="accent3"/>
            </a:effectRef>
            <a:fontRef idx="minor">
              <a:schemeClr val="dk1"/>
            </a:fontRef>
          </p:style>
          <p:txBody>
            <a:bodyPr wrap="square" lIns="0" tIns="0" rIns="0" bIns="0" rtlCol="0" anchor="ctr">
              <a:spAutoFit/>
            </a:bodyPr>
            <a:lstStyle/>
            <a:p>
              <a:pPr algn="ctr"/>
              <a:r>
                <a:rPr lang="en-US" sz="1000" b="1" dirty="0" smtClean="0">
                  <a:solidFill>
                    <a:srgbClr val="000000"/>
                  </a:solidFill>
                </a:rPr>
                <a:t>V3</a:t>
              </a:r>
              <a:endParaRPr lang="en-US" sz="1000" b="1" dirty="0">
                <a:solidFill>
                  <a:srgbClr val="000000"/>
                </a:solidFill>
              </a:endParaRPr>
            </a:p>
          </p:txBody>
        </p:sp>
        <p:sp>
          <p:nvSpPr>
            <p:cNvPr id="16" name="Oval 15"/>
            <p:cNvSpPr/>
            <p:nvPr/>
          </p:nvSpPr>
          <p:spPr>
            <a:xfrm>
              <a:off x="3200400" y="3970791"/>
              <a:ext cx="259504" cy="242349"/>
            </a:xfrm>
            <a:prstGeom prst="ellipse">
              <a:avLst/>
            </a:prstGeom>
            <a:solidFill>
              <a:srgbClr val="00FF00"/>
            </a:solidFill>
          </p:spPr>
          <p:style>
            <a:lnRef idx="1">
              <a:schemeClr val="accent3"/>
            </a:lnRef>
            <a:fillRef idx="2">
              <a:schemeClr val="accent3"/>
            </a:fillRef>
            <a:effectRef idx="1">
              <a:schemeClr val="accent3"/>
            </a:effectRef>
            <a:fontRef idx="minor">
              <a:schemeClr val="dk1"/>
            </a:fontRef>
          </p:style>
          <p:txBody>
            <a:bodyPr wrap="square" lIns="0" tIns="0" rIns="0" bIns="0" rtlCol="0" anchor="ctr">
              <a:spAutoFit/>
            </a:bodyPr>
            <a:lstStyle/>
            <a:p>
              <a:pPr algn="ctr"/>
              <a:r>
                <a:rPr lang="en-US" sz="1000" b="1" dirty="0" smtClean="0">
                  <a:solidFill>
                    <a:srgbClr val="000000"/>
                  </a:solidFill>
                </a:rPr>
                <a:t>V4</a:t>
              </a:r>
              <a:endParaRPr lang="en-US" sz="1000" b="1" dirty="0">
                <a:solidFill>
                  <a:srgbClr val="000000"/>
                </a:solidFill>
              </a:endParaRPr>
            </a:p>
          </p:txBody>
        </p:sp>
        <p:sp>
          <p:nvSpPr>
            <p:cNvPr id="17" name="Oval 16"/>
            <p:cNvSpPr/>
            <p:nvPr/>
          </p:nvSpPr>
          <p:spPr>
            <a:xfrm>
              <a:off x="3124200" y="3399199"/>
              <a:ext cx="259504" cy="242349"/>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V5</a:t>
              </a:r>
              <a:endParaRPr lang="en-US" sz="1000" b="1" dirty="0">
                <a:solidFill>
                  <a:srgbClr val="000000"/>
                </a:solidFill>
              </a:endParaRPr>
            </a:p>
          </p:txBody>
        </p:sp>
        <p:sp>
          <p:nvSpPr>
            <p:cNvPr id="18" name="Oval 17"/>
            <p:cNvSpPr/>
            <p:nvPr/>
          </p:nvSpPr>
          <p:spPr>
            <a:xfrm>
              <a:off x="2209800" y="3416023"/>
              <a:ext cx="259504" cy="242349"/>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V6</a:t>
              </a:r>
              <a:endParaRPr lang="en-US" sz="1000" b="1" dirty="0">
                <a:solidFill>
                  <a:srgbClr val="000000"/>
                </a:solidFill>
              </a:endParaRPr>
            </a:p>
          </p:txBody>
        </p:sp>
        <p:sp>
          <p:nvSpPr>
            <p:cNvPr id="19" name="Oval 18"/>
            <p:cNvSpPr/>
            <p:nvPr/>
          </p:nvSpPr>
          <p:spPr>
            <a:xfrm>
              <a:off x="1676400" y="2958823"/>
              <a:ext cx="259504" cy="242349"/>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V7</a:t>
              </a:r>
              <a:endParaRPr lang="en-US" sz="1000" b="1" dirty="0">
                <a:solidFill>
                  <a:srgbClr val="000000"/>
                </a:solidFill>
              </a:endParaRPr>
            </a:p>
          </p:txBody>
        </p:sp>
        <p:sp>
          <p:nvSpPr>
            <p:cNvPr id="20" name="Oval 19"/>
            <p:cNvSpPr/>
            <p:nvPr/>
          </p:nvSpPr>
          <p:spPr>
            <a:xfrm>
              <a:off x="2180772" y="2367367"/>
              <a:ext cx="259504" cy="242349"/>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V8</a:t>
              </a:r>
              <a:endParaRPr lang="en-US" sz="1000" b="1" dirty="0">
                <a:solidFill>
                  <a:srgbClr val="000000"/>
                </a:solidFill>
              </a:endParaRPr>
            </a:p>
          </p:txBody>
        </p:sp>
        <p:cxnSp>
          <p:nvCxnSpPr>
            <p:cNvPr id="21" name="Straight Connector 20"/>
            <p:cNvCxnSpPr>
              <a:stCxn id="8" idx="3"/>
              <a:endCxn id="6" idx="7"/>
            </p:cNvCxnSpPr>
            <p:nvPr/>
          </p:nvCxnSpPr>
          <p:spPr>
            <a:xfrm flipH="1">
              <a:off x="1298959" y="2214848"/>
              <a:ext cx="581404" cy="1236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8" idx="5"/>
              <a:endCxn id="7" idx="1"/>
            </p:cNvCxnSpPr>
            <p:nvPr/>
          </p:nvCxnSpPr>
          <p:spPr>
            <a:xfrm>
              <a:off x="2095889" y="2214848"/>
              <a:ext cx="1071238" cy="1698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5" idx="2"/>
              <a:endCxn id="6" idx="5"/>
            </p:cNvCxnSpPr>
            <p:nvPr/>
          </p:nvCxnSpPr>
          <p:spPr>
            <a:xfrm flipH="1" flipV="1">
              <a:off x="1298959" y="3622878"/>
              <a:ext cx="377440" cy="50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6" idx="2"/>
              <a:endCxn id="15" idx="6"/>
            </p:cNvCxnSpPr>
            <p:nvPr/>
          </p:nvCxnSpPr>
          <p:spPr>
            <a:xfrm flipH="1">
              <a:off x="1935904" y="4091965"/>
              <a:ext cx="1264496" cy="31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7" idx="3"/>
              <a:endCxn id="15" idx="7"/>
            </p:cNvCxnSpPr>
            <p:nvPr/>
          </p:nvCxnSpPr>
          <p:spPr>
            <a:xfrm flipH="1">
              <a:off x="1897900" y="3606058"/>
              <a:ext cx="1264304" cy="4315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8" idx="2"/>
              <a:endCxn id="6" idx="6"/>
            </p:cNvCxnSpPr>
            <p:nvPr/>
          </p:nvCxnSpPr>
          <p:spPr>
            <a:xfrm flipH="1" flipV="1">
              <a:off x="1336963" y="3537194"/>
              <a:ext cx="872836" cy="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7" idx="2"/>
              <a:endCxn id="18" idx="6"/>
            </p:cNvCxnSpPr>
            <p:nvPr/>
          </p:nvCxnSpPr>
          <p:spPr>
            <a:xfrm flipH="1">
              <a:off x="2469304" y="3520374"/>
              <a:ext cx="654896" cy="16824"/>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7" idx="2"/>
              <a:endCxn id="20" idx="6"/>
            </p:cNvCxnSpPr>
            <p:nvPr/>
          </p:nvCxnSpPr>
          <p:spPr>
            <a:xfrm flipH="1">
              <a:off x="2440276" y="2470399"/>
              <a:ext cx="683924"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0" idx="3"/>
              <a:endCxn id="19" idx="0"/>
            </p:cNvCxnSpPr>
            <p:nvPr/>
          </p:nvCxnSpPr>
          <p:spPr>
            <a:xfrm flipH="1">
              <a:off x="1806153" y="2574226"/>
              <a:ext cx="412623" cy="384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9" idx="5"/>
              <a:endCxn id="18" idx="0"/>
            </p:cNvCxnSpPr>
            <p:nvPr/>
          </p:nvCxnSpPr>
          <p:spPr>
            <a:xfrm>
              <a:off x="1897900" y="3165681"/>
              <a:ext cx="441652" cy="250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7" idx="4"/>
              <a:endCxn id="17" idx="0"/>
            </p:cNvCxnSpPr>
            <p:nvPr/>
          </p:nvCxnSpPr>
          <p:spPr>
            <a:xfrm flipH="1">
              <a:off x="3253953" y="2591573"/>
              <a:ext cx="16811" cy="8076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7" idx="4"/>
              <a:endCxn id="16" idx="0"/>
            </p:cNvCxnSpPr>
            <p:nvPr/>
          </p:nvCxnSpPr>
          <p:spPr>
            <a:xfrm>
              <a:off x="3253953" y="3641548"/>
              <a:ext cx="76200" cy="329242"/>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590800" y="4154444"/>
              <a:ext cx="244533" cy="172344"/>
            </a:xfrm>
            <a:prstGeom prst="rect">
              <a:avLst/>
            </a:prstGeom>
            <a:noFill/>
          </p:spPr>
          <p:txBody>
            <a:bodyPr wrap="square" lIns="0" tIns="0" rIns="0" bIns="0" rtlCol="0">
              <a:spAutoFit/>
            </a:bodyPr>
            <a:lstStyle/>
            <a:p>
              <a:pPr algn="ctr"/>
              <a:r>
                <a:rPr lang="en-US" sz="1000" b="1" dirty="0" smtClean="0">
                  <a:solidFill>
                    <a:srgbClr val="000000"/>
                  </a:solidFill>
                </a:rPr>
                <a:t>9</a:t>
              </a:r>
              <a:endParaRPr lang="en-US" sz="1000" b="1" dirty="0">
                <a:solidFill>
                  <a:srgbClr val="000000"/>
                </a:solidFill>
              </a:endParaRPr>
            </a:p>
          </p:txBody>
        </p:sp>
        <p:sp>
          <p:nvSpPr>
            <p:cNvPr id="34" name="TextBox 33"/>
            <p:cNvSpPr txBox="1"/>
            <p:nvPr/>
          </p:nvSpPr>
          <p:spPr>
            <a:xfrm>
              <a:off x="3336867" y="3727750"/>
              <a:ext cx="244533" cy="172344"/>
            </a:xfrm>
            <a:prstGeom prst="rect">
              <a:avLst/>
            </a:prstGeom>
            <a:noFill/>
          </p:spPr>
          <p:txBody>
            <a:bodyPr wrap="square" lIns="0" tIns="0" rIns="0" bIns="0" rtlCol="0">
              <a:spAutoFit/>
            </a:bodyPr>
            <a:lstStyle/>
            <a:p>
              <a:pPr algn="ctr"/>
              <a:r>
                <a:rPr lang="en-US" sz="1000" b="1" dirty="0" smtClean="0">
                  <a:solidFill>
                    <a:srgbClr val="000000"/>
                  </a:solidFill>
                </a:rPr>
                <a:t>2</a:t>
              </a:r>
              <a:endParaRPr lang="en-US" sz="1000" b="1" dirty="0">
                <a:solidFill>
                  <a:srgbClr val="000000"/>
                </a:solidFill>
              </a:endParaRPr>
            </a:p>
          </p:txBody>
        </p:sp>
        <p:sp>
          <p:nvSpPr>
            <p:cNvPr id="35" name="TextBox 34"/>
            <p:cNvSpPr txBox="1"/>
            <p:nvPr/>
          </p:nvSpPr>
          <p:spPr>
            <a:xfrm>
              <a:off x="1258685" y="3910275"/>
              <a:ext cx="244533" cy="172344"/>
            </a:xfrm>
            <a:prstGeom prst="rect">
              <a:avLst/>
            </a:prstGeom>
            <a:noFill/>
          </p:spPr>
          <p:txBody>
            <a:bodyPr wrap="square" lIns="0" tIns="0" rIns="0" bIns="0" rtlCol="0">
              <a:spAutoFit/>
            </a:bodyPr>
            <a:lstStyle/>
            <a:p>
              <a:pPr algn="ctr"/>
              <a:r>
                <a:rPr lang="en-US" sz="1000" b="1" dirty="0" smtClean="0">
                  <a:solidFill>
                    <a:srgbClr val="000000"/>
                  </a:solidFill>
                </a:rPr>
                <a:t>8</a:t>
              </a:r>
              <a:endParaRPr lang="en-US" sz="1000" b="1" dirty="0">
                <a:solidFill>
                  <a:srgbClr val="000000"/>
                </a:solidFill>
              </a:endParaRPr>
            </a:p>
          </p:txBody>
        </p:sp>
        <p:sp>
          <p:nvSpPr>
            <p:cNvPr id="36" name="TextBox 35"/>
            <p:cNvSpPr txBox="1"/>
            <p:nvPr/>
          </p:nvSpPr>
          <p:spPr>
            <a:xfrm>
              <a:off x="2590800" y="2513111"/>
              <a:ext cx="408709" cy="172344"/>
            </a:xfrm>
            <a:prstGeom prst="rect">
              <a:avLst/>
            </a:prstGeom>
            <a:noFill/>
          </p:spPr>
          <p:txBody>
            <a:bodyPr wrap="square" lIns="0" tIns="0" rIns="0" bIns="0" rtlCol="0">
              <a:spAutoFit/>
            </a:bodyPr>
            <a:lstStyle/>
            <a:p>
              <a:pPr algn="ctr"/>
              <a:r>
                <a:rPr lang="en-US" sz="1000" b="1" dirty="0" smtClean="0">
                  <a:solidFill>
                    <a:srgbClr val="000000"/>
                  </a:solidFill>
                </a:rPr>
                <a:t>1/2</a:t>
              </a:r>
              <a:endParaRPr lang="en-US" sz="1000" b="1" dirty="0">
                <a:solidFill>
                  <a:srgbClr val="000000"/>
                </a:solidFill>
              </a:endParaRPr>
            </a:p>
          </p:txBody>
        </p:sp>
        <p:sp>
          <p:nvSpPr>
            <p:cNvPr id="37" name="TextBox 36"/>
            <p:cNvSpPr txBox="1"/>
            <p:nvPr/>
          </p:nvSpPr>
          <p:spPr>
            <a:xfrm>
              <a:off x="1258685" y="2668994"/>
              <a:ext cx="244533" cy="172344"/>
            </a:xfrm>
            <a:prstGeom prst="rect">
              <a:avLst/>
            </a:prstGeom>
            <a:noFill/>
          </p:spPr>
          <p:txBody>
            <a:bodyPr wrap="square" lIns="0" tIns="0" rIns="0" bIns="0" rtlCol="0">
              <a:spAutoFit/>
            </a:bodyPr>
            <a:lstStyle/>
            <a:p>
              <a:pPr algn="ctr"/>
              <a:r>
                <a:rPr lang="en-US" sz="1000" b="1" dirty="0" smtClean="0">
                  <a:solidFill>
                    <a:srgbClr val="000000"/>
                  </a:solidFill>
                </a:rPr>
                <a:t>10</a:t>
              </a:r>
              <a:endParaRPr lang="en-US" sz="1000" b="1" dirty="0">
                <a:solidFill>
                  <a:srgbClr val="000000"/>
                </a:solidFill>
              </a:endParaRPr>
            </a:p>
          </p:txBody>
        </p:sp>
        <p:sp>
          <p:nvSpPr>
            <p:cNvPr id="38" name="TextBox 37"/>
            <p:cNvSpPr txBox="1"/>
            <p:nvPr/>
          </p:nvSpPr>
          <p:spPr>
            <a:xfrm>
              <a:off x="1752600" y="2590800"/>
              <a:ext cx="332509" cy="172344"/>
            </a:xfrm>
            <a:prstGeom prst="rect">
              <a:avLst/>
            </a:prstGeom>
            <a:noFill/>
          </p:spPr>
          <p:txBody>
            <a:bodyPr wrap="square" lIns="0" tIns="0" rIns="0" bIns="0" rtlCol="0">
              <a:spAutoFit/>
            </a:bodyPr>
            <a:lstStyle/>
            <a:p>
              <a:pPr algn="ctr"/>
              <a:r>
                <a:rPr lang="en-US" sz="1000" b="1" dirty="0" smtClean="0">
                  <a:solidFill>
                    <a:srgbClr val="000000"/>
                  </a:solidFill>
                </a:rPr>
                <a:t>1/2</a:t>
              </a:r>
              <a:endParaRPr lang="en-US" sz="1000" b="1" dirty="0">
                <a:solidFill>
                  <a:srgbClr val="000000"/>
                </a:solidFill>
              </a:endParaRPr>
            </a:p>
          </p:txBody>
        </p:sp>
      </p:grpSp>
      <p:grpSp>
        <p:nvGrpSpPr>
          <p:cNvPr id="39" name="Group 38"/>
          <p:cNvGrpSpPr/>
          <p:nvPr/>
        </p:nvGrpSpPr>
        <p:grpSpPr>
          <a:xfrm>
            <a:off x="3810000" y="1523999"/>
            <a:ext cx="2209799" cy="1395051"/>
            <a:chOff x="3352800" y="2055912"/>
            <a:chExt cx="2129155" cy="1627308"/>
          </a:xfrm>
        </p:grpSpPr>
        <p:grpSp>
          <p:nvGrpSpPr>
            <p:cNvPr id="40" name="Group 39"/>
            <p:cNvGrpSpPr/>
            <p:nvPr/>
          </p:nvGrpSpPr>
          <p:grpSpPr>
            <a:xfrm>
              <a:off x="3352800" y="2105954"/>
              <a:ext cx="1990478" cy="1414185"/>
              <a:chOff x="755073" y="2123375"/>
              <a:chExt cx="2171431" cy="1552369"/>
            </a:xfrm>
          </p:grpSpPr>
          <p:sp>
            <p:nvSpPr>
              <p:cNvPr id="46" name="Oval 45"/>
              <p:cNvSpPr/>
              <p:nvPr/>
            </p:nvSpPr>
            <p:spPr>
              <a:xfrm>
                <a:off x="869867" y="3398656"/>
                <a:ext cx="259504" cy="277088"/>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V2</a:t>
                </a:r>
                <a:endParaRPr lang="en-US" sz="1000" b="1" dirty="0">
                  <a:solidFill>
                    <a:srgbClr val="000000"/>
                  </a:solidFill>
                </a:endParaRPr>
              </a:p>
            </p:txBody>
          </p:sp>
          <p:sp>
            <p:nvSpPr>
              <p:cNvPr id="47" name="Oval 46"/>
              <p:cNvSpPr/>
              <p:nvPr/>
            </p:nvSpPr>
            <p:spPr>
              <a:xfrm>
                <a:off x="838200" y="2141985"/>
                <a:ext cx="304798" cy="277088"/>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V1</a:t>
                </a:r>
                <a:endParaRPr lang="en-US" sz="1000" b="1" dirty="0">
                  <a:solidFill>
                    <a:srgbClr val="000000"/>
                  </a:solidFill>
                </a:endParaRPr>
              </a:p>
            </p:txBody>
          </p:sp>
          <p:sp>
            <p:nvSpPr>
              <p:cNvPr id="48" name="TextBox 47"/>
              <p:cNvSpPr txBox="1"/>
              <p:nvPr/>
            </p:nvSpPr>
            <p:spPr>
              <a:xfrm>
                <a:off x="755073" y="2906532"/>
                <a:ext cx="244533" cy="197048"/>
              </a:xfrm>
              <a:prstGeom prst="rect">
                <a:avLst/>
              </a:prstGeom>
              <a:noFill/>
            </p:spPr>
            <p:txBody>
              <a:bodyPr wrap="square" lIns="0" tIns="0" rIns="0" bIns="0" rtlCol="0">
                <a:spAutoFit/>
              </a:bodyPr>
              <a:lstStyle/>
              <a:p>
                <a:pPr algn="ctr"/>
                <a:r>
                  <a:rPr lang="en-US" sz="1000" b="1" dirty="0" smtClean="0">
                    <a:solidFill>
                      <a:srgbClr val="000000"/>
                    </a:solidFill>
                  </a:rPr>
                  <a:t>4</a:t>
                </a:r>
                <a:endParaRPr lang="en-US" sz="1000" b="1" dirty="0">
                  <a:solidFill>
                    <a:srgbClr val="000000"/>
                  </a:solidFill>
                </a:endParaRPr>
              </a:p>
            </p:txBody>
          </p:sp>
          <p:sp>
            <p:nvSpPr>
              <p:cNvPr id="49" name="Oval 48"/>
              <p:cNvSpPr/>
              <p:nvPr/>
            </p:nvSpPr>
            <p:spPr>
              <a:xfrm>
                <a:off x="2663041" y="3382045"/>
                <a:ext cx="259504" cy="277088"/>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V3</a:t>
                </a:r>
                <a:endParaRPr lang="en-US" sz="1000" b="1" dirty="0">
                  <a:solidFill>
                    <a:srgbClr val="000000"/>
                  </a:solidFill>
                </a:endParaRPr>
              </a:p>
            </p:txBody>
          </p:sp>
          <p:sp>
            <p:nvSpPr>
              <p:cNvPr id="50" name="Oval 49"/>
              <p:cNvSpPr/>
              <p:nvPr/>
            </p:nvSpPr>
            <p:spPr>
              <a:xfrm>
                <a:off x="2667000" y="2123375"/>
                <a:ext cx="259504" cy="277088"/>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V4</a:t>
                </a:r>
                <a:endParaRPr lang="en-US" sz="1000" b="1" dirty="0">
                  <a:solidFill>
                    <a:srgbClr val="000000"/>
                  </a:solidFill>
                </a:endParaRPr>
              </a:p>
            </p:txBody>
          </p:sp>
          <p:cxnSp>
            <p:nvCxnSpPr>
              <p:cNvPr id="51" name="Straight Connector 50"/>
              <p:cNvCxnSpPr>
                <a:stCxn id="47" idx="4"/>
                <a:endCxn id="46" idx="0"/>
              </p:cNvCxnSpPr>
              <p:nvPr/>
            </p:nvCxnSpPr>
            <p:spPr>
              <a:xfrm>
                <a:off x="990600" y="2419073"/>
                <a:ext cx="9018" cy="97958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7" idx="6"/>
                <a:endCxn id="50" idx="2"/>
              </p:cNvCxnSpPr>
              <p:nvPr/>
            </p:nvCxnSpPr>
            <p:spPr>
              <a:xfrm flipV="1">
                <a:off x="1142999" y="2261919"/>
                <a:ext cx="1524002" cy="18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9" idx="2"/>
                <a:endCxn id="46" idx="6"/>
              </p:cNvCxnSpPr>
              <p:nvPr/>
            </p:nvCxnSpPr>
            <p:spPr>
              <a:xfrm flipH="1">
                <a:off x="1129370" y="3520589"/>
                <a:ext cx="1533671" cy="1661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50" idx="4"/>
                <a:endCxn id="49" idx="0"/>
              </p:cNvCxnSpPr>
              <p:nvPr/>
            </p:nvCxnSpPr>
            <p:spPr>
              <a:xfrm flipH="1">
                <a:off x="2792793" y="2400463"/>
                <a:ext cx="3959" cy="981582"/>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7" idx="5"/>
                <a:endCxn id="49" idx="1"/>
              </p:cNvCxnSpPr>
              <p:nvPr/>
            </p:nvCxnSpPr>
            <p:spPr>
              <a:xfrm>
                <a:off x="1098362" y="2378495"/>
                <a:ext cx="1602683" cy="10441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50" idx="3"/>
                <a:endCxn id="46" idx="7"/>
              </p:cNvCxnSpPr>
              <p:nvPr/>
            </p:nvCxnSpPr>
            <p:spPr>
              <a:xfrm flipH="1">
                <a:off x="1091367" y="2359885"/>
                <a:ext cx="1613637" cy="1079349"/>
              </a:xfrm>
              <a:prstGeom prst="line">
                <a:avLst/>
              </a:prstGeom>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4271645" y="3503712"/>
              <a:ext cx="224155" cy="179508"/>
            </a:xfrm>
            <a:prstGeom prst="rect">
              <a:avLst/>
            </a:prstGeom>
            <a:noFill/>
          </p:spPr>
          <p:txBody>
            <a:bodyPr wrap="square" lIns="0" tIns="0" rIns="0" bIns="0" rtlCol="0">
              <a:spAutoFit/>
            </a:bodyPr>
            <a:lstStyle/>
            <a:p>
              <a:pPr algn="ctr"/>
              <a:r>
                <a:rPr lang="en-US" sz="1000" b="1" dirty="0" smtClean="0">
                  <a:solidFill>
                    <a:srgbClr val="000000"/>
                  </a:solidFill>
                </a:rPr>
                <a:t>4</a:t>
              </a:r>
              <a:endParaRPr lang="en-US" sz="1000" b="1" dirty="0">
                <a:solidFill>
                  <a:srgbClr val="000000"/>
                </a:solidFill>
              </a:endParaRPr>
            </a:p>
          </p:txBody>
        </p:sp>
        <p:sp>
          <p:nvSpPr>
            <p:cNvPr id="42" name="TextBox 41"/>
            <p:cNvSpPr txBox="1"/>
            <p:nvPr/>
          </p:nvSpPr>
          <p:spPr>
            <a:xfrm>
              <a:off x="4271645" y="2055912"/>
              <a:ext cx="224155" cy="179508"/>
            </a:xfrm>
            <a:prstGeom prst="rect">
              <a:avLst/>
            </a:prstGeom>
            <a:noFill/>
          </p:spPr>
          <p:txBody>
            <a:bodyPr wrap="square" lIns="0" tIns="0" rIns="0" bIns="0" rtlCol="0">
              <a:spAutoFit/>
            </a:bodyPr>
            <a:lstStyle/>
            <a:p>
              <a:pPr algn="ctr"/>
              <a:r>
                <a:rPr lang="en-US" sz="1000" b="1" dirty="0" smtClean="0">
                  <a:solidFill>
                    <a:srgbClr val="000000"/>
                  </a:solidFill>
                </a:rPr>
                <a:t>4</a:t>
              </a:r>
              <a:endParaRPr lang="en-US" sz="1000" b="1" dirty="0">
                <a:solidFill>
                  <a:srgbClr val="000000"/>
                </a:solidFill>
              </a:endParaRPr>
            </a:p>
          </p:txBody>
        </p:sp>
        <p:sp>
          <p:nvSpPr>
            <p:cNvPr id="43" name="TextBox 42"/>
            <p:cNvSpPr txBox="1"/>
            <p:nvPr/>
          </p:nvSpPr>
          <p:spPr>
            <a:xfrm>
              <a:off x="5257800" y="2743200"/>
              <a:ext cx="224155" cy="179508"/>
            </a:xfrm>
            <a:prstGeom prst="rect">
              <a:avLst/>
            </a:prstGeom>
            <a:noFill/>
          </p:spPr>
          <p:txBody>
            <a:bodyPr wrap="square" lIns="0" tIns="0" rIns="0" bIns="0" rtlCol="0">
              <a:spAutoFit/>
            </a:bodyPr>
            <a:lstStyle/>
            <a:p>
              <a:pPr algn="ctr"/>
              <a:r>
                <a:rPr lang="en-US" sz="1000" b="1" dirty="0" smtClean="0">
                  <a:solidFill>
                    <a:srgbClr val="000000"/>
                  </a:solidFill>
                </a:rPr>
                <a:t>4</a:t>
              </a:r>
              <a:endParaRPr lang="en-US" sz="1000" b="1" dirty="0">
                <a:solidFill>
                  <a:srgbClr val="000000"/>
                </a:solidFill>
              </a:endParaRPr>
            </a:p>
          </p:txBody>
        </p:sp>
        <p:sp>
          <p:nvSpPr>
            <p:cNvPr id="44" name="TextBox 43"/>
            <p:cNvSpPr txBox="1"/>
            <p:nvPr/>
          </p:nvSpPr>
          <p:spPr>
            <a:xfrm>
              <a:off x="4500245" y="2438400"/>
              <a:ext cx="224155" cy="179508"/>
            </a:xfrm>
            <a:prstGeom prst="rect">
              <a:avLst/>
            </a:prstGeom>
            <a:noFill/>
          </p:spPr>
          <p:txBody>
            <a:bodyPr wrap="square" lIns="0" tIns="0" rIns="0" bIns="0" rtlCol="0">
              <a:spAutoFit/>
            </a:bodyPr>
            <a:lstStyle/>
            <a:p>
              <a:pPr algn="ctr"/>
              <a:r>
                <a:rPr lang="en-US" sz="1000" b="1" dirty="0" smtClean="0">
                  <a:solidFill>
                    <a:srgbClr val="000000"/>
                  </a:solidFill>
                </a:rPr>
                <a:t>4</a:t>
              </a:r>
              <a:endParaRPr lang="en-US" sz="1000" b="1" dirty="0">
                <a:solidFill>
                  <a:srgbClr val="000000"/>
                </a:solidFill>
              </a:endParaRPr>
            </a:p>
          </p:txBody>
        </p:sp>
        <p:sp>
          <p:nvSpPr>
            <p:cNvPr id="45" name="TextBox 44"/>
            <p:cNvSpPr txBox="1"/>
            <p:nvPr/>
          </p:nvSpPr>
          <p:spPr>
            <a:xfrm>
              <a:off x="4572000" y="3122712"/>
              <a:ext cx="224155" cy="179508"/>
            </a:xfrm>
            <a:prstGeom prst="rect">
              <a:avLst/>
            </a:prstGeom>
            <a:noFill/>
          </p:spPr>
          <p:txBody>
            <a:bodyPr wrap="square" lIns="0" tIns="0" rIns="0" bIns="0" rtlCol="0">
              <a:spAutoFit/>
            </a:bodyPr>
            <a:lstStyle/>
            <a:p>
              <a:pPr algn="ctr"/>
              <a:r>
                <a:rPr lang="en-US" sz="1000" b="1" dirty="0" smtClean="0">
                  <a:solidFill>
                    <a:srgbClr val="000000"/>
                  </a:solidFill>
                </a:rPr>
                <a:t>4</a:t>
              </a:r>
              <a:endParaRPr lang="en-US" sz="1000" b="1" dirty="0">
                <a:solidFill>
                  <a:srgbClr val="000000"/>
                </a:solidFill>
              </a:endParaRPr>
            </a:p>
          </p:txBody>
        </p:sp>
      </p:grpSp>
      <p:grpSp>
        <p:nvGrpSpPr>
          <p:cNvPr id="57" name="Group 56"/>
          <p:cNvGrpSpPr/>
          <p:nvPr/>
        </p:nvGrpSpPr>
        <p:grpSpPr>
          <a:xfrm>
            <a:off x="6772522" y="1524000"/>
            <a:ext cx="1990478" cy="1324828"/>
            <a:chOff x="3352800" y="2055912"/>
            <a:chExt cx="1990478" cy="1638074"/>
          </a:xfrm>
        </p:grpSpPr>
        <p:grpSp>
          <p:nvGrpSpPr>
            <p:cNvPr id="58" name="Group 87"/>
            <p:cNvGrpSpPr/>
            <p:nvPr/>
          </p:nvGrpSpPr>
          <p:grpSpPr>
            <a:xfrm>
              <a:off x="3352800" y="2098387"/>
              <a:ext cx="1990478" cy="1429324"/>
              <a:chOff x="755073" y="2115066"/>
              <a:chExt cx="2171431" cy="1568986"/>
            </a:xfrm>
          </p:grpSpPr>
          <p:sp>
            <p:nvSpPr>
              <p:cNvPr id="61" name="Oval 60"/>
              <p:cNvSpPr/>
              <p:nvPr/>
            </p:nvSpPr>
            <p:spPr>
              <a:xfrm>
                <a:off x="869867" y="3390347"/>
                <a:ext cx="259504" cy="293705"/>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V2</a:t>
                </a:r>
                <a:endParaRPr lang="en-US" sz="1000" b="1" dirty="0">
                  <a:solidFill>
                    <a:srgbClr val="000000"/>
                  </a:solidFill>
                </a:endParaRPr>
              </a:p>
            </p:txBody>
          </p:sp>
          <p:sp>
            <p:nvSpPr>
              <p:cNvPr id="62" name="Oval 61"/>
              <p:cNvSpPr/>
              <p:nvPr/>
            </p:nvSpPr>
            <p:spPr>
              <a:xfrm>
                <a:off x="838200" y="2133675"/>
                <a:ext cx="304799" cy="293705"/>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V1</a:t>
                </a:r>
                <a:endParaRPr lang="en-US" sz="1000" b="1" dirty="0">
                  <a:solidFill>
                    <a:srgbClr val="000000"/>
                  </a:solidFill>
                </a:endParaRPr>
              </a:p>
            </p:txBody>
          </p:sp>
          <p:sp>
            <p:nvSpPr>
              <p:cNvPr id="63" name="TextBox 62"/>
              <p:cNvSpPr txBox="1"/>
              <p:nvPr/>
            </p:nvSpPr>
            <p:spPr>
              <a:xfrm>
                <a:off x="755073" y="2906532"/>
                <a:ext cx="244533" cy="208866"/>
              </a:xfrm>
              <a:prstGeom prst="rect">
                <a:avLst/>
              </a:prstGeom>
              <a:noFill/>
            </p:spPr>
            <p:txBody>
              <a:bodyPr wrap="square" lIns="0" tIns="0" rIns="0" bIns="0" rtlCol="0">
                <a:spAutoFit/>
              </a:bodyPr>
              <a:lstStyle/>
              <a:p>
                <a:pPr algn="ctr"/>
                <a:r>
                  <a:rPr lang="en-US" sz="1000" b="1" dirty="0" smtClean="0">
                    <a:solidFill>
                      <a:srgbClr val="000000"/>
                    </a:solidFill>
                  </a:rPr>
                  <a:t>4</a:t>
                </a:r>
                <a:endParaRPr lang="en-US" sz="1000" b="1" dirty="0">
                  <a:solidFill>
                    <a:srgbClr val="000000"/>
                  </a:solidFill>
                </a:endParaRPr>
              </a:p>
            </p:txBody>
          </p:sp>
          <p:sp>
            <p:nvSpPr>
              <p:cNvPr id="64" name="Oval 63"/>
              <p:cNvSpPr/>
              <p:nvPr/>
            </p:nvSpPr>
            <p:spPr>
              <a:xfrm>
                <a:off x="2663041" y="3373737"/>
                <a:ext cx="259504" cy="293705"/>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V3</a:t>
                </a:r>
                <a:endParaRPr lang="en-US" sz="1000" b="1" dirty="0">
                  <a:solidFill>
                    <a:srgbClr val="000000"/>
                  </a:solidFill>
                </a:endParaRPr>
              </a:p>
            </p:txBody>
          </p:sp>
          <p:sp>
            <p:nvSpPr>
              <p:cNvPr id="65" name="Oval 64"/>
              <p:cNvSpPr/>
              <p:nvPr/>
            </p:nvSpPr>
            <p:spPr>
              <a:xfrm>
                <a:off x="2667000" y="2115066"/>
                <a:ext cx="259504" cy="293705"/>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V4</a:t>
                </a:r>
                <a:endParaRPr lang="en-US" sz="1000" b="1" dirty="0">
                  <a:solidFill>
                    <a:srgbClr val="000000"/>
                  </a:solidFill>
                </a:endParaRPr>
              </a:p>
            </p:txBody>
          </p:sp>
          <p:cxnSp>
            <p:nvCxnSpPr>
              <p:cNvPr id="66" name="Straight Connector 65"/>
              <p:cNvCxnSpPr>
                <a:stCxn id="62" idx="4"/>
                <a:endCxn id="61" idx="0"/>
              </p:cNvCxnSpPr>
              <p:nvPr/>
            </p:nvCxnSpPr>
            <p:spPr>
              <a:xfrm>
                <a:off x="990600" y="2427380"/>
                <a:ext cx="9020" cy="962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62" idx="6"/>
                <a:endCxn id="65" idx="2"/>
              </p:cNvCxnSpPr>
              <p:nvPr/>
            </p:nvCxnSpPr>
            <p:spPr>
              <a:xfrm flipV="1">
                <a:off x="1142999" y="2261919"/>
                <a:ext cx="1524000" cy="18609"/>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64" idx="2"/>
                <a:endCxn id="61" idx="6"/>
              </p:cNvCxnSpPr>
              <p:nvPr/>
            </p:nvCxnSpPr>
            <p:spPr>
              <a:xfrm flipH="1">
                <a:off x="1129372" y="3520589"/>
                <a:ext cx="1533669" cy="166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4271645" y="3503712"/>
              <a:ext cx="224155" cy="190274"/>
            </a:xfrm>
            <a:prstGeom prst="rect">
              <a:avLst/>
            </a:prstGeom>
            <a:noFill/>
          </p:spPr>
          <p:txBody>
            <a:bodyPr wrap="square" lIns="0" tIns="0" rIns="0" bIns="0" rtlCol="0">
              <a:spAutoFit/>
            </a:bodyPr>
            <a:lstStyle/>
            <a:p>
              <a:pPr algn="ctr"/>
              <a:r>
                <a:rPr lang="en-US" sz="1000" b="1" dirty="0" smtClean="0">
                  <a:solidFill>
                    <a:srgbClr val="000000"/>
                  </a:solidFill>
                </a:rPr>
                <a:t>4</a:t>
              </a:r>
              <a:endParaRPr lang="en-US" sz="1000" b="1" dirty="0">
                <a:solidFill>
                  <a:srgbClr val="000000"/>
                </a:solidFill>
              </a:endParaRPr>
            </a:p>
          </p:txBody>
        </p:sp>
        <p:sp>
          <p:nvSpPr>
            <p:cNvPr id="60" name="TextBox 59"/>
            <p:cNvSpPr txBox="1"/>
            <p:nvPr/>
          </p:nvSpPr>
          <p:spPr>
            <a:xfrm>
              <a:off x="4271645" y="2055912"/>
              <a:ext cx="224155" cy="190274"/>
            </a:xfrm>
            <a:prstGeom prst="rect">
              <a:avLst/>
            </a:prstGeom>
            <a:noFill/>
          </p:spPr>
          <p:txBody>
            <a:bodyPr wrap="square" lIns="0" tIns="0" rIns="0" bIns="0" rtlCol="0">
              <a:spAutoFit/>
            </a:bodyPr>
            <a:lstStyle/>
            <a:p>
              <a:pPr algn="ctr"/>
              <a:r>
                <a:rPr lang="en-US" sz="1000" b="1" dirty="0" smtClean="0">
                  <a:solidFill>
                    <a:srgbClr val="000000"/>
                  </a:solidFill>
                </a:rPr>
                <a:t>4</a:t>
              </a:r>
              <a:endParaRPr lang="en-US" sz="1000" b="1" dirty="0">
                <a:solidFill>
                  <a:srgbClr val="000000"/>
                </a:solidFill>
              </a:endParaRPr>
            </a:p>
          </p:txBody>
        </p:sp>
      </p:grpSp>
      <p:grpSp>
        <p:nvGrpSpPr>
          <p:cNvPr id="69" name="Group 68"/>
          <p:cNvGrpSpPr/>
          <p:nvPr/>
        </p:nvGrpSpPr>
        <p:grpSpPr>
          <a:xfrm>
            <a:off x="838200" y="3941153"/>
            <a:ext cx="2362200" cy="2324158"/>
            <a:chOff x="1151708" y="1541763"/>
            <a:chExt cx="2429692" cy="2892072"/>
          </a:xfrm>
        </p:grpSpPr>
        <p:sp>
          <p:nvSpPr>
            <p:cNvPr id="70" name="Oval 69"/>
            <p:cNvSpPr/>
            <p:nvPr/>
          </p:nvSpPr>
          <p:spPr>
            <a:xfrm>
              <a:off x="1151708" y="3402563"/>
              <a:ext cx="259505" cy="269273"/>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V2</a:t>
              </a:r>
              <a:endParaRPr lang="en-US" sz="1000" b="1" dirty="0">
                <a:solidFill>
                  <a:srgbClr val="000000"/>
                </a:solidFill>
              </a:endParaRPr>
            </a:p>
          </p:txBody>
        </p:sp>
        <p:sp>
          <p:nvSpPr>
            <p:cNvPr id="71" name="Oval 70"/>
            <p:cNvSpPr/>
            <p:nvPr/>
          </p:nvSpPr>
          <p:spPr>
            <a:xfrm>
              <a:off x="3124200" y="2335762"/>
              <a:ext cx="293127" cy="269273"/>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V9</a:t>
              </a:r>
              <a:endParaRPr lang="en-US" sz="1000" b="1" dirty="0">
                <a:solidFill>
                  <a:srgbClr val="000000"/>
                </a:solidFill>
              </a:endParaRPr>
            </a:p>
          </p:txBody>
        </p:sp>
        <p:sp>
          <p:nvSpPr>
            <p:cNvPr id="72" name="Oval 71"/>
            <p:cNvSpPr/>
            <p:nvPr/>
          </p:nvSpPr>
          <p:spPr>
            <a:xfrm>
              <a:off x="1905001" y="1541763"/>
              <a:ext cx="304799" cy="269273"/>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V1</a:t>
              </a:r>
              <a:endParaRPr lang="en-US" sz="1000" b="1" dirty="0">
                <a:solidFill>
                  <a:srgbClr val="000000"/>
                </a:solidFill>
              </a:endParaRPr>
            </a:p>
          </p:txBody>
        </p:sp>
        <p:sp>
          <p:nvSpPr>
            <p:cNvPr id="73" name="TextBox 72"/>
            <p:cNvSpPr txBox="1"/>
            <p:nvPr/>
          </p:nvSpPr>
          <p:spPr>
            <a:xfrm>
              <a:off x="2647564" y="3915569"/>
              <a:ext cx="244533" cy="191491"/>
            </a:xfrm>
            <a:prstGeom prst="rect">
              <a:avLst/>
            </a:prstGeom>
            <a:noFill/>
          </p:spPr>
          <p:txBody>
            <a:bodyPr wrap="square" lIns="0" tIns="0" rIns="0" bIns="0" rtlCol="0">
              <a:spAutoFit/>
            </a:bodyPr>
            <a:lstStyle/>
            <a:p>
              <a:pPr algn="ctr"/>
              <a:r>
                <a:rPr lang="en-US" sz="1000" b="1" dirty="0" smtClean="0">
                  <a:solidFill>
                    <a:srgbClr val="000000"/>
                  </a:solidFill>
                </a:rPr>
                <a:t>2</a:t>
              </a:r>
              <a:endParaRPr lang="en-US" sz="1000" b="1" dirty="0">
                <a:solidFill>
                  <a:srgbClr val="000000"/>
                </a:solidFill>
              </a:endParaRPr>
            </a:p>
          </p:txBody>
        </p:sp>
        <p:sp>
          <p:nvSpPr>
            <p:cNvPr id="74" name="TextBox 73"/>
            <p:cNvSpPr txBox="1"/>
            <p:nvPr/>
          </p:nvSpPr>
          <p:spPr>
            <a:xfrm>
              <a:off x="1508067" y="3322820"/>
              <a:ext cx="244533" cy="191491"/>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75" name="TextBox 74"/>
            <p:cNvSpPr txBox="1"/>
            <p:nvPr/>
          </p:nvSpPr>
          <p:spPr>
            <a:xfrm>
              <a:off x="2041467" y="3094220"/>
              <a:ext cx="244533" cy="191491"/>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76" name="TextBox 75"/>
            <p:cNvSpPr txBox="1"/>
            <p:nvPr/>
          </p:nvSpPr>
          <p:spPr>
            <a:xfrm>
              <a:off x="2667000" y="3322820"/>
              <a:ext cx="244533" cy="191491"/>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77" name="TextBox 76"/>
            <p:cNvSpPr txBox="1"/>
            <p:nvPr/>
          </p:nvSpPr>
          <p:spPr>
            <a:xfrm>
              <a:off x="2562497" y="1852659"/>
              <a:ext cx="244533" cy="191491"/>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78" name="TextBox 77"/>
            <p:cNvSpPr txBox="1"/>
            <p:nvPr/>
          </p:nvSpPr>
          <p:spPr>
            <a:xfrm>
              <a:off x="3276600" y="2865620"/>
              <a:ext cx="244533" cy="191491"/>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79" name="Oval 78"/>
            <p:cNvSpPr/>
            <p:nvPr/>
          </p:nvSpPr>
          <p:spPr>
            <a:xfrm>
              <a:off x="1676400" y="4164562"/>
              <a:ext cx="259503" cy="269273"/>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V3</a:t>
              </a:r>
              <a:endParaRPr lang="en-US" sz="1000" b="1" dirty="0">
                <a:solidFill>
                  <a:srgbClr val="000000"/>
                </a:solidFill>
              </a:endParaRPr>
            </a:p>
          </p:txBody>
        </p:sp>
        <p:sp>
          <p:nvSpPr>
            <p:cNvPr id="80" name="Oval 79"/>
            <p:cNvSpPr/>
            <p:nvPr/>
          </p:nvSpPr>
          <p:spPr>
            <a:xfrm>
              <a:off x="3200400" y="4133223"/>
              <a:ext cx="259503" cy="269273"/>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V4</a:t>
              </a:r>
              <a:endParaRPr lang="en-US" sz="1000" b="1" dirty="0">
                <a:solidFill>
                  <a:srgbClr val="000000"/>
                </a:solidFill>
              </a:endParaRPr>
            </a:p>
          </p:txBody>
        </p:sp>
        <p:sp>
          <p:nvSpPr>
            <p:cNvPr id="81" name="Oval 80"/>
            <p:cNvSpPr/>
            <p:nvPr/>
          </p:nvSpPr>
          <p:spPr>
            <a:xfrm>
              <a:off x="3124200" y="3385737"/>
              <a:ext cx="259503" cy="269273"/>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V5</a:t>
              </a:r>
              <a:endParaRPr lang="en-US" sz="1000" b="1" dirty="0">
                <a:solidFill>
                  <a:srgbClr val="000000"/>
                </a:solidFill>
              </a:endParaRPr>
            </a:p>
          </p:txBody>
        </p:sp>
        <p:sp>
          <p:nvSpPr>
            <p:cNvPr id="82" name="Oval 81"/>
            <p:cNvSpPr/>
            <p:nvPr/>
          </p:nvSpPr>
          <p:spPr>
            <a:xfrm>
              <a:off x="2209800" y="3402562"/>
              <a:ext cx="259503" cy="269273"/>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V6</a:t>
              </a:r>
              <a:endParaRPr lang="en-US" sz="1000" b="1" dirty="0">
                <a:solidFill>
                  <a:srgbClr val="000000"/>
                </a:solidFill>
              </a:endParaRPr>
            </a:p>
          </p:txBody>
        </p:sp>
        <p:sp>
          <p:nvSpPr>
            <p:cNvPr id="83" name="Oval 82"/>
            <p:cNvSpPr/>
            <p:nvPr/>
          </p:nvSpPr>
          <p:spPr>
            <a:xfrm>
              <a:off x="1676400" y="2945362"/>
              <a:ext cx="259503" cy="269273"/>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V7</a:t>
              </a:r>
              <a:endParaRPr lang="en-US" sz="1000" b="1" dirty="0">
                <a:solidFill>
                  <a:srgbClr val="000000"/>
                </a:solidFill>
              </a:endParaRPr>
            </a:p>
          </p:txBody>
        </p:sp>
        <p:sp>
          <p:nvSpPr>
            <p:cNvPr id="84" name="Oval 83"/>
            <p:cNvSpPr/>
            <p:nvPr/>
          </p:nvSpPr>
          <p:spPr>
            <a:xfrm>
              <a:off x="2180772" y="2353905"/>
              <a:ext cx="259503" cy="269273"/>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V8</a:t>
              </a:r>
              <a:endParaRPr lang="en-US" sz="1000" b="1" dirty="0">
                <a:solidFill>
                  <a:srgbClr val="000000"/>
                </a:solidFill>
              </a:endParaRPr>
            </a:p>
          </p:txBody>
        </p:sp>
        <p:cxnSp>
          <p:nvCxnSpPr>
            <p:cNvPr id="85" name="Straight Connector 84"/>
            <p:cNvCxnSpPr>
              <a:stCxn id="72" idx="5"/>
              <a:endCxn id="71" idx="1"/>
            </p:cNvCxnSpPr>
            <p:nvPr/>
          </p:nvCxnSpPr>
          <p:spPr>
            <a:xfrm>
              <a:off x="2165163" y="1771602"/>
              <a:ext cx="1001965" cy="603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81" idx="3"/>
              <a:endCxn id="79" idx="7"/>
            </p:cNvCxnSpPr>
            <p:nvPr/>
          </p:nvCxnSpPr>
          <p:spPr>
            <a:xfrm flipH="1">
              <a:off x="1897900" y="3615576"/>
              <a:ext cx="1264304" cy="588419"/>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82" idx="2"/>
              <a:endCxn id="70" idx="6"/>
            </p:cNvCxnSpPr>
            <p:nvPr/>
          </p:nvCxnSpPr>
          <p:spPr>
            <a:xfrm flipH="1">
              <a:off x="1411213" y="3537198"/>
              <a:ext cx="7985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81" idx="2"/>
              <a:endCxn id="82" idx="6"/>
            </p:cNvCxnSpPr>
            <p:nvPr/>
          </p:nvCxnSpPr>
          <p:spPr>
            <a:xfrm flipH="1">
              <a:off x="2469303" y="3520373"/>
              <a:ext cx="654897" cy="16825"/>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71" idx="2"/>
              <a:endCxn id="84" idx="6"/>
            </p:cNvCxnSpPr>
            <p:nvPr/>
          </p:nvCxnSpPr>
          <p:spPr>
            <a:xfrm flipH="1">
              <a:off x="2440276" y="2470398"/>
              <a:ext cx="683924"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84" idx="3"/>
              <a:endCxn id="83" idx="0"/>
            </p:cNvCxnSpPr>
            <p:nvPr/>
          </p:nvCxnSpPr>
          <p:spPr>
            <a:xfrm flipH="1">
              <a:off x="1806152" y="2583744"/>
              <a:ext cx="412624" cy="361618"/>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83" idx="5"/>
              <a:endCxn id="82" idx="0"/>
            </p:cNvCxnSpPr>
            <p:nvPr/>
          </p:nvCxnSpPr>
          <p:spPr>
            <a:xfrm>
              <a:off x="1897900" y="3175201"/>
              <a:ext cx="441652" cy="227361"/>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71" idx="4"/>
              <a:endCxn id="81" idx="0"/>
            </p:cNvCxnSpPr>
            <p:nvPr/>
          </p:nvCxnSpPr>
          <p:spPr>
            <a:xfrm flipH="1">
              <a:off x="3253952" y="2605035"/>
              <a:ext cx="16812" cy="780702"/>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1" idx="4"/>
              <a:endCxn id="80" idx="0"/>
            </p:cNvCxnSpPr>
            <p:nvPr/>
          </p:nvCxnSpPr>
          <p:spPr>
            <a:xfrm>
              <a:off x="3253952" y="3655010"/>
              <a:ext cx="76200" cy="478213"/>
            </a:xfrm>
            <a:prstGeom prst="line">
              <a:avLst/>
            </a:prstGeom>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336867" y="3884712"/>
              <a:ext cx="244533" cy="191491"/>
            </a:xfrm>
            <a:prstGeom prst="rect">
              <a:avLst/>
            </a:prstGeom>
            <a:noFill/>
          </p:spPr>
          <p:txBody>
            <a:bodyPr wrap="square" lIns="0" tIns="0" rIns="0" bIns="0" rtlCol="0">
              <a:spAutoFit/>
            </a:bodyPr>
            <a:lstStyle/>
            <a:p>
              <a:pPr algn="ctr"/>
              <a:r>
                <a:rPr lang="en-US" sz="1000" b="1" dirty="0" smtClean="0">
                  <a:solidFill>
                    <a:srgbClr val="000000"/>
                  </a:solidFill>
                </a:rPr>
                <a:t>2</a:t>
              </a:r>
              <a:endParaRPr lang="en-US" sz="1000" b="1" dirty="0">
                <a:solidFill>
                  <a:srgbClr val="000000"/>
                </a:solidFill>
              </a:endParaRPr>
            </a:p>
          </p:txBody>
        </p:sp>
        <p:sp>
          <p:nvSpPr>
            <p:cNvPr id="95" name="TextBox 94"/>
            <p:cNvSpPr txBox="1"/>
            <p:nvPr/>
          </p:nvSpPr>
          <p:spPr>
            <a:xfrm>
              <a:off x="2590800" y="2513111"/>
              <a:ext cx="408709" cy="191491"/>
            </a:xfrm>
            <a:prstGeom prst="rect">
              <a:avLst/>
            </a:prstGeom>
            <a:noFill/>
          </p:spPr>
          <p:txBody>
            <a:bodyPr wrap="square" lIns="0" tIns="0" rIns="0" bIns="0" rtlCol="0">
              <a:spAutoFit/>
            </a:bodyPr>
            <a:lstStyle/>
            <a:p>
              <a:pPr algn="ctr"/>
              <a:r>
                <a:rPr lang="en-US" sz="1000" b="1" dirty="0" smtClean="0">
                  <a:solidFill>
                    <a:srgbClr val="000000"/>
                  </a:solidFill>
                </a:rPr>
                <a:t>1/2</a:t>
              </a:r>
              <a:endParaRPr lang="en-US" sz="1000" b="1" dirty="0">
                <a:solidFill>
                  <a:srgbClr val="000000"/>
                </a:solidFill>
              </a:endParaRPr>
            </a:p>
          </p:txBody>
        </p:sp>
        <p:sp>
          <p:nvSpPr>
            <p:cNvPr id="96" name="TextBox 95"/>
            <p:cNvSpPr txBox="1"/>
            <p:nvPr/>
          </p:nvSpPr>
          <p:spPr>
            <a:xfrm>
              <a:off x="1752600" y="2590800"/>
              <a:ext cx="332509" cy="191491"/>
            </a:xfrm>
            <a:prstGeom prst="rect">
              <a:avLst/>
            </a:prstGeom>
            <a:noFill/>
          </p:spPr>
          <p:txBody>
            <a:bodyPr wrap="square" lIns="0" tIns="0" rIns="0" bIns="0" rtlCol="0">
              <a:spAutoFit/>
            </a:bodyPr>
            <a:lstStyle/>
            <a:p>
              <a:pPr algn="ctr"/>
              <a:r>
                <a:rPr lang="en-US" sz="1000" b="1" dirty="0" smtClean="0">
                  <a:solidFill>
                    <a:srgbClr val="000000"/>
                  </a:solidFill>
                </a:rPr>
                <a:t>1/2</a:t>
              </a:r>
              <a:endParaRPr lang="en-US" sz="1000" b="1" dirty="0">
                <a:solidFill>
                  <a:srgbClr val="000000"/>
                </a:solidFill>
              </a:endParaRPr>
            </a:p>
          </p:txBody>
        </p:sp>
      </p:grpSp>
      <p:grpSp>
        <p:nvGrpSpPr>
          <p:cNvPr id="97" name="Group 96"/>
          <p:cNvGrpSpPr/>
          <p:nvPr/>
        </p:nvGrpSpPr>
        <p:grpSpPr>
          <a:xfrm>
            <a:off x="3876921" y="3944056"/>
            <a:ext cx="2219079" cy="2170285"/>
            <a:chOff x="1160586" y="1816159"/>
            <a:chExt cx="2420814" cy="2613325"/>
          </a:xfrm>
        </p:grpSpPr>
        <p:sp>
          <p:nvSpPr>
            <p:cNvPr id="98" name="Oval 97"/>
            <p:cNvSpPr/>
            <p:nvPr/>
          </p:nvSpPr>
          <p:spPr>
            <a:xfrm>
              <a:off x="1160586" y="3406912"/>
              <a:ext cx="259504" cy="260571"/>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V2</a:t>
              </a:r>
              <a:endParaRPr lang="en-US" sz="1000" b="1" dirty="0">
                <a:solidFill>
                  <a:srgbClr val="000000"/>
                </a:solidFill>
              </a:endParaRPr>
            </a:p>
          </p:txBody>
        </p:sp>
        <p:sp>
          <p:nvSpPr>
            <p:cNvPr id="99" name="Oval 98"/>
            <p:cNvSpPr/>
            <p:nvPr/>
          </p:nvSpPr>
          <p:spPr>
            <a:xfrm>
              <a:off x="3124200" y="2340113"/>
              <a:ext cx="293127" cy="260571"/>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V9</a:t>
              </a:r>
              <a:endParaRPr lang="en-US" sz="1000" b="1" dirty="0">
                <a:solidFill>
                  <a:srgbClr val="000000"/>
                </a:solidFill>
              </a:endParaRPr>
            </a:p>
          </p:txBody>
        </p:sp>
        <p:sp>
          <p:nvSpPr>
            <p:cNvPr id="100" name="Oval 99"/>
            <p:cNvSpPr/>
            <p:nvPr/>
          </p:nvSpPr>
          <p:spPr>
            <a:xfrm>
              <a:off x="1905001" y="1816159"/>
              <a:ext cx="304799" cy="260571"/>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V1</a:t>
              </a:r>
              <a:endParaRPr lang="en-US" sz="1000" b="1" dirty="0">
                <a:solidFill>
                  <a:srgbClr val="000000"/>
                </a:solidFill>
              </a:endParaRPr>
            </a:p>
          </p:txBody>
        </p:sp>
        <p:sp>
          <p:nvSpPr>
            <p:cNvPr id="101" name="TextBox 100"/>
            <p:cNvSpPr txBox="1"/>
            <p:nvPr/>
          </p:nvSpPr>
          <p:spPr>
            <a:xfrm>
              <a:off x="2647564" y="3915570"/>
              <a:ext cx="244533" cy="185303"/>
            </a:xfrm>
            <a:prstGeom prst="rect">
              <a:avLst/>
            </a:prstGeom>
            <a:noFill/>
          </p:spPr>
          <p:txBody>
            <a:bodyPr wrap="square" lIns="0" tIns="0" rIns="0" bIns="0" rtlCol="0">
              <a:spAutoFit/>
            </a:bodyPr>
            <a:lstStyle/>
            <a:p>
              <a:pPr algn="ctr"/>
              <a:r>
                <a:rPr lang="en-US" sz="1000" b="1" dirty="0" smtClean="0">
                  <a:solidFill>
                    <a:srgbClr val="000000"/>
                  </a:solidFill>
                </a:rPr>
                <a:t>2</a:t>
              </a:r>
              <a:endParaRPr lang="en-US" sz="1000" b="1" dirty="0">
                <a:solidFill>
                  <a:srgbClr val="000000"/>
                </a:solidFill>
              </a:endParaRPr>
            </a:p>
          </p:txBody>
        </p:sp>
        <p:sp>
          <p:nvSpPr>
            <p:cNvPr id="102" name="TextBox 101"/>
            <p:cNvSpPr txBox="1"/>
            <p:nvPr/>
          </p:nvSpPr>
          <p:spPr>
            <a:xfrm>
              <a:off x="1508067" y="3322820"/>
              <a:ext cx="244533" cy="185303"/>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03" name="TextBox 102"/>
            <p:cNvSpPr txBox="1"/>
            <p:nvPr/>
          </p:nvSpPr>
          <p:spPr>
            <a:xfrm>
              <a:off x="2667000" y="3322820"/>
              <a:ext cx="244533" cy="185303"/>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04" name="TextBox 103"/>
            <p:cNvSpPr txBox="1"/>
            <p:nvPr/>
          </p:nvSpPr>
          <p:spPr>
            <a:xfrm>
              <a:off x="2661726" y="1944966"/>
              <a:ext cx="244533" cy="185303"/>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05" name="TextBox 104"/>
            <p:cNvSpPr txBox="1"/>
            <p:nvPr/>
          </p:nvSpPr>
          <p:spPr>
            <a:xfrm>
              <a:off x="3276600" y="2865620"/>
              <a:ext cx="244533" cy="185303"/>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06" name="Oval 105"/>
            <p:cNvSpPr/>
            <p:nvPr/>
          </p:nvSpPr>
          <p:spPr>
            <a:xfrm>
              <a:off x="1676400" y="4168913"/>
              <a:ext cx="259504" cy="260571"/>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V3</a:t>
              </a:r>
              <a:endParaRPr lang="en-US" sz="1000" b="1" dirty="0">
                <a:solidFill>
                  <a:srgbClr val="000000"/>
                </a:solidFill>
              </a:endParaRPr>
            </a:p>
          </p:txBody>
        </p:sp>
        <p:sp>
          <p:nvSpPr>
            <p:cNvPr id="107" name="Oval 106"/>
            <p:cNvSpPr/>
            <p:nvPr/>
          </p:nvSpPr>
          <p:spPr>
            <a:xfrm>
              <a:off x="3200400" y="4137574"/>
              <a:ext cx="259504" cy="260571"/>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V4</a:t>
              </a:r>
              <a:endParaRPr lang="en-US" sz="1000" b="1" dirty="0">
                <a:solidFill>
                  <a:srgbClr val="000000"/>
                </a:solidFill>
              </a:endParaRPr>
            </a:p>
          </p:txBody>
        </p:sp>
        <p:sp>
          <p:nvSpPr>
            <p:cNvPr id="108" name="Oval 107"/>
            <p:cNvSpPr/>
            <p:nvPr/>
          </p:nvSpPr>
          <p:spPr>
            <a:xfrm>
              <a:off x="3124200" y="3390088"/>
              <a:ext cx="259504" cy="260571"/>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V5</a:t>
              </a:r>
              <a:endParaRPr lang="en-US" sz="1000" b="1" dirty="0">
                <a:solidFill>
                  <a:srgbClr val="000000"/>
                </a:solidFill>
              </a:endParaRPr>
            </a:p>
          </p:txBody>
        </p:sp>
        <p:sp>
          <p:nvSpPr>
            <p:cNvPr id="109" name="Oval 108"/>
            <p:cNvSpPr/>
            <p:nvPr/>
          </p:nvSpPr>
          <p:spPr>
            <a:xfrm>
              <a:off x="2209800" y="3406912"/>
              <a:ext cx="259504" cy="260571"/>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V6</a:t>
              </a:r>
              <a:endParaRPr lang="en-US" sz="1000" b="1" dirty="0">
                <a:solidFill>
                  <a:srgbClr val="000000"/>
                </a:solidFill>
              </a:endParaRPr>
            </a:p>
          </p:txBody>
        </p:sp>
        <p:sp>
          <p:nvSpPr>
            <p:cNvPr id="110" name="Oval 109"/>
            <p:cNvSpPr/>
            <p:nvPr/>
          </p:nvSpPr>
          <p:spPr>
            <a:xfrm>
              <a:off x="1676400" y="2949713"/>
              <a:ext cx="259504" cy="260571"/>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V7</a:t>
              </a:r>
              <a:endParaRPr lang="en-US" sz="1000" b="1" dirty="0">
                <a:solidFill>
                  <a:srgbClr val="000000"/>
                </a:solidFill>
              </a:endParaRPr>
            </a:p>
          </p:txBody>
        </p:sp>
        <p:sp>
          <p:nvSpPr>
            <p:cNvPr id="111" name="Oval 110"/>
            <p:cNvSpPr/>
            <p:nvPr/>
          </p:nvSpPr>
          <p:spPr>
            <a:xfrm>
              <a:off x="2180772" y="2358256"/>
              <a:ext cx="259504" cy="260571"/>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V8</a:t>
              </a:r>
              <a:endParaRPr lang="en-US" sz="1000" b="1" dirty="0">
                <a:solidFill>
                  <a:srgbClr val="000000"/>
                </a:solidFill>
              </a:endParaRPr>
            </a:p>
          </p:txBody>
        </p:sp>
        <p:cxnSp>
          <p:nvCxnSpPr>
            <p:cNvPr id="112" name="Straight Connector 111"/>
            <p:cNvCxnSpPr>
              <a:stCxn id="100" idx="5"/>
              <a:endCxn id="99" idx="1"/>
            </p:cNvCxnSpPr>
            <p:nvPr/>
          </p:nvCxnSpPr>
          <p:spPr>
            <a:xfrm>
              <a:off x="2165163" y="2038571"/>
              <a:ext cx="1001964" cy="33970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08" idx="3"/>
              <a:endCxn id="106" idx="7"/>
            </p:cNvCxnSpPr>
            <p:nvPr/>
          </p:nvCxnSpPr>
          <p:spPr>
            <a:xfrm flipH="1">
              <a:off x="1897900" y="3612500"/>
              <a:ext cx="1264304" cy="5945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9" idx="2"/>
              <a:endCxn id="98" idx="6"/>
            </p:cNvCxnSpPr>
            <p:nvPr/>
          </p:nvCxnSpPr>
          <p:spPr>
            <a:xfrm flipH="1">
              <a:off x="1420090" y="3537198"/>
              <a:ext cx="7897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108" idx="2"/>
              <a:endCxn id="109" idx="6"/>
            </p:cNvCxnSpPr>
            <p:nvPr/>
          </p:nvCxnSpPr>
          <p:spPr>
            <a:xfrm flipH="1">
              <a:off x="2469304" y="3520373"/>
              <a:ext cx="654896" cy="168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99" idx="2"/>
              <a:endCxn id="111" idx="6"/>
            </p:cNvCxnSpPr>
            <p:nvPr/>
          </p:nvCxnSpPr>
          <p:spPr>
            <a:xfrm flipH="1">
              <a:off x="2440276" y="2470398"/>
              <a:ext cx="683924" cy="1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11" idx="3"/>
              <a:endCxn id="110" idx="0"/>
            </p:cNvCxnSpPr>
            <p:nvPr/>
          </p:nvCxnSpPr>
          <p:spPr>
            <a:xfrm flipH="1">
              <a:off x="1806152" y="2580668"/>
              <a:ext cx="412623" cy="3690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99" idx="4"/>
              <a:endCxn id="108" idx="0"/>
            </p:cNvCxnSpPr>
            <p:nvPr/>
          </p:nvCxnSpPr>
          <p:spPr>
            <a:xfrm flipH="1">
              <a:off x="3253953" y="2600683"/>
              <a:ext cx="16811" cy="789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108" idx="4"/>
              <a:endCxn id="107" idx="0"/>
            </p:cNvCxnSpPr>
            <p:nvPr/>
          </p:nvCxnSpPr>
          <p:spPr>
            <a:xfrm>
              <a:off x="3253953" y="3650659"/>
              <a:ext cx="76200" cy="486915"/>
            </a:xfrm>
            <a:prstGeom prst="line">
              <a:avLst/>
            </a:prstGeom>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3336867" y="3884712"/>
              <a:ext cx="244533" cy="185303"/>
            </a:xfrm>
            <a:prstGeom prst="rect">
              <a:avLst/>
            </a:prstGeom>
            <a:noFill/>
          </p:spPr>
          <p:txBody>
            <a:bodyPr wrap="square" lIns="0" tIns="0" rIns="0" bIns="0" rtlCol="0">
              <a:spAutoFit/>
            </a:bodyPr>
            <a:lstStyle/>
            <a:p>
              <a:pPr algn="ctr"/>
              <a:r>
                <a:rPr lang="en-US" sz="1000" b="1" dirty="0" smtClean="0">
                  <a:solidFill>
                    <a:srgbClr val="000000"/>
                  </a:solidFill>
                </a:rPr>
                <a:t>2</a:t>
              </a:r>
              <a:endParaRPr lang="en-US" sz="1000" b="1" dirty="0">
                <a:solidFill>
                  <a:srgbClr val="000000"/>
                </a:solidFill>
              </a:endParaRPr>
            </a:p>
          </p:txBody>
        </p:sp>
        <p:sp>
          <p:nvSpPr>
            <p:cNvPr id="121" name="TextBox 120"/>
            <p:cNvSpPr txBox="1"/>
            <p:nvPr/>
          </p:nvSpPr>
          <p:spPr>
            <a:xfrm>
              <a:off x="2590800" y="2513111"/>
              <a:ext cx="408709" cy="185303"/>
            </a:xfrm>
            <a:prstGeom prst="rect">
              <a:avLst/>
            </a:prstGeom>
            <a:noFill/>
          </p:spPr>
          <p:txBody>
            <a:bodyPr wrap="square" lIns="0" tIns="0" rIns="0" bIns="0" rtlCol="0">
              <a:spAutoFit/>
            </a:bodyPr>
            <a:lstStyle/>
            <a:p>
              <a:pPr algn="ctr"/>
              <a:r>
                <a:rPr lang="en-US" sz="1000" b="1" dirty="0" smtClean="0">
                  <a:solidFill>
                    <a:srgbClr val="000000"/>
                  </a:solidFill>
                </a:rPr>
                <a:t>1/2</a:t>
              </a:r>
              <a:endParaRPr lang="en-US" sz="1000" b="1" dirty="0">
                <a:solidFill>
                  <a:srgbClr val="000000"/>
                </a:solidFill>
              </a:endParaRPr>
            </a:p>
          </p:txBody>
        </p:sp>
        <p:sp>
          <p:nvSpPr>
            <p:cNvPr id="122" name="TextBox 121"/>
            <p:cNvSpPr txBox="1"/>
            <p:nvPr/>
          </p:nvSpPr>
          <p:spPr>
            <a:xfrm>
              <a:off x="1752600" y="2590800"/>
              <a:ext cx="332509" cy="185303"/>
            </a:xfrm>
            <a:prstGeom prst="rect">
              <a:avLst/>
            </a:prstGeom>
            <a:noFill/>
          </p:spPr>
          <p:txBody>
            <a:bodyPr wrap="square" lIns="0" tIns="0" rIns="0" bIns="0" rtlCol="0">
              <a:spAutoFit/>
            </a:bodyPr>
            <a:lstStyle/>
            <a:p>
              <a:pPr algn="ctr"/>
              <a:r>
                <a:rPr lang="en-US" sz="1000" b="1" dirty="0" smtClean="0">
                  <a:solidFill>
                    <a:srgbClr val="000000"/>
                  </a:solidFill>
                </a:rPr>
                <a:t>1/2</a:t>
              </a:r>
              <a:endParaRPr lang="en-US" sz="1000" b="1" dirty="0">
                <a:solidFill>
                  <a:srgbClr val="000000"/>
                </a:solidFill>
              </a:endParaRPr>
            </a:p>
          </p:txBody>
        </p:sp>
      </p:grpSp>
      <p:grpSp>
        <p:nvGrpSpPr>
          <p:cNvPr id="123" name="Group 122"/>
          <p:cNvGrpSpPr/>
          <p:nvPr/>
        </p:nvGrpSpPr>
        <p:grpSpPr>
          <a:xfrm>
            <a:off x="6924921" y="3790813"/>
            <a:ext cx="1990479" cy="2167642"/>
            <a:chOff x="1409967" y="1795815"/>
            <a:chExt cx="2171433" cy="2634905"/>
          </a:xfrm>
        </p:grpSpPr>
        <p:sp>
          <p:nvSpPr>
            <p:cNvPr id="124" name="Oval 123"/>
            <p:cNvSpPr/>
            <p:nvPr/>
          </p:nvSpPr>
          <p:spPr>
            <a:xfrm>
              <a:off x="1409967" y="3405676"/>
              <a:ext cx="259505" cy="263043"/>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V2</a:t>
              </a:r>
              <a:endParaRPr lang="en-US" sz="1000" b="1" dirty="0">
                <a:solidFill>
                  <a:srgbClr val="000000"/>
                </a:solidFill>
              </a:endParaRPr>
            </a:p>
          </p:txBody>
        </p:sp>
        <p:sp>
          <p:nvSpPr>
            <p:cNvPr id="125" name="Oval 124"/>
            <p:cNvSpPr/>
            <p:nvPr/>
          </p:nvSpPr>
          <p:spPr>
            <a:xfrm>
              <a:off x="3124200" y="2338877"/>
              <a:ext cx="293127" cy="263043"/>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V9</a:t>
              </a:r>
              <a:endParaRPr lang="en-US" sz="1000" b="1" dirty="0">
                <a:solidFill>
                  <a:srgbClr val="000000"/>
                </a:solidFill>
              </a:endParaRPr>
            </a:p>
          </p:txBody>
        </p:sp>
        <p:sp>
          <p:nvSpPr>
            <p:cNvPr id="126" name="Oval 125"/>
            <p:cNvSpPr/>
            <p:nvPr/>
          </p:nvSpPr>
          <p:spPr>
            <a:xfrm>
              <a:off x="2334491" y="1795815"/>
              <a:ext cx="304799" cy="263043"/>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V1</a:t>
              </a:r>
              <a:endParaRPr lang="en-US" sz="1000" b="1" dirty="0">
                <a:solidFill>
                  <a:srgbClr val="000000"/>
                </a:solidFill>
              </a:endParaRPr>
            </a:p>
          </p:txBody>
        </p:sp>
        <p:sp>
          <p:nvSpPr>
            <p:cNvPr id="127" name="TextBox 126"/>
            <p:cNvSpPr txBox="1"/>
            <p:nvPr/>
          </p:nvSpPr>
          <p:spPr>
            <a:xfrm>
              <a:off x="2647564" y="3915570"/>
              <a:ext cx="244533" cy="187061"/>
            </a:xfrm>
            <a:prstGeom prst="rect">
              <a:avLst/>
            </a:prstGeom>
            <a:noFill/>
          </p:spPr>
          <p:txBody>
            <a:bodyPr wrap="square" lIns="0" tIns="0" rIns="0" bIns="0" rtlCol="0">
              <a:spAutoFit/>
            </a:bodyPr>
            <a:lstStyle/>
            <a:p>
              <a:pPr algn="ctr"/>
              <a:r>
                <a:rPr lang="en-US" sz="1000" b="1" dirty="0" smtClean="0">
                  <a:solidFill>
                    <a:srgbClr val="000000"/>
                  </a:solidFill>
                </a:rPr>
                <a:t>2</a:t>
              </a:r>
              <a:endParaRPr lang="en-US" sz="1000" b="1" dirty="0">
                <a:solidFill>
                  <a:srgbClr val="000000"/>
                </a:solidFill>
              </a:endParaRPr>
            </a:p>
          </p:txBody>
        </p:sp>
        <p:sp>
          <p:nvSpPr>
            <p:cNvPr id="128" name="TextBox 127"/>
            <p:cNvSpPr txBox="1"/>
            <p:nvPr/>
          </p:nvSpPr>
          <p:spPr>
            <a:xfrm>
              <a:off x="1757448" y="3322819"/>
              <a:ext cx="244533" cy="187061"/>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29" name="TextBox 128"/>
            <p:cNvSpPr txBox="1"/>
            <p:nvPr/>
          </p:nvSpPr>
          <p:spPr>
            <a:xfrm>
              <a:off x="2667001" y="3322820"/>
              <a:ext cx="244533" cy="187061"/>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30" name="TextBox 129"/>
            <p:cNvSpPr txBox="1"/>
            <p:nvPr/>
          </p:nvSpPr>
          <p:spPr>
            <a:xfrm>
              <a:off x="2838724" y="1944966"/>
              <a:ext cx="244533" cy="187061"/>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31" name="TextBox 130"/>
            <p:cNvSpPr txBox="1"/>
            <p:nvPr/>
          </p:nvSpPr>
          <p:spPr>
            <a:xfrm>
              <a:off x="3276600" y="2865620"/>
              <a:ext cx="244533" cy="187061"/>
            </a:xfrm>
            <a:prstGeom prst="rect">
              <a:avLst/>
            </a:prstGeom>
            <a:noFill/>
          </p:spPr>
          <p:txBody>
            <a:bodyPr wrap="square" lIns="0" tIns="0" rIns="0" bIns="0" rtlCol="0">
              <a:spAutoFit/>
            </a:bodyPr>
            <a:lstStyle/>
            <a:p>
              <a:pPr algn="ctr"/>
              <a:r>
                <a:rPr lang="en-US" sz="1000" b="1" dirty="0" smtClean="0">
                  <a:solidFill>
                    <a:srgbClr val="000000"/>
                  </a:solidFill>
                </a:rPr>
                <a:t>1</a:t>
              </a:r>
              <a:endParaRPr lang="en-US" sz="1000" b="1" dirty="0">
                <a:solidFill>
                  <a:srgbClr val="000000"/>
                </a:solidFill>
              </a:endParaRPr>
            </a:p>
          </p:txBody>
        </p:sp>
        <p:sp>
          <p:nvSpPr>
            <p:cNvPr id="132" name="Oval 131"/>
            <p:cNvSpPr/>
            <p:nvPr/>
          </p:nvSpPr>
          <p:spPr>
            <a:xfrm>
              <a:off x="1676400" y="4167677"/>
              <a:ext cx="259505" cy="263043"/>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V3</a:t>
              </a:r>
              <a:endParaRPr lang="en-US" sz="1000" b="1" dirty="0">
                <a:solidFill>
                  <a:srgbClr val="000000"/>
                </a:solidFill>
              </a:endParaRPr>
            </a:p>
          </p:txBody>
        </p:sp>
        <p:sp>
          <p:nvSpPr>
            <p:cNvPr id="133" name="Oval 132"/>
            <p:cNvSpPr/>
            <p:nvPr/>
          </p:nvSpPr>
          <p:spPr>
            <a:xfrm>
              <a:off x="3200400" y="4136339"/>
              <a:ext cx="259505" cy="263043"/>
            </a:xfrm>
            <a:prstGeom prst="ellipse">
              <a:avLst/>
            </a:prstGeom>
            <a:solidFill>
              <a:srgbClr val="00FF00"/>
            </a:solidFill>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V4</a:t>
              </a:r>
              <a:endParaRPr lang="en-US" sz="1000" b="1" dirty="0">
                <a:solidFill>
                  <a:srgbClr val="000000"/>
                </a:solidFill>
              </a:endParaRPr>
            </a:p>
          </p:txBody>
        </p:sp>
        <p:sp>
          <p:nvSpPr>
            <p:cNvPr id="134" name="Oval 133"/>
            <p:cNvSpPr/>
            <p:nvPr/>
          </p:nvSpPr>
          <p:spPr>
            <a:xfrm>
              <a:off x="3124200" y="3388853"/>
              <a:ext cx="259505" cy="263043"/>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V5</a:t>
              </a:r>
              <a:endParaRPr lang="en-US" sz="1000" b="1" dirty="0">
                <a:solidFill>
                  <a:srgbClr val="000000"/>
                </a:solidFill>
              </a:endParaRPr>
            </a:p>
          </p:txBody>
        </p:sp>
        <p:sp>
          <p:nvSpPr>
            <p:cNvPr id="135" name="Oval 134"/>
            <p:cNvSpPr/>
            <p:nvPr/>
          </p:nvSpPr>
          <p:spPr>
            <a:xfrm>
              <a:off x="2209800" y="3405677"/>
              <a:ext cx="259505" cy="263043"/>
            </a:xfrm>
            <a:prstGeom prst="ellipse">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en-US" sz="1000" b="1" dirty="0" smtClean="0">
                  <a:solidFill>
                    <a:srgbClr val="000000"/>
                  </a:solidFill>
                </a:rPr>
                <a:t>V6</a:t>
              </a:r>
              <a:endParaRPr lang="en-US" sz="1000" b="1" dirty="0">
                <a:solidFill>
                  <a:srgbClr val="000000"/>
                </a:solidFill>
              </a:endParaRPr>
            </a:p>
          </p:txBody>
        </p:sp>
        <p:cxnSp>
          <p:nvCxnSpPr>
            <p:cNvPr id="136" name="Straight Connector 135"/>
            <p:cNvCxnSpPr>
              <a:stCxn id="126" idx="5"/>
              <a:endCxn id="125" idx="1"/>
            </p:cNvCxnSpPr>
            <p:nvPr/>
          </p:nvCxnSpPr>
          <p:spPr>
            <a:xfrm>
              <a:off x="2594654" y="2020337"/>
              <a:ext cx="572473" cy="3570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34" idx="3"/>
              <a:endCxn id="132" idx="7"/>
            </p:cNvCxnSpPr>
            <p:nvPr/>
          </p:nvCxnSpPr>
          <p:spPr>
            <a:xfrm flipH="1">
              <a:off x="1897900" y="3613374"/>
              <a:ext cx="1264303" cy="5928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35" idx="2"/>
              <a:endCxn id="124" idx="6"/>
            </p:cNvCxnSpPr>
            <p:nvPr/>
          </p:nvCxnSpPr>
          <p:spPr>
            <a:xfrm flipH="1" flipV="1">
              <a:off x="1669472" y="3537197"/>
              <a:ext cx="54032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34" idx="2"/>
              <a:endCxn id="135" idx="6"/>
            </p:cNvCxnSpPr>
            <p:nvPr/>
          </p:nvCxnSpPr>
          <p:spPr>
            <a:xfrm flipH="1">
              <a:off x="2469305" y="3520374"/>
              <a:ext cx="654895" cy="168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25" idx="4"/>
              <a:endCxn id="134" idx="0"/>
            </p:cNvCxnSpPr>
            <p:nvPr/>
          </p:nvCxnSpPr>
          <p:spPr>
            <a:xfrm flipH="1">
              <a:off x="3253953" y="2601920"/>
              <a:ext cx="16811" cy="786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34" idx="4"/>
              <a:endCxn id="133" idx="0"/>
            </p:cNvCxnSpPr>
            <p:nvPr/>
          </p:nvCxnSpPr>
          <p:spPr>
            <a:xfrm>
              <a:off x="3253953" y="3651896"/>
              <a:ext cx="76200" cy="484443"/>
            </a:xfrm>
            <a:prstGeom prst="line">
              <a:avLst/>
            </a:prstGeom>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3336867" y="3884712"/>
              <a:ext cx="244533" cy="187061"/>
            </a:xfrm>
            <a:prstGeom prst="rect">
              <a:avLst/>
            </a:prstGeom>
            <a:noFill/>
          </p:spPr>
          <p:txBody>
            <a:bodyPr wrap="square" lIns="0" tIns="0" rIns="0" bIns="0" rtlCol="0">
              <a:spAutoFit/>
            </a:bodyPr>
            <a:lstStyle/>
            <a:p>
              <a:pPr algn="ctr"/>
              <a:r>
                <a:rPr lang="en-US" sz="1000" b="1" dirty="0" smtClean="0">
                  <a:solidFill>
                    <a:srgbClr val="000000"/>
                  </a:solidFill>
                </a:rPr>
                <a:t>2</a:t>
              </a:r>
              <a:endParaRPr lang="en-US" sz="1000" b="1" dirty="0">
                <a:solidFill>
                  <a:srgbClr val="000000"/>
                </a:solidFill>
              </a:endParaRPr>
            </a:p>
          </p:txBody>
        </p:sp>
      </p:grpSp>
      <p:cxnSp>
        <p:nvCxnSpPr>
          <p:cNvPr id="143" name="Straight Arrow Connector 142"/>
          <p:cNvCxnSpPr/>
          <p:nvPr/>
        </p:nvCxnSpPr>
        <p:spPr>
          <a:xfrm>
            <a:off x="3124200" y="2209800"/>
            <a:ext cx="381000"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a:off x="6172200" y="2209800"/>
            <a:ext cx="381000"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3352800" y="5029200"/>
            <a:ext cx="381000"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a:off x="6248400" y="5029200"/>
            <a:ext cx="381000"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7" name="Rectangle 146"/>
          <p:cNvSpPr/>
          <p:nvPr/>
        </p:nvSpPr>
        <p:spPr>
          <a:xfrm>
            <a:off x="4343400" y="6324600"/>
            <a:ext cx="1828800" cy="307777"/>
          </a:xfrm>
          <a:prstGeom prst="rect">
            <a:avLst/>
          </a:prstGeom>
        </p:spPr>
        <p:txBody>
          <a:bodyPr wrap="square">
            <a:spAutoFit/>
          </a:bodyPr>
          <a:lstStyle/>
          <a:p>
            <a:r>
              <a:rPr lang="en-US" sz="1400" dirty="0" smtClean="0">
                <a:solidFill>
                  <a:schemeClr val="tx2">
                    <a:lumMod val="75000"/>
                  </a:schemeClr>
                </a:solidFill>
                <a:latin typeface="Trebuchet MS"/>
                <a:cs typeface="Trebuchet MS"/>
              </a:rPr>
              <a:t>4. Compute MST</a:t>
            </a:r>
            <a:endParaRPr lang="en-US" sz="1400" dirty="0">
              <a:solidFill>
                <a:schemeClr val="tx2">
                  <a:lumMod val="75000"/>
                </a:schemeClr>
              </a:solidFill>
              <a:latin typeface="Trebuchet MS"/>
              <a:cs typeface="Trebuchet MS"/>
            </a:endParaRPr>
          </a:p>
        </p:txBody>
      </p:sp>
      <p:sp>
        <p:nvSpPr>
          <p:cNvPr id="148" name="Rectangle 147"/>
          <p:cNvSpPr/>
          <p:nvPr/>
        </p:nvSpPr>
        <p:spPr>
          <a:xfrm>
            <a:off x="457200" y="6250229"/>
            <a:ext cx="3505200" cy="523220"/>
          </a:xfrm>
          <a:prstGeom prst="rect">
            <a:avLst/>
          </a:prstGeom>
        </p:spPr>
        <p:txBody>
          <a:bodyPr wrap="square">
            <a:spAutoFit/>
          </a:bodyPr>
          <a:lstStyle/>
          <a:p>
            <a:r>
              <a:rPr lang="en-US" sz="1400" dirty="0" smtClean="0">
                <a:solidFill>
                  <a:schemeClr val="tx2">
                    <a:lumMod val="75000"/>
                  </a:schemeClr>
                </a:solidFill>
                <a:latin typeface="Trebuchet MS"/>
                <a:cs typeface="Trebuchet MS"/>
              </a:rPr>
              <a:t>3. replace each </a:t>
            </a:r>
            <a:r>
              <a:rPr lang="en-US" sz="1400" u="sng" dirty="0" smtClean="0">
                <a:solidFill>
                  <a:schemeClr val="tx2">
                    <a:lumMod val="75000"/>
                  </a:schemeClr>
                </a:solidFill>
                <a:latin typeface="Trebuchet MS"/>
                <a:cs typeface="Trebuchet MS"/>
              </a:rPr>
              <a:t>link</a:t>
            </a:r>
            <a:r>
              <a:rPr lang="en-US" sz="1400" dirty="0" smtClean="0">
                <a:solidFill>
                  <a:schemeClr val="tx2">
                    <a:lumMod val="75000"/>
                  </a:schemeClr>
                </a:solidFill>
                <a:latin typeface="Trebuchet MS"/>
                <a:cs typeface="Trebuchet MS"/>
              </a:rPr>
              <a:t> with the corresponding shortest </a:t>
            </a:r>
            <a:r>
              <a:rPr lang="en-US" sz="1400" u="sng" dirty="0" smtClean="0">
                <a:solidFill>
                  <a:schemeClr val="tx2">
                    <a:lumMod val="75000"/>
                  </a:schemeClr>
                </a:solidFill>
                <a:latin typeface="Trebuchet MS"/>
                <a:cs typeface="Trebuchet MS"/>
              </a:rPr>
              <a:t>path</a:t>
            </a:r>
            <a:r>
              <a:rPr lang="en-US" sz="1400" dirty="0" smtClean="0">
                <a:solidFill>
                  <a:schemeClr val="tx2">
                    <a:lumMod val="75000"/>
                  </a:schemeClr>
                </a:solidFill>
                <a:latin typeface="Trebuchet MS"/>
                <a:cs typeface="Trebuchet MS"/>
              </a:rPr>
              <a:t> in original G</a:t>
            </a:r>
          </a:p>
        </p:txBody>
      </p:sp>
      <p:sp>
        <p:nvSpPr>
          <p:cNvPr id="149" name="Rectangle 148"/>
          <p:cNvSpPr/>
          <p:nvPr/>
        </p:nvSpPr>
        <p:spPr>
          <a:xfrm>
            <a:off x="6331812" y="6172200"/>
            <a:ext cx="2514600" cy="523220"/>
          </a:xfrm>
          <a:prstGeom prst="rect">
            <a:avLst/>
          </a:prstGeom>
        </p:spPr>
        <p:txBody>
          <a:bodyPr wrap="square">
            <a:spAutoFit/>
          </a:bodyPr>
          <a:lstStyle/>
          <a:p>
            <a:r>
              <a:rPr lang="en-US" sz="1400" dirty="0" smtClean="0">
                <a:solidFill>
                  <a:schemeClr val="tx2">
                    <a:lumMod val="75000"/>
                  </a:schemeClr>
                </a:solidFill>
                <a:latin typeface="Trebuchet MS"/>
                <a:cs typeface="Trebuchet MS"/>
              </a:rPr>
              <a:t>5. remove extra links until </a:t>
            </a:r>
          </a:p>
          <a:p>
            <a:r>
              <a:rPr lang="en-US" sz="1400" dirty="0" smtClean="0">
                <a:solidFill>
                  <a:schemeClr val="tx2">
                    <a:lumMod val="75000"/>
                  </a:schemeClr>
                </a:solidFill>
                <a:latin typeface="Trebuchet MS"/>
                <a:cs typeface="Trebuchet MS"/>
              </a:rPr>
              <a:t>all </a:t>
            </a:r>
            <a:r>
              <a:rPr lang="en-US" sz="1400" u="sng" dirty="0" smtClean="0">
                <a:solidFill>
                  <a:schemeClr val="tx2">
                    <a:lumMod val="75000"/>
                  </a:schemeClr>
                </a:solidFill>
                <a:latin typeface="Trebuchet MS"/>
                <a:cs typeface="Trebuchet MS"/>
              </a:rPr>
              <a:t>leaves</a:t>
            </a:r>
            <a:r>
              <a:rPr lang="en-US" sz="1400" dirty="0" smtClean="0">
                <a:solidFill>
                  <a:schemeClr val="tx2">
                    <a:lumMod val="75000"/>
                  </a:schemeClr>
                </a:solidFill>
                <a:latin typeface="Trebuchet MS"/>
                <a:cs typeface="Trebuchet MS"/>
              </a:rPr>
              <a:t> are Steiner nodes</a:t>
            </a:r>
            <a:endParaRPr lang="en-US" sz="1400" dirty="0">
              <a:solidFill>
                <a:schemeClr val="tx2">
                  <a:lumMod val="75000"/>
                </a:schemeClr>
              </a:solidFill>
              <a:latin typeface="Trebuchet MS"/>
              <a:cs typeface="Trebuchet MS"/>
            </a:endParaRPr>
          </a:p>
        </p:txBody>
      </p:sp>
      <p:sp>
        <p:nvSpPr>
          <p:cNvPr id="150" name="Rectangle 149"/>
          <p:cNvSpPr/>
          <p:nvPr/>
        </p:nvSpPr>
        <p:spPr>
          <a:xfrm>
            <a:off x="7162800" y="2999601"/>
            <a:ext cx="1828800" cy="307777"/>
          </a:xfrm>
          <a:prstGeom prst="rect">
            <a:avLst/>
          </a:prstGeom>
        </p:spPr>
        <p:txBody>
          <a:bodyPr wrap="square">
            <a:spAutoFit/>
          </a:bodyPr>
          <a:lstStyle/>
          <a:p>
            <a:r>
              <a:rPr lang="en-US" sz="1400" dirty="0" smtClean="0">
                <a:solidFill>
                  <a:schemeClr val="tx2">
                    <a:lumMod val="75000"/>
                  </a:schemeClr>
                </a:solidFill>
                <a:latin typeface="Trebuchet MS"/>
                <a:cs typeface="Trebuchet MS"/>
              </a:rPr>
              <a:t>2. Compute MST</a:t>
            </a:r>
            <a:endParaRPr lang="en-US" sz="1400" dirty="0">
              <a:solidFill>
                <a:schemeClr val="tx2">
                  <a:lumMod val="75000"/>
                </a:schemeClr>
              </a:solidFill>
              <a:latin typeface="Trebuchet MS"/>
              <a:cs typeface="Trebuchet MS"/>
            </a:endParaRPr>
          </a:p>
        </p:txBody>
      </p:sp>
      <p:sp>
        <p:nvSpPr>
          <p:cNvPr id="151" name="Rectangle 150"/>
          <p:cNvSpPr/>
          <p:nvPr/>
        </p:nvSpPr>
        <p:spPr>
          <a:xfrm>
            <a:off x="3352800" y="2971800"/>
            <a:ext cx="3429000" cy="738664"/>
          </a:xfrm>
          <a:prstGeom prst="rect">
            <a:avLst/>
          </a:prstGeom>
        </p:spPr>
        <p:txBody>
          <a:bodyPr wrap="square">
            <a:spAutoFit/>
          </a:bodyPr>
          <a:lstStyle/>
          <a:p>
            <a:r>
              <a:rPr lang="en-US" sz="1400" dirty="0" smtClean="0">
                <a:solidFill>
                  <a:schemeClr val="tx2">
                    <a:lumMod val="75000"/>
                  </a:schemeClr>
                </a:solidFill>
                <a:latin typeface="Trebuchet MS"/>
                <a:cs typeface="Trebuchet MS"/>
              </a:rPr>
              <a:t>1. construct the complete graph (Nodes: Steiner Nodes, Links Weights: shortest path from each pair in original G)</a:t>
            </a:r>
          </a:p>
        </p:txBody>
      </p:sp>
      <p:sp>
        <p:nvSpPr>
          <p:cNvPr id="152" name="Rectangle 151"/>
          <p:cNvSpPr/>
          <p:nvPr/>
        </p:nvSpPr>
        <p:spPr>
          <a:xfrm>
            <a:off x="381000" y="3456801"/>
            <a:ext cx="2743200" cy="307777"/>
          </a:xfrm>
          <a:prstGeom prst="rect">
            <a:avLst/>
          </a:prstGeom>
        </p:spPr>
        <p:txBody>
          <a:bodyPr wrap="square">
            <a:spAutoFit/>
          </a:bodyPr>
          <a:lstStyle/>
          <a:p>
            <a:r>
              <a:rPr lang="en-US" sz="1400" dirty="0" smtClean="0">
                <a:solidFill>
                  <a:schemeClr val="tx2">
                    <a:lumMod val="75000"/>
                  </a:schemeClr>
                </a:solidFill>
                <a:latin typeface="Trebuchet MS"/>
                <a:cs typeface="Trebuchet MS"/>
              </a:rPr>
              <a:t>Steiner nodes: {V1, V2, V3, V4}</a:t>
            </a:r>
          </a:p>
        </p:txBody>
      </p:sp>
    </p:spTree>
    <p:extLst>
      <p:ext uri="{BB962C8B-B14F-4D97-AF65-F5344CB8AC3E}">
        <p14:creationId xmlns:p14="http://schemas.microsoft.com/office/powerpoint/2010/main" val="2781129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Inferring the Relationships</a:t>
            </a:r>
            <a:endParaRPr lang="en-US" dirty="0"/>
          </a:p>
        </p:txBody>
      </p:sp>
      <p:sp>
        <p:nvSpPr>
          <p:cNvPr id="3" name="Content Placeholder 2"/>
          <p:cNvSpPr>
            <a:spLocks noGrp="1"/>
          </p:cNvSpPr>
          <p:nvPr>
            <p:ph idx="1"/>
          </p:nvPr>
        </p:nvSpPr>
        <p:spPr>
          <a:xfrm>
            <a:off x="469900" y="1143000"/>
            <a:ext cx="8445499" cy="1219200"/>
          </a:xfrm>
        </p:spPr>
        <p:txBody>
          <a:bodyPr>
            <a:normAutofit fontScale="85000" lnSpcReduction="10000"/>
          </a:bodyPr>
          <a:lstStyle/>
          <a:p>
            <a:pPr marL="0" indent="0">
              <a:buNone/>
            </a:pPr>
            <a:r>
              <a:rPr lang="en-US" dirty="0">
                <a:solidFill>
                  <a:srgbClr val="11628F"/>
                </a:solidFill>
              </a:rPr>
              <a:t>Select minimal tree that connects all semantic types</a:t>
            </a:r>
          </a:p>
          <a:p>
            <a:pPr lvl="1"/>
            <a:r>
              <a:rPr lang="en-US" dirty="0">
                <a:solidFill>
                  <a:srgbClr val="11628F"/>
                </a:solidFill>
              </a:rPr>
              <a:t>A customized </a:t>
            </a:r>
            <a:r>
              <a:rPr lang="en-US" b="1" dirty="0">
                <a:solidFill>
                  <a:srgbClr val="11628F"/>
                </a:solidFill>
              </a:rPr>
              <a:t>Steiner</a:t>
            </a:r>
            <a:r>
              <a:rPr lang="en-US" dirty="0">
                <a:solidFill>
                  <a:srgbClr val="11628F"/>
                </a:solidFill>
              </a:rPr>
              <a:t> </a:t>
            </a:r>
            <a:r>
              <a:rPr lang="en-US" b="1" dirty="0">
                <a:solidFill>
                  <a:srgbClr val="11628F"/>
                </a:solidFill>
              </a:rPr>
              <a:t>tree </a:t>
            </a:r>
            <a:r>
              <a:rPr lang="en-US" b="1" dirty="0" smtClean="0">
                <a:solidFill>
                  <a:srgbClr val="11628F"/>
                </a:solidFill>
              </a:rPr>
              <a:t>algorithm</a:t>
            </a:r>
            <a:endParaRPr lang="en-US" dirty="0">
              <a:solidFill>
                <a:srgbClr val="11628F"/>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23</a:t>
            </a:fld>
            <a:endParaRPr lang="en-US" dirty="0"/>
          </a:p>
        </p:txBody>
      </p:sp>
      <p:pic>
        <p:nvPicPr>
          <p:cNvPr id="5" name="Picture 4" descr="tree1.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209800"/>
            <a:ext cx="6715905" cy="4419600"/>
          </a:xfrm>
          <a:prstGeom prst="rect">
            <a:avLst/>
          </a:prstGeom>
        </p:spPr>
      </p:pic>
      <p:sp>
        <p:nvSpPr>
          <p:cNvPr id="7" name="TextBox 6"/>
          <p:cNvSpPr txBox="1"/>
          <p:nvPr/>
        </p:nvSpPr>
        <p:spPr>
          <a:xfrm>
            <a:off x="4440766" y="6337756"/>
            <a:ext cx="754464" cy="215444"/>
          </a:xfrm>
          <a:prstGeom prst="rect">
            <a:avLst/>
          </a:prstGeom>
          <a:solidFill>
            <a:schemeClr val="bg1"/>
          </a:solidFill>
        </p:spPr>
        <p:txBody>
          <a:bodyPr wrap="square" lIns="0" tIns="0" rIns="0" bIns="0" rtlCol="0" anchor="ctr" anchorCtr="0">
            <a:spAutoFit/>
          </a:bodyPr>
          <a:lstStyle/>
          <a:p>
            <a:pPr algn="ctr"/>
            <a:r>
              <a:rPr lang="en-US" sz="1400" dirty="0" smtClean="0">
                <a:solidFill>
                  <a:schemeClr val="tx2"/>
                </a:solidFill>
                <a:latin typeface="+mj-lt"/>
                <a:cs typeface="Trebuchet MS"/>
              </a:rPr>
              <a:t>date</a:t>
            </a:r>
            <a:endParaRPr lang="en-US" sz="1400" dirty="0">
              <a:solidFill>
                <a:schemeClr val="tx2"/>
              </a:solidFill>
              <a:latin typeface="+mj-lt"/>
              <a:cs typeface="Trebuchet MS"/>
            </a:endParaRPr>
          </a:p>
        </p:txBody>
      </p:sp>
      <p:sp>
        <p:nvSpPr>
          <p:cNvPr id="10" name="TextBox 9"/>
          <p:cNvSpPr txBox="1"/>
          <p:nvPr/>
        </p:nvSpPr>
        <p:spPr>
          <a:xfrm rot="21080648">
            <a:off x="381000" y="2819400"/>
            <a:ext cx="198120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Initial Model</a:t>
            </a:r>
            <a:endParaRPr lang="en-US" dirty="0">
              <a:solidFill>
                <a:schemeClr val="bg1"/>
              </a:solidFill>
            </a:endParaRPr>
          </a:p>
        </p:txBody>
      </p:sp>
    </p:spTree>
    <p:extLst>
      <p:ext uri="{BB962C8B-B14F-4D97-AF65-F5344CB8AC3E}">
        <p14:creationId xmlns:p14="http://schemas.microsoft.com/office/powerpoint/2010/main" val="5399966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in Karma</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24</a:t>
            </a:fld>
            <a:endParaRPr lang="en-US" dirty="0"/>
          </a:p>
        </p:txBody>
      </p:sp>
      <p:grpSp>
        <p:nvGrpSpPr>
          <p:cNvPr id="7" name="Group 6"/>
          <p:cNvGrpSpPr/>
          <p:nvPr/>
        </p:nvGrpSpPr>
        <p:grpSpPr>
          <a:xfrm>
            <a:off x="385011" y="1143000"/>
            <a:ext cx="8301789" cy="5257800"/>
            <a:chOff x="385011" y="1143000"/>
            <a:chExt cx="8301789" cy="5257800"/>
          </a:xfrm>
        </p:grpSpPr>
        <p:pic>
          <p:nvPicPr>
            <p:cNvPr id="6" name="Picture 5" descr="karma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11" y="1143000"/>
              <a:ext cx="8301789" cy="5257800"/>
            </a:xfrm>
            <a:prstGeom prst="rect">
              <a:avLst/>
            </a:prstGeom>
          </p:spPr>
        </p:pic>
        <p:sp>
          <p:nvSpPr>
            <p:cNvPr id="3" name="Rectangle 2"/>
            <p:cNvSpPr/>
            <p:nvPr/>
          </p:nvSpPr>
          <p:spPr bwMode="auto">
            <a:xfrm>
              <a:off x="2362200" y="4842165"/>
              <a:ext cx="457200" cy="228600"/>
            </a:xfrm>
            <a:prstGeom prst="rect">
              <a:avLst/>
            </a:prstGeom>
            <a:solidFill>
              <a:srgbClr val="214E6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b="1" dirty="0" smtClean="0">
                <a:solidFill>
                  <a:schemeClr val="tx1"/>
                </a:solidFill>
                <a:latin typeface="Trebuchet MS"/>
                <a:cs typeface="Trebuchet MS"/>
              </a:endParaRPr>
            </a:p>
          </p:txBody>
        </p:sp>
      </p:grpSp>
    </p:spTree>
    <p:extLst>
      <p:ext uri="{BB962C8B-B14F-4D97-AF65-F5344CB8AC3E}">
        <p14:creationId xmlns:p14="http://schemas.microsoft.com/office/powerpoint/2010/main" val="41637798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Refining the Model</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25</a:t>
            </a:fld>
            <a:endParaRPr lang="en-US" dirty="0"/>
          </a:p>
        </p:txBody>
      </p:sp>
      <p:pic>
        <p:nvPicPr>
          <p:cNvPr id="5" name="Picture 4" descr="tree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42927"/>
            <a:ext cx="6629400" cy="4362673"/>
          </a:xfrm>
          <a:prstGeom prst="rect">
            <a:avLst/>
          </a:prstGeom>
        </p:spPr>
      </p:pic>
      <p:sp>
        <p:nvSpPr>
          <p:cNvPr id="9" name="Content Placeholder 2"/>
          <p:cNvSpPr txBox="1">
            <a:spLocks/>
          </p:cNvSpPr>
          <p:nvPr/>
        </p:nvSpPr>
        <p:spPr bwMode="auto">
          <a:xfrm>
            <a:off x="469900" y="1143000"/>
            <a:ext cx="84454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normAutofit fontScale="77500" lnSpcReduction="20000"/>
          </a:bodyPr>
          <a:lstStyle>
            <a:lvl1pPr marL="341313" indent="-341313" algn="l" defTabSz="457200" rtl="0" eaLnBrk="0" fontAlgn="base" hangingPunct="0">
              <a:spcBef>
                <a:spcPts val="800"/>
              </a:spcBef>
              <a:spcAft>
                <a:spcPct val="0"/>
              </a:spcAft>
              <a:buClr>
                <a:srgbClr val="000000"/>
              </a:buClr>
              <a:buSzPct val="100000"/>
              <a:buFont typeface="Arial" charset="0"/>
              <a:buChar char="•"/>
              <a:defRPr sz="3200">
                <a:solidFill>
                  <a:srgbClr val="000000"/>
                </a:solidFill>
                <a:latin typeface="Trebuchet MS"/>
                <a:ea typeface="ＭＳ Ｐゴシック" charset="0"/>
                <a:cs typeface="Trebuchet MS"/>
              </a:defRPr>
            </a:lvl1pPr>
            <a:lvl2pPr marL="741363" indent="-284163" algn="l" defTabSz="457200" rtl="0" eaLnBrk="0" fontAlgn="base" hangingPunct="0">
              <a:spcBef>
                <a:spcPts val="700"/>
              </a:spcBef>
              <a:spcAft>
                <a:spcPct val="0"/>
              </a:spcAft>
              <a:buClr>
                <a:srgbClr val="000000"/>
              </a:buClr>
              <a:buSzPct val="100000"/>
              <a:buFont typeface="Arial" charset="0"/>
              <a:buChar char="–"/>
              <a:defRPr sz="2800">
                <a:solidFill>
                  <a:srgbClr val="000000"/>
                </a:solidFill>
                <a:latin typeface="Trebuchet MS"/>
                <a:ea typeface="ＭＳ Ｐゴシック" charset="0"/>
                <a:cs typeface="Trebuchet MS"/>
              </a:defRPr>
            </a:lvl2pPr>
            <a:lvl3pPr marL="1143000" indent="-228600" algn="l" defTabSz="457200" rtl="0" eaLnBrk="0" fontAlgn="base" hangingPunct="0">
              <a:spcBef>
                <a:spcPts val="600"/>
              </a:spcBef>
              <a:spcAft>
                <a:spcPct val="0"/>
              </a:spcAft>
              <a:buClr>
                <a:srgbClr val="000000"/>
              </a:buClr>
              <a:buSzPct val="100000"/>
              <a:buFont typeface="Arial" charset="0"/>
              <a:buChar char="•"/>
              <a:defRPr sz="2400">
                <a:solidFill>
                  <a:srgbClr val="000000"/>
                </a:solidFill>
                <a:latin typeface="Trebuchet MS"/>
                <a:ea typeface="ＭＳ Ｐゴシック" charset="0"/>
                <a:cs typeface="Trebuchet MS"/>
              </a:defRPr>
            </a:lvl3pPr>
            <a:lvl4pPr marL="16002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Trebuchet MS"/>
                <a:ea typeface="ＭＳ Ｐゴシック" charset="0"/>
                <a:cs typeface="Trebuchet MS"/>
              </a:defRPr>
            </a:lvl4pPr>
            <a:lvl5pPr marL="20574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Trebuchet MS"/>
                <a:ea typeface="ＭＳ Ｐゴシック" charset="0"/>
                <a:cs typeface="Trebuchet M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pPr marL="0" indent="0">
              <a:buNone/>
            </a:pPr>
            <a:r>
              <a:rPr lang="en-US" dirty="0">
                <a:solidFill>
                  <a:schemeClr val="tx2">
                    <a:lumMod val="75000"/>
                  </a:schemeClr>
                </a:solidFill>
              </a:rPr>
              <a:t>Impose constraints on Steiner Tree Algorithm</a:t>
            </a:r>
          </a:p>
          <a:p>
            <a:pPr lvl="1"/>
            <a:r>
              <a:rPr lang="en-US" dirty="0" smtClean="0">
                <a:solidFill>
                  <a:schemeClr val="tx2">
                    <a:lumMod val="75000"/>
                  </a:schemeClr>
                </a:solidFill>
              </a:rPr>
              <a:t>Change weight </a:t>
            </a:r>
            <a:r>
              <a:rPr lang="en-US" dirty="0">
                <a:solidFill>
                  <a:schemeClr val="tx2">
                    <a:lumMod val="75000"/>
                  </a:schemeClr>
                </a:solidFill>
              </a:rPr>
              <a:t>of </a:t>
            </a:r>
            <a:r>
              <a:rPr lang="en-US" dirty="0" smtClean="0">
                <a:solidFill>
                  <a:schemeClr val="tx2">
                    <a:lumMod val="75000"/>
                  </a:schemeClr>
                </a:solidFill>
              </a:rPr>
              <a:t>selected </a:t>
            </a:r>
            <a:r>
              <a:rPr lang="en-US" dirty="0">
                <a:solidFill>
                  <a:schemeClr val="tx2">
                    <a:lumMod val="75000"/>
                  </a:schemeClr>
                </a:solidFill>
              </a:rPr>
              <a:t>links to </a:t>
            </a:r>
            <a:r>
              <a:rPr lang="en-US" dirty="0" err="1">
                <a:solidFill>
                  <a:schemeClr val="tx2">
                    <a:lumMod val="75000"/>
                  </a:schemeClr>
                </a:solidFill>
              </a:rPr>
              <a:t>ε</a:t>
            </a:r>
            <a:endParaRPr lang="en-US" dirty="0">
              <a:solidFill>
                <a:schemeClr val="tx2">
                  <a:lumMod val="75000"/>
                </a:schemeClr>
              </a:solidFill>
            </a:endParaRPr>
          </a:p>
          <a:p>
            <a:pPr lvl="1"/>
            <a:r>
              <a:rPr lang="en-US" dirty="0" smtClean="0">
                <a:solidFill>
                  <a:schemeClr val="tx2">
                    <a:lumMod val="75000"/>
                  </a:schemeClr>
                </a:solidFill>
              </a:rPr>
              <a:t>Add source and target of selected link to Steiner nodes</a:t>
            </a:r>
            <a:endParaRPr lang="en-US" dirty="0">
              <a:solidFill>
                <a:schemeClr val="tx2">
                  <a:lumMod val="75000"/>
                </a:schemeClr>
              </a:solidFill>
            </a:endParaRPr>
          </a:p>
        </p:txBody>
      </p:sp>
      <p:sp>
        <p:nvSpPr>
          <p:cNvPr id="8" name="TextBox 7"/>
          <p:cNvSpPr txBox="1"/>
          <p:nvPr/>
        </p:nvSpPr>
        <p:spPr>
          <a:xfrm>
            <a:off x="4409017" y="6413956"/>
            <a:ext cx="727032" cy="215444"/>
          </a:xfrm>
          <a:prstGeom prst="rect">
            <a:avLst/>
          </a:prstGeom>
          <a:solidFill>
            <a:schemeClr val="bg1"/>
          </a:solidFill>
        </p:spPr>
        <p:txBody>
          <a:bodyPr wrap="square" lIns="0" tIns="0" rIns="0" bIns="0" rtlCol="0" anchor="ctr" anchorCtr="0">
            <a:spAutoFit/>
          </a:bodyPr>
          <a:lstStyle/>
          <a:p>
            <a:pPr algn="ctr"/>
            <a:r>
              <a:rPr lang="en-US" sz="1400" dirty="0" smtClean="0">
                <a:solidFill>
                  <a:schemeClr val="tx2"/>
                </a:solidFill>
                <a:latin typeface="+mj-lt"/>
                <a:cs typeface="Trebuchet MS"/>
              </a:rPr>
              <a:t>date</a:t>
            </a:r>
            <a:endParaRPr lang="en-US" sz="1400" dirty="0">
              <a:solidFill>
                <a:schemeClr val="tx2"/>
              </a:solidFill>
              <a:latin typeface="+mj-lt"/>
              <a:cs typeface="Trebuchet MS"/>
            </a:endParaRPr>
          </a:p>
        </p:txBody>
      </p:sp>
      <p:sp>
        <p:nvSpPr>
          <p:cNvPr id="10" name="TextBox 9"/>
          <p:cNvSpPr txBox="1"/>
          <p:nvPr/>
        </p:nvSpPr>
        <p:spPr>
          <a:xfrm rot="21080648">
            <a:off x="381000" y="2819400"/>
            <a:ext cx="198120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Correct Model</a:t>
            </a:r>
            <a:endParaRPr lang="en-US" dirty="0">
              <a:solidFill>
                <a:schemeClr val="bg1"/>
              </a:solidFill>
            </a:endParaRPr>
          </a:p>
        </p:txBody>
      </p:sp>
    </p:spTree>
    <p:extLst>
      <p:ext uri="{BB962C8B-B14F-4D97-AF65-F5344CB8AC3E}">
        <p14:creationId xmlns:p14="http://schemas.microsoft.com/office/powerpoint/2010/main" val="255138793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Semantic Model</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26</a:t>
            </a:fld>
            <a:endParaRPr lang="en-US" dirty="0"/>
          </a:p>
        </p:txBody>
      </p:sp>
      <p:grpSp>
        <p:nvGrpSpPr>
          <p:cNvPr id="6" name="Group 5"/>
          <p:cNvGrpSpPr/>
          <p:nvPr/>
        </p:nvGrpSpPr>
        <p:grpSpPr>
          <a:xfrm>
            <a:off x="381000" y="1023928"/>
            <a:ext cx="8458200" cy="5376872"/>
            <a:chOff x="381000" y="1023928"/>
            <a:chExt cx="8458200" cy="5376872"/>
          </a:xfrm>
        </p:grpSpPr>
        <p:pic>
          <p:nvPicPr>
            <p:cNvPr id="3" name="Picture 2" descr="karma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23928"/>
              <a:ext cx="8458200" cy="5376872"/>
            </a:xfrm>
            <a:prstGeom prst="rect">
              <a:avLst/>
            </a:prstGeom>
          </p:spPr>
        </p:pic>
        <p:sp>
          <p:nvSpPr>
            <p:cNvPr id="5" name="Rectangle 4"/>
            <p:cNvSpPr/>
            <p:nvPr/>
          </p:nvSpPr>
          <p:spPr bwMode="auto">
            <a:xfrm>
              <a:off x="2396835" y="4819075"/>
              <a:ext cx="457200" cy="228600"/>
            </a:xfrm>
            <a:prstGeom prst="rect">
              <a:avLst/>
            </a:prstGeom>
            <a:solidFill>
              <a:srgbClr val="214E6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b="1" dirty="0" smtClean="0">
                <a:solidFill>
                  <a:schemeClr val="tx1"/>
                </a:solidFill>
                <a:latin typeface="Trebuchet MS"/>
                <a:cs typeface="Trebuchet MS"/>
              </a:endParaRPr>
            </a:p>
          </p:txBody>
        </p:sp>
      </p:grpSp>
    </p:spTree>
    <p:extLst>
      <p:ext uri="{BB962C8B-B14F-4D97-AF65-F5344CB8AC3E}">
        <p14:creationId xmlns:p14="http://schemas.microsoft.com/office/powerpoint/2010/main" val="29583774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27</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3662964"/>
              </p:ext>
            </p:extLst>
          </p:nvPr>
        </p:nvGraphicFramePr>
        <p:xfrm>
          <a:off x="2057400" y="1219200"/>
          <a:ext cx="5410200" cy="2155374"/>
        </p:xfrm>
        <a:graphic>
          <a:graphicData uri="http://schemas.openxmlformats.org/drawingml/2006/table">
            <a:tbl>
              <a:tblPr bandRow="1">
                <a:tableStyleId>{2D5ABB26-0587-4C30-8999-92F81FD0307C}</a:tableStyleId>
              </a:tblPr>
              <a:tblGrid>
                <a:gridCol w="4343400"/>
                <a:gridCol w="1066800"/>
              </a:tblGrid>
              <a:tr h="359229">
                <a:tc>
                  <a:txBody>
                    <a:bodyPr/>
                    <a:lstStyle/>
                    <a:p>
                      <a:pPr algn="ctr"/>
                      <a:r>
                        <a:rPr lang="en-US" sz="1600" b="1" dirty="0" smtClean="0">
                          <a:solidFill>
                            <a:schemeClr val="bg1"/>
                          </a:solidFill>
                          <a:latin typeface="Trebuchet MS"/>
                          <a:cs typeface="Trebuchet MS"/>
                        </a:rPr>
                        <a:t>Evaluation Dataset</a:t>
                      </a:r>
                    </a:p>
                  </a:txBody>
                  <a:tcPr>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smtClean="0">
                          <a:ln>
                            <a:noFill/>
                          </a:ln>
                          <a:solidFill>
                            <a:schemeClr val="bg1"/>
                          </a:solidFill>
                          <a:effectLst/>
                          <a:uLnTx/>
                          <a:uFillTx/>
                          <a:latin typeface="Trebuchet MS"/>
                          <a:cs typeface="Trebuchet MS"/>
                        </a:rPr>
                        <a:t>EDM</a:t>
                      </a:r>
                      <a:endParaRPr lang="en-US" sz="1200" b="1" dirty="0" smtClean="0">
                        <a:solidFill>
                          <a:schemeClr val="bg1"/>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r>
              <a:tr h="359229">
                <a:tc>
                  <a:txBody>
                    <a:bodyPr/>
                    <a:lstStyle/>
                    <a:p>
                      <a:pPr algn="l"/>
                      <a:r>
                        <a:rPr lang="en-US" sz="1600" dirty="0" smtClean="0">
                          <a:solidFill>
                            <a:srgbClr val="11628F"/>
                          </a:solidFill>
                          <a:latin typeface="Trebuchet MS"/>
                          <a:cs typeface="Trebuchet MS"/>
                        </a:rPr>
                        <a:t>#</a:t>
                      </a:r>
                      <a:r>
                        <a:rPr lang="en-US" sz="1600" baseline="0" dirty="0" smtClean="0">
                          <a:solidFill>
                            <a:srgbClr val="11628F"/>
                          </a:solidFill>
                          <a:latin typeface="Trebuchet MS"/>
                          <a:cs typeface="Trebuchet MS"/>
                        </a:rPr>
                        <a:t> </a:t>
                      </a:r>
                      <a:r>
                        <a:rPr lang="en-US" sz="1600" dirty="0" smtClean="0">
                          <a:solidFill>
                            <a:srgbClr val="11628F"/>
                          </a:solidFill>
                          <a:latin typeface="Trebuchet MS"/>
                          <a:cs typeface="Trebuchet MS"/>
                        </a:rPr>
                        <a:t>sources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29</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rgbClr val="11628F"/>
                          </a:solidFill>
                          <a:latin typeface="Trebuchet MS"/>
                          <a:cs typeface="Trebuchet MS"/>
                        </a:rPr>
                        <a:t># classes in the ontologies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119</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rgbClr val="11628F"/>
                          </a:solidFill>
                          <a:latin typeface="Trebuchet MS"/>
                          <a:cs typeface="Trebuchet MS"/>
                        </a:rPr>
                        <a:t># properties in the ontologies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351</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rgbClr val="11628F"/>
                          </a:solidFill>
                          <a:latin typeface="Trebuchet MS"/>
                          <a:cs typeface="Trebuchet MS"/>
                        </a:rPr>
                        <a:t># nodes in the gold standard models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473</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 links in the gold standard models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444</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tcPr>
                </a:tc>
              </a:tr>
            </a:tbl>
          </a:graphicData>
        </a:graphic>
      </p:graphicFrame>
      <p:sp>
        <p:nvSpPr>
          <p:cNvPr id="6" name="Content Placeholder 2"/>
          <p:cNvSpPr txBox="1">
            <a:spLocks/>
          </p:cNvSpPr>
          <p:nvPr/>
        </p:nvSpPr>
        <p:spPr bwMode="auto">
          <a:xfrm>
            <a:off x="304800" y="3810000"/>
            <a:ext cx="8686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normAutofit fontScale="85000" lnSpcReduction="20000"/>
          </a:bodyPr>
          <a:lstStyle>
            <a:lvl1pPr marL="341313" indent="-341313" algn="l" defTabSz="457200" rtl="0" eaLnBrk="0" fontAlgn="base" hangingPunct="0">
              <a:spcBef>
                <a:spcPts val="800"/>
              </a:spcBef>
              <a:spcAft>
                <a:spcPct val="0"/>
              </a:spcAft>
              <a:buClrTx/>
              <a:buSzPct val="100000"/>
              <a:buFont typeface="Arial" charset="0"/>
              <a:buChar char="•"/>
              <a:defRPr sz="3200">
                <a:solidFill>
                  <a:schemeClr val="tx2">
                    <a:lumMod val="75000"/>
                  </a:schemeClr>
                </a:solidFill>
                <a:latin typeface="Trebuchet MS"/>
                <a:ea typeface="ＭＳ Ｐゴシック" charset="0"/>
                <a:cs typeface="Trebuchet MS"/>
              </a:defRPr>
            </a:lvl1pPr>
            <a:lvl2pPr marL="741363" indent="-284163" algn="l" defTabSz="457200" rtl="0" eaLnBrk="0" fontAlgn="base" hangingPunct="0">
              <a:spcBef>
                <a:spcPts val="700"/>
              </a:spcBef>
              <a:spcAft>
                <a:spcPct val="0"/>
              </a:spcAft>
              <a:buClrTx/>
              <a:buSzPct val="100000"/>
              <a:buFont typeface="Arial" charset="0"/>
              <a:buChar char="–"/>
              <a:defRPr sz="2800">
                <a:solidFill>
                  <a:schemeClr val="tx2">
                    <a:lumMod val="75000"/>
                  </a:schemeClr>
                </a:solidFill>
                <a:latin typeface="Trebuchet MS"/>
                <a:ea typeface="ＭＳ Ｐゴシック" charset="0"/>
                <a:cs typeface="Trebuchet MS"/>
              </a:defRPr>
            </a:lvl2pPr>
            <a:lvl3pPr marL="1143000" indent="-228600" algn="l" defTabSz="457200" rtl="0" eaLnBrk="0" fontAlgn="base" hangingPunct="0">
              <a:spcBef>
                <a:spcPts val="600"/>
              </a:spcBef>
              <a:spcAft>
                <a:spcPct val="0"/>
              </a:spcAft>
              <a:buClrTx/>
              <a:buSzPct val="100000"/>
              <a:buFont typeface="Arial" charset="0"/>
              <a:buChar char="•"/>
              <a:defRPr sz="2400">
                <a:solidFill>
                  <a:schemeClr val="tx2">
                    <a:lumMod val="75000"/>
                  </a:schemeClr>
                </a:solidFill>
                <a:latin typeface="Trebuchet MS"/>
                <a:ea typeface="ＭＳ Ｐゴシック" charset="0"/>
                <a:cs typeface="Trebuchet MS"/>
              </a:defRPr>
            </a:lvl3pPr>
            <a:lvl4pPr marL="16002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4pPr>
            <a:lvl5pPr marL="20574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r>
              <a:rPr lang="en-US" dirty="0" smtClean="0"/>
              <a:t>Measured the user effort in Karma to model the sources</a:t>
            </a:r>
          </a:p>
          <a:p>
            <a:r>
              <a:rPr lang="en-US" dirty="0"/>
              <a:t>Started with no training data</a:t>
            </a:r>
          </a:p>
          <a:p>
            <a:r>
              <a:rPr lang="en-US" dirty="0" smtClean="0"/>
              <a:t>User actions</a:t>
            </a:r>
          </a:p>
          <a:p>
            <a:pPr lvl="1"/>
            <a:r>
              <a:rPr lang="en-US" dirty="0" smtClean="0">
                <a:solidFill>
                  <a:srgbClr val="EB6615"/>
                </a:solidFill>
              </a:rPr>
              <a:t>Assign/Change semantic types</a:t>
            </a:r>
          </a:p>
          <a:p>
            <a:pPr lvl="1"/>
            <a:r>
              <a:rPr lang="en-US" dirty="0" smtClean="0">
                <a:solidFill>
                  <a:srgbClr val="EB6615"/>
                </a:solidFill>
              </a:rPr>
              <a:t>Change relationships</a:t>
            </a:r>
          </a:p>
        </p:txBody>
      </p:sp>
    </p:spTree>
    <p:extLst>
      <p:ext uri="{BB962C8B-B14F-4D97-AF65-F5344CB8AC3E}">
        <p14:creationId xmlns:p14="http://schemas.microsoft.com/office/powerpoint/2010/main" val="27017147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28</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6294393"/>
              </p:ext>
            </p:extLst>
          </p:nvPr>
        </p:nvGraphicFramePr>
        <p:xfrm>
          <a:off x="1219200" y="1143000"/>
          <a:ext cx="7051040" cy="3962399"/>
        </p:xfrm>
        <a:graphic>
          <a:graphicData uri="http://schemas.openxmlformats.org/drawingml/2006/table">
            <a:tbl>
              <a:tblPr bandRow="1">
                <a:tableStyleId>{2D5ABB26-0587-4C30-8999-92F81FD0307C}</a:tableStyleId>
              </a:tblPr>
              <a:tblGrid>
                <a:gridCol w="1066800"/>
                <a:gridCol w="1143000"/>
                <a:gridCol w="2098040"/>
                <a:gridCol w="1905000"/>
                <a:gridCol w="838200"/>
              </a:tblGrid>
              <a:tr h="359229">
                <a:tc>
                  <a:txBody>
                    <a:bodyPr/>
                    <a:lstStyle/>
                    <a:p>
                      <a:pPr algn="ctr"/>
                      <a:r>
                        <a:rPr lang="en-US" sz="1600" b="1" dirty="0" smtClean="0">
                          <a:solidFill>
                            <a:schemeClr val="bg1"/>
                          </a:solidFill>
                          <a:latin typeface="Trebuchet MS"/>
                          <a:cs typeface="Trebuchet MS"/>
                        </a:rPr>
                        <a:t>source</a:t>
                      </a:r>
                    </a:p>
                  </a:txBody>
                  <a:tcPr>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smtClean="0">
                          <a:ln>
                            <a:noFill/>
                          </a:ln>
                          <a:solidFill>
                            <a:schemeClr val="bg1"/>
                          </a:solidFill>
                          <a:effectLst/>
                          <a:uLnTx/>
                          <a:uFillTx/>
                          <a:latin typeface="Trebuchet MS"/>
                          <a:cs typeface="Trebuchet MS"/>
                        </a:rPr>
                        <a:t>columns</a:t>
                      </a:r>
                      <a:endParaRPr lang="en-US" sz="1600" b="1" dirty="0" smtClean="0">
                        <a:solidFill>
                          <a:schemeClr val="bg1"/>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smtClean="0">
                          <a:solidFill>
                            <a:schemeClr val="bg1"/>
                          </a:solidFill>
                          <a:latin typeface="Trebuchet MS"/>
                          <a:cs typeface="Trebuchet MS"/>
                        </a:rPr>
                        <a:t>Choose Type</a:t>
                      </a:r>
                      <a:endParaRPr lang="en-US" sz="1600" b="1" dirty="0" smtClean="0">
                        <a:solidFill>
                          <a:schemeClr val="bg1"/>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latin typeface="Trebuchet MS"/>
                          <a:cs typeface="Trebuchet MS"/>
                        </a:rPr>
                        <a:t>Change Link</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latin typeface="Trebuchet MS"/>
                          <a:cs typeface="Trebuchet MS"/>
                        </a:rPr>
                        <a:t>Time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latin typeface="Trebuchet MS"/>
                          <a:cs typeface="Trebuchet MS"/>
                        </a:rPr>
                        <a:t>(min)</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r>
              <a:tr h="167640">
                <a:tc>
                  <a:txBody>
                    <a:bodyPr/>
                    <a:lstStyle/>
                    <a:p>
                      <a:r>
                        <a:rPr lang="en-US" sz="1400" dirty="0" smtClean="0">
                          <a:solidFill>
                            <a:schemeClr val="tx2">
                              <a:lumMod val="75000"/>
                            </a:schemeClr>
                          </a:solidFill>
                          <a:latin typeface="Trebuchet MS"/>
                          <a:cs typeface="Trebuchet MS"/>
                        </a:rPr>
                        <a:t>s1</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11628F"/>
                          </a:solidFill>
                          <a:latin typeface="Trebuchet MS"/>
                          <a:cs typeface="Trebuchet MS"/>
                        </a:rPr>
                        <a:t>7</a:t>
                      </a:r>
                      <a:endParaRPr lang="en-US" sz="14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7</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1</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3</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400" dirty="0" smtClean="0">
                          <a:solidFill>
                            <a:schemeClr val="tx2">
                              <a:lumMod val="75000"/>
                            </a:schemeClr>
                          </a:solidFill>
                          <a:latin typeface="Trebuchet MS"/>
                          <a:cs typeface="Trebuchet MS"/>
                        </a:rPr>
                        <a:t>s2</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11628F"/>
                          </a:solidFill>
                          <a:latin typeface="Trebuchet MS"/>
                          <a:cs typeface="Trebuchet MS"/>
                        </a:rPr>
                        <a:t>12</a:t>
                      </a:r>
                      <a:endParaRPr lang="en-US" sz="14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5</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2</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6</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400" dirty="0" smtClean="0">
                          <a:solidFill>
                            <a:schemeClr val="tx2">
                              <a:lumMod val="75000"/>
                            </a:schemeClr>
                          </a:solidFill>
                          <a:latin typeface="Trebuchet MS"/>
                          <a:cs typeface="Trebuchet MS"/>
                        </a:rPr>
                        <a:t>s3</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11628F"/>
                          </a:solidFill>
                          <a:latin typeface="Trebuchet MS"/>
                          <a:cs typeface="Trebuchet MS"/>
                        </a:rPr>
                        <a:t>4</a:t>
                      </a:r>
                      <a:endParaRPr lang="en-US" sz="14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0</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0</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2</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400" dirty="0" smtClean="0">
                          <a:solidFill>
                            <a:schemeClr val="tx2">
                              <a:lumMod val="75000"/>
                            </a:schemeClr>
                          </a:solidFill>
                          <a:latin typeface="Trebuchet MS"/>
                          <a:cs typeface="Trebuchet MS"/>
                        </a:rPr>
                        <a:t>s4</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11628F"/>
                          </a:solidFill>
                          <a:latin typeface="Trebuchet MS"/>
                          <a:cs typeface="Trebuchet MS"/>
                        </a:rPr>
                        <a:t>17</a:t>
                      </a:r>
                      <a:endParaRPr lang="en-US" sz="14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5</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6</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8</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400" dirty="0" smtClean="0">
                          <a:solidFill>
                            <a:schemeClr val="tx2">
                              <a:lumMod val="75000"/>
                            </a:schemeClr>
                          </a:solidFill>
                          <a:latin typeface="Trebuchet MS"/>
                          <a:cs typeface="Trebuchet MS"/>
                        </a:rPr>
                        <a:t>s5</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11628F"/>
                          </a:solidFill>
                          <a:latin typeface="Trebuchet MS"/>
                          <a:cs typeface="Trebuchet MS"/>
                        </a:rPr>
                        <a:t>14</a:t>
                      </a:r>
                      <a:endParaRPr lang="en-US" sz="14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4</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6</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7</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400" dirty="0" smtClean="0">
                          <a:solidFill>
                            <a:schemeClr val="tx2">
                              <a:lumMod val="75000"/>
                            </a:schemeClr>
                          </a:solidFill>
                          <a:latin typeface="Trebuchet MS"/>
                          <a:cs typeface="Trebuchet MS"/>
                        </a:rPr>
                        <a:t>s6</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11628F"/>
                          </a:solidFill>
                          <a:latin typeface="Trebuchet MS"/>
                          <a:cs typeface="Trebuchet MS"/>
                        </a:rPr>
                        <a:t>18</a:t>
                      </a:r>
                      <a:endParaRPr lang="en-US" sz="14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4</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4</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7</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400" dirty="0" smtClean="0">
                          <a:solidFill>
                            <a:schemeClr val="tx2">
                              <a:lumMod val="75000"/>
                            </a:schemeClr>
                          </a:solidFill>
                          <a:latin typeface="Trebuchet MS"/>
                          <a:cs typeface="Trebuchet MS"/>
                        </a:rPr>
                        <a:t>s7</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14</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1</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4</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6</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400" dirty="0" smtClean="0">
                          <a:solidFill>
                            <a:schemeClr val="tx2">
                              <a:lumMod val="75000"/>
                            </a:schemeClr>
                          </a:solidFill>
                          <a:latin typeface="Trebuchet MS"/>
                          <a:cs typeface="Trebuchet MS"/>
                        </a:rPr>
                        <a:t>s8</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6</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0</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4</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3</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400" dirty="0" smtClean="0">
                          <a:solidFill>
                            <a:schemeClr val="tx2">
                              <a:lumMod val="75000"/>
                            </a:schemeClr>
                          </a:solidFill>
                          <a:latin typeface="Trebuchet MS"/>
                          <a:cs typeface="Trebuchet MS"/>
                        </a:rPr>
                        <a:t>…</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400" dirty="0" smtClean="0">
                          <a:solidFill>
                            <a:schemeClr val="tx2">
                              <a:lumMod val="75000"/>
                            </a:schemeClr>
                          </a:solidFill>
                          <a:latin typeface="Trebuchet MS"/>
                          <a:cs typeface="Trebuchet MS"/>
                        </a:rPr>
                        <a:t>s29</a:t>
                      </a:r>
                      <a:endParaRPr lang="en-US" sz="1400" dirty="0">
                        <a:solidFill>
                          <a:schemeClr val="tx2">
                            <a:lumMod val="75000"/>
                          </a:schemeClr>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10</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2</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1</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11628F"/>
                          </a:solidFill>
                          <a:latin typeface="Trebuchet MS"/>
                          <a:cs typeface="Trebuchet MS"/>
                        </a:rPr>
                        <a:t>3</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0">
                <a:tc>
                  <a:txBody>
                    <a:bodyPr/>
                    <a:lstStyle/>
                    <a:p>
                      <a:r>
                        <a:rPr lang="en-US" sz="1600" b="1" dirty="0" smtClean="0">
                          <a:solidFill>
                            <a:schemeClr val="accent4"/>
                          </a:solidFill>
                          <a:latin typeface="Trebuchet MS"/>
                          <a:cs typeface="Trebuchet MS"/>
                        </a:rPr>
                        <a:t>Total</a:t>
                      </a:r>
                      <a:endParaRPr lang="en-US" sz="1600" b="1" dirty="0">
                        <a:solidFill>
                          <a:schemeClr val="accent4"/>
                        </a:solidFill>
                        <a:latin typeface="Trebuchet MS"/>
                        <a:cs typeface="Trebuchet MS"/>
                      </a:endParaRP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4"/>
                          </a:solidFill>
                          <a:latin typeface="Trebuchet MS"/>
                          <a:cs typeface="Trebuchet MS"/>
                        </a:rPr>
                        <a:t>331</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4"/>
                          </a:solidFill>
                          <a:latin typeface="Trebuchet MS"/>
                          <a:cs typeface="Trebuchet MS"/>
                        </a:rPr>
                        <a:t>56</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accent4"/>
                          </a:solidFill>
                          <a:latin typeface="Trebuchet MS"/>
                          <a:cs typeface="Trebuchet MS"/>
                        </a:rPr>
                        <a:t>92</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4"/>
                          </a:solidFill>
                          <a:latin typeface="Trebuchet MS"/>
                          <a:cs typeface="Trebuchet MS"/>
                        </a:rPr>
                        <a:t>128</a:t>
                      </a:r>
                    </a:p>
                  </a:txBody>
                  <a:tcPr>
                    <a:lnL w="12700" cap="flat" cmpd="sng" algn="ctr">
                      <a:solidFill>
                        <a:srgbClr val="1782B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7" name="Content Placeholder 2"/>
          <p:cNvSpPr txBox="1">
            <a:spLocks/>
          </p:cNvSpPr>
          <p:nvPr/>
        </p:nvSpPr>
        <p:spPr bwMode="auto">
          <a:xfrm>
            <a:off x="609600" y="5410200"/>
            <a:ext cx="8305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normAutofit fontScale="92500" lnSpcReduction="20000"/>
          </a:bodyPr>
          <a:lstStyle>
            <a:lvl1pPr marL="341313" indent="-341313" algn="l" defTabSz="457200" rtl="0" eaLnBrk="0" fontAlgn="base" hangingPunct="0">
              <a:spcBef>
                <a:spcPts val="800"/>
              </a:spcBef>
              <a:spcAft>
                <a:spcPct val="0"/>
              </a:spcAft>
              <a:buClrTx/>
              <a:buSzPct val="100000"/>
              <a:buFont typeface="Arial" charset="0"/>
              <a:buChar char="•"/>
              <a:defRPr sz="3200">
                <a:solidFill>
                  <a:schemeClr val="tx2">
                    <a:lumMod val="75000"/>
                  </a:schemeClr>
                </a:solidFill>
                <a:latin typeface="Trebuchet MS"/>
                <a:ea typeface="ＭＳ Ｐゴシック" charset="0"/>
                <a:cs typeface="Trebuchet MS"/>
              </a:defRPr>
            </a:lvl1pPr>
            <a:lvl2pPr marL="741363" indent="-284163" algn="l" defTabSz="457200" rtl="0" eaLnBrk="0" fontAlgn="base" hangingPunct="0">
              <a:spcBef>
                <a:spcPts val="700"/>
              </a:spcBef>
              <a:spcAft>
                <a:spcPct val="0"/>
              </a:spcAft>
              <a:buClrTx/>
              <a:buSzPct val="100000"/>
              <a:buFont typeface="Arial" charset="0"/>
              <a:buChar char="–"/>
              <a:defRPr sz="2800">
                <a:solidFill>
                  <a:schemeClr val="tx2">
                    <a:lumMod val="75000"/>
                  </a:schemeClr>
                </a:solidFill>
                <a:latin typeface="Trebuchet MS"/>
                <a:ea typeface="ＭＳ Ｐゴシック" charset="0"/>
                <a:cs typeface="Trebuchet MS"/>
              </a:defRPr>
            </a:lvl2pPr>
            <a:lvl3pPr marL="1143000" indent="-228600" algn="l" defTabSz="457200" rtl="0" eaLnBrk="0" fontAlgn="base" hangingPunct="0">
              <a:spcBef>
                <a:spcPts val="600"/>
              </a:spcBef>
              <a:spcAft>
                <a:spcPct val="0"/>
              </a:spcAft>
              <a:buClrTx/>
              <a:buSzPct val="100000"/>
              <a:buFont typeface="Arial" charset="0"/>
              <a:buChar char="•"/>
              <a:defRPr sz="2400">
                <a:solidFill>
                  <a:schemeClr val="tx2">
                    <a:lumMod val="75000"/>
                  </a:schemeClr>
                </a:solidFill>
                <a:latin typeface="Trebuchet MS"/>
                <a:ea typeface="ＭＳ Ｐゴシック" charset="0"/>
                <a:cs typeface="Trebuchet MS"/>
              </a:defRPr>
            </a:lvl3pPr>
            <a:lvl4pPr marL="16002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4pPr>
            <a:lvl5pPr marL="20574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pPr marL="0" indent="0">
              <a:buNone/>
            </a:pPr>
            <a:r>
              <a:rPr lang="en-US" dirty="0" smtClean="0"/>
              <a:t>Avg. min per source: 4.4 minutes</a:t>
            </a:r>
          </a:p>
          <a:p>
            <a:pPr marL="0" indent="0">
              <a:buNone/>
            </a:pPr>
            <a:r>
              <a:rPr lang="en-US" dirty="0" smtClean="0"/>
              <a:t>Avg. # user actions per column: 148/331=0.44</a:t>
            </a:r>
          </a:p>
        </p:txBody>
      </p:sp>
    </p:spTree>
    <p:extLst>
      <p:ext uri="{BB962C8B-B14F-4D97-AF65-F5344CB8AC3E}">
        <p14:creationId xmlns:p14="http://schemas.microsoft.com/office/powerpoint/2010/main" val="182055094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p:txBody>
          <a:bodyPr/>
          <a:lstStyle/>
          <a:p>
            <a:r>
              <a:rPr lang="en-US" dirty="0"/>
              <a:t>This approach does not learn the changes done by the user in </a:t>
            </a:r>
            <a:r>
              <a:rPr lang="en-US" u="sng" dirty="0"/>
              <a:t>relationships</a:t>
            </a:r>
          </a:p>
          <a:p>
            <a:endParaRPr lang="en-US" dirty="0"/>
          </a:p>
          <a:p>
            <a:r>
              <a:rPr lang="en-US" dirty="0"/>
              <a:t>User has to go through the refinement process each time</a:t>
            </a:r>
          </a:p>
          <a:p>
            <a:pPr marL="0" indent="0">
              <a:buNone/>
            </a:pP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29</a:t>
            </a:fld>
            <a:endParaRPr lang="en-US" dirty="0"/>
          </a:p>
        </p:txBody>
      </p:sp>
    </p:spTree>
    <p:extLst>
      <p:ext uri="{BB962C8B-B14F-4D97-AF65-F5344CB8AC3E}">
        <p14:creationId xmlns:p14="http://schemas.microsoft.com/office/powerpoint/2010/main" val="24689279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914400"/>
          </a:xfrm>
        </p:spPr>
        <p:txBody>
          <a:bodyPr>
            <a:normAutofit fontScale="90000"/>
          </a:bodyPr>
          <a:lstStyle/>
          <a:p>
            <a:r>
              <a:rPr lang="en-US" dirty="0" smtClean="0"/>
              <a:t>Map the Source to the Domain Ontology</a:t>
            </a:r>
            <a:endParaRPr lang="en-US" dirty="0"/>
          </a:p>
        </p:txBody>
      </p:sp>
      <p:sp>
        <p:nvSpPr>
          <p:cNvPr id="6" name="TextBox 5"/>
          <p:cNvSpPr txBox="1"/>
          <p:nvPr/>
        </p:nvSpPr>
        <p:spPr>
          <a:xfrm>
            <a:off x="130907" y="1214735"/>
            <a:ext cx="8850493" cy="461665"/>
          </a:xfrm>
          <a:prstGeom prst="rect">
            <a:avLst/>
          </a:prstGeom>
          <a:noFill/>
        </p:spPr>
        <p:txBody>
          <a:bodyPr wrap="square" rtlCol="0">
            <a:spAutoFit/>
          </a:bodyPr>
          <a:lstStyle/>
          <a:p>
            <a:pPr algn="ctr"/>
            <a:r>
              <a:rPr lang="en-US" dirty="0" smtClean="0">
                <a:solidFill>
                  <a:schemeClr val="tx2">
                    <a:lumMod val="75000"/>
                  </a:schemeClr>
                </a:solidFill>
                <a:latin typeface="Trebuchet MS"/>
                <a:cs typeface="Trebuchet MS"/>
              </a:rPr>
              <a:t>Describe sources using classes &amp; relationships in an ontology</a:t>
            </a:r>
            <a:endParaRPr lang="en-US" b="1" u="sng" dirty="0">
              <a:solidFill>
                <a:schemeClr val="tx2">
                  <a:lumMod val="75000"/>
                </a:schemeClr>
              </a:solidFill>
              <a:latin typeface="Trebuchet MS"/>
              <a:cs typeface="Trebuchet MS"/>
            </a:endParaRPr>
          </a:p>
        </p:txBody>
      </p:sp>
      <p:sp>
        <p:nvSpPr>
          <p:cNvPr id="243" name="Rounded Rectangle 242"/>
          <p:cNvSpPr/>
          <p:nvPr/>
        </p:nvSpPr>
        <p:spPr bwMode="auto">
          <a:xfrm>
            <a:off x="228600" y="5562600"/>
            <a:ext cx="10668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solidFill>
                  <a:srgbClr val="EB6615"/>
                </a:solidFill>
                <a:latin typeface="Trebuchet MS"/>
                <a:cs typeface="Trebuchet MS"/>
              </a:rPr>
              <a:t>Source</a:t>
            </a:r>
            <a:endParaRPr kumimoji="0" lang="en-US" sz="1800" b="1" i="0" u="none" strike="noStrike" cap="none" normalizeH="0" baseline="0" dirty="0" smtClean="0">
              <a:ln>
                <a:noFill/>
              </a:ln>
              <a:solidFill>
                <a:srgbClr val="EB6615"/>
              </a:solidFill>
              <a:effectLst/>
              <a:latin typeface="Trebuchet MS"/>
              <a:cs typeface="Trebuchet MS"/>
            </a:endParaRPr>
          </a:p>
        </p:txBody>
      </p:sp>
      <p:grpSp>
        <p:nvGrpSpPr>
          <p:cNvPr id="255" name="Group 254"/>
          <p:cNvGrpSpPr/>
          <p:nvPr/>
        </p:nvGrpSpPr>
        <p:grpSpPr>
          <a:xfrm>
            <a:off x="6934200" y="4495800"/>
            <a:ext cx="1613965" cy="613507"/>
            <a:chOff x="7620000" y="4132080"/>
            <a:chExt cx="1868454" cy="680422"/>
          </a:xfrm>
        </p:grpSpPr>
        <p:cxnSp>
          <p:nvCxnSpPr>
            <p:cNvPr id="249" name="Straight Arrow Connector 248"/>
            <p:cNvCxnSpPr/>
            <p:nvPr/>
          </p:nvCxnSpPr>
          <p:spPr bwMode="auto">
            <a:xfrm>
              <a:off x="7620000" y="4267200"/>
              <a:ext cx="451103" cy="0"/>
            </a:xfrm>
            <a:prstGeom prst="straightConnector1">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cxnSp>
          <p:nvCxnSpPr>
            <p:cNvPr id="250" name="Straight Arrow Connector 249"/>
            <p:cNvCxnSpPr/>
            <p:nvPr/>
          </p:nvCxnSpPr>
          <p:spPr bwMode="auto">
            <a:xfrm>
              <a:off x="7620000" y="4724400"/>
              <a:ext cx="451103" cy="0"/>
            </a:xfrm>
            <a:prstGeom prst="straightConnector1">
              <a:avLst/>
            </a:prstGeom>
            <a:solidFill>
              <a:srgbClr val="00B8FF"/>
            </a:solidFill>
            <a:ln w="38100" cap="flat" cmpd="dbl" algn="ctr">
              <a:solidFill>
                <a:srgbClr val="C30026"/>
              </a:solidFill>
              <a:prstDash val="solid"/>
              <a:round/>
              <a:headEnd type="none" w="med" len="med"/>
              <a:tailEnd type="triangle" w="med" len="med"/>
            </a:ln>
            <a:effectLst/>
          </p:spPr>
        </p:cxnSp>
        <p:cxnSp>
          <p:nvCxnSpPr>
            <p:cNvPr id="251" name="Straight Arrow Connector 250"/>
            <p:cNvCxnSpPr/>
            <p:nvPr/>
          </p:nvCxnSpPr>
          <p:spPr bwMode="auto">
            <a:xfrm>
              <a:off x="7620000" y="4495800"/>
              <a:ext cx="451103" cy="0"/>
            </a:xfrm>
            <a:prstGeom prst="straightConnector1">
              <a:avLst/>
            </a:prstGeom>
            <a:solidFill>
              <a:srgbClr val="00B8FF"/>
            </a:solidFill>
            <a:ln w="25400" cap="flat" cmpd="sng" algn="ctr">
              <a:solidFill>
                <a:srgbClr val="008000"/>
              </a:solidFill>
              <a:prstDash val="sysDash"/>
              <a:round/>
              <a:headEnd type="none" w="med" len="med"/>
              <a:tailEnd type="stealth" w="lg" len="lg"/>
            </a:ln>
            <a:effectLst/>
          </p:spPr>
        </p:cxnSp>
        <p:sp>
          <p:nvSpPr>
            <p:cNvPr id="252" name="TextBox 251"/>
            <p:cNvSpPr txBox="1"/>
            <p:nvPr/>
          </p:nvSpPr>
          <p:spPr>
            <a:xfrm>
              <a:off x="8092920" y="4132080"/>
              <a:ext cx="1395534" cy="238942"/>
            </a:xfrm>
            <a:prstGeom prst="rect">
              <a:avLst/>
            </a:prstGeom>
            <a:noFill/>
          </p:spPr>
          <p:txBody>
            <a:bodyPr wrap="none" lIns="0" tIns="0" rIns="0" bIns="0" rtlCol="0">
              <a:spAutoFit/>
            </a:bodyPr>
            <a:lstStyle/>
            <a:p>
              <a:r>
                <a:rPr lang="en-US" sz="1400" dirty="0" smtClean="0">
                  <a:solidFill>
                    <a:schemeClr val="tx1">
                      <a:lumMod val="75000"/>
                      <a:lumOff val="25000"/>
                    </a:schemeClr>
                  </a:solidFill>
                  <a:latin typeface="+mn-lt"/>
                </a:rPr>
                <a:t>object property</a:t>
              </a:r>
              <a:endParaRPr lang="en-US" sz="1400" dirty="0">
                <a:solidFill>
                  <a:schemeClr val="tx1">
                    <a:lumMod val="75000"/>
                    <a:lumOff val="25000"/>
                  </a:schemeClr>
                </a:solidFill>
                <a:latin typeface="+mn-lt"/>
              </a:endParaRPr>
            </a:p>
          </p:txBody>
        </p:sp>
        <p:sp>
          <p:nvSpPr>
            <p:cNvPr id="253" name="TextBox 252"/>
            <p:cNvSpPr txBox="1"/>
            <p:nvPr/>
          </p:nvSpPr>
          <p:spPr>
            <a:xfrm>
              <a:off x="8098440" y="4344960"/>
              <a:ext cx="1232227" cy="238942"/>
            </a:xfrm>
            <a:prstGeom prst="rect">
              <a:avLst/>
            </a:prstGeom>
            <a:noFill/>
          </p:spPr>
          <p:txBody>
            <a:bodyPr wrap="none" lIns="0" tIns="0" rIns="0" bIns="0" rtlCol="0">
              <a:spAutoFit/>
            </a:bodyPr>
            <a:lstStyle/>
            <a:p>
              <a:r>
                <a:rPr lang="en-US" sz="1400" dirty="0" smtClean="0">
                  <a:solidFill>
                    <a:srgbClr val="008000"/>
                  </a:solidFill>
                  <a:latin typeface="+mn-lt"/>
                </a:rPr>
                <a:t>data property</a:t>
              </a:r>
              <a:endParaRPr lang="en-US" sz="1400" dirty="0">
                <a:solidFill>
                  <a:srgbClr val="008000"/>
                </a:solidFill>
                <a:latin typeface="+mn-lt"/>
              </a:endParaRPr>
            </a:p>
          </p:txBody>
        </p:sp>
        <p:sp>
          <p:nvSpPr>
            <p:cNvPr id="254" name="TextBox 253"/>
            <p:cNvSpPr txBox="1"/>
            <p:nvPr/>
          </p:nvSpPr>
          <p:spPr>
            <a:xfrm>
              <a:off x="8098440" y="4573560"/>
              <a:ext cx="1074241" cy="238942"/>
            </a:xfrm>
            <a:prstGeom prst="rect">
              <a:avLst/>
            </a:prstGeom>
            <a:noFill/>
          </p:spPr>
          <p:txBody>
            <a:bodyPr wrap="none" lIns="0" tIns="0" rIns="0" bIns="0" rtlCol="0">
              <a:spAutoFit/>
            </a:bodyPr>
            <a:lstStyle/>
            <a:p>
              <a:r>
                <a:rPr lang="en-US" sz="1400" dirty="0" err="1" smtClean="0">
                  <a:solidFill>
                    <a:srgbClr val="C30026"/>
                  </a:solidFill>
                  <a:latin typeface="+mn-lt"/>
                </a:rPr>
                <a:t>subClassOf</a:t>
              </a:r>
              <a:endParaRPr lang="en-US" sz="1400" dirty="0">
                <a:solidFill>
                  <a:srgbClr val="C30026"/>
                </a:solidFill>
                <a:latin typeface="+mn-lt"/>
              </a:endParaRPr>
            </a:p>
          </p:txBody>
        </p:sp>
      </p:grpSp>
      <p:sp>
        <p:nvSpPr>
          <p:cNvPr id="256" name="Rounded Rectangle 255"/>
          <p:cNvSpPr/>
          <p:nvPr/>
        </p:nvSpPr>
        <p:spPr bwMode="auto">
          <a:xfrm>
            <a:off x="76200" y="2667000"/>
            <a:ext cx="1447800" cy="5334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solidFill>
                  <a:srgbClr val="EB6615"/>
                </a:solidFill>
                <a:latin typeface="Trebuchet MS"/>
                <a:cs typeface="Trebuchet MS"/>
              </a:rPr>
              <a:t>Domain </a:t>
            </a:r>
          </a:p>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solidFill>
                  <a:srgbClr val="EB6615"/>
                </a:solidFill>
                <a:latin typeface="Trebuchet MS"/>
                <a:cs typeface="Trebuchet MS"/>
              </a:rPr>
              <a:t>Ontology</a:t>
            </a:r>
            <a:endParaRPr kumimoji="0" lang="en-US" sz="1800" b="1" i="0" u="none" strike="noStrike" cap="none" normalizeH="0" baseline="0" dirty="0" smtClean="0">
              <a:ln>
                <a:noFill/>
              </a:ln>
              <a:solidFill>
                <a:srgbClr val="EB6615"/>
              </a:solidFill>
              <a:effectLst/>
              <a:latin typeface="Trebuchet MS"/>
              <a:cs typeface="Trebuchet MS"/>
            </a:endParaRPr>
          </a:p>
        </p:txBody>
      </p:sp>
      <p:grpSp>
        <p:nvGrpSpPr>
          <p:cNvPr id="290" name="Group 289"/>
          <p:cNvGrpSpPr/>
          <p:nvPr/>
        </p:nvGrpSpPr>
        <p:grpSpPr>
          <a:xfrm>
            <a:off x="1600200" y="2057400"/>
            <a:ext cx="6459262" cy="3088080"/>
            <a:chOff x="1409547" y="2355120"/>
            <a:chExt cx="6459262" cy="3088080"/>
          </a:xfrm>
        </p:grpSpPr>
        <p:grpSp>
          <p:nvGrpSpPr>
            <p:cNvPr id="276" name="Group 275"/>
            <p:cNvGrpSpPr/>
            <p:nvPr/>
          </p:nvGrpSpPr>
          <p:grpSpPr>
            <a:xfrm>
              <a:off x="1409547" y="2355120"/>
              <a:ext cx="5971653" cy="3088080"/>
              <a:chOff x="1409547" y="2355120"/>
              <a:chExt cx="5971653" cy="3088080"/>
            </a:xfrm>
          </p:grpSpPr>
          <p:grpSp>
            <p:nvGrpSpPr>
              <p:cNvPr id="241" name="Group 240"/>
              <p:cNvGrpSpPr/>
              <p:nvPr/>
            </p:nvGrpSpPr>
            <p:grpSpPr>
              <a:xfrm>
                <a:off x="1409547" y="2355120"/>
                <a:ext cx="5971653" cy="3088080"/>
                <a:chOff x="685800" y="3236520"/>
                <a:chExt cx="6200253" cy="3164280"/>
              </a:xfrm>
            </p:grpSpPr>
            <p:sp>
              <p:nvSpPr>
                <p:cNvPr id="7" name="Oval 6"/>
                <p:cNvSpPr/>
                <p:nvPr/>
              </p:nvSpPr>
              <p:spPr bwMode="auto">
                <a:xfrm>
                  <a:off x="1295400" y="3962400"/>
                  <a:ext cx="1014340" cy="3810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FF"/>
                      </a:solidFill>
                      <a:effectLst/>
                      <a:latin typeface="+mj-lt"/>
                    </a:rPr>
                    <a:t>Person</a:t>
                  </a:r>
                </a:p>
              </p:txBody>
            </p:sp>
            <p:sp>
              <p:nvSpPr>
                <p:cNvPr id="8" name="Oval 7"/>
                <p:cNvSpPr/>
                <p:nvPr/>
              </p:nvSpPr>
              <p:spPr bwMode="auto">
                <a:xfrm>
                  <a:off x="1752600" y="5486400"/>
                  <a:ext cx="1690567" cy="3810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FF"/>
                      </a:solidFill>
                      <a:effectLst/>
                      <a:latin typeface="+mj-lt"/>
                    </a:rPr>
                    <a:t>Organization</a:t>
                  </a:r>
                </a:p>
              </p:txBody>
            </p:sp>
            <p:sp>
              <p:nvSpPr>
                <p:cNvPr id="9" name="Oval 8"/>
                <p:cNvSpPr/>
                <p:nvPr/>
              </p:nvSpPr>
              <p:spPr bwMode="auto">
                <a:xfrm>
                  <a:off x="4997835" y="3733800"/>
                  <a:ext cx="838924" cy="36195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FF"/>
                      </a:solidFill>
                      <a:effectLst/>
                      <a:latin typeface="+mj-lt"/>
                    </a:rPr>
                    <a:t>Place</a:t>
                  </a:r>
                </a:p>
              </p:txBody>
            </p:sp>
            <p:sp>
              <p:nvSpPr>
                <p:cNvPr id="10" name="Oval 9"/>
                <p:cNvSpPr/>
                <p:nvPr/>
              </p:nvSpPr>
              <p:spPr bwMode="auto">
                <a:xfrm>
                  <a:off x="5791200" y="4868160"/>
                  <a:ext cx="743849" cy="3810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FF"/>
                      </a:solidFill>
                      <a:effectLst/>
                      <a:latin typeface="+mj-lt"/>
                    </a:rPr>
                    <a:t>State</a:t>
                  </a:r>
                </a:p>
              </p:txBody>
            </p:sp>
            <p:cxnSp>
              <p:nvCxnSpPr>
                <p:cNvPr id="11" name="Curved Connector 10"/>
                <p:cNvCxnSpPr>
                  <a:stCxn id="7" idx="4"/>
                  <a:endCxn id="8" idx="1"/>
                </p:cNvCxnSpPr>
                <p:nvPr/>
              </p:nvCxnSpPr>
              <p:spPr bwMode="auto">
                <a:xfrm rot="16200000" flipH="1">
                  <a:off x="1301976" y="4843994"/>
                  <a:ext cx="1198796" cy="197608"/>
                </a:xfrm>
                <a:prstGeom prst="curvedConnector3">
                  <a:avLst>
                    <a:gd name="adj1" fmla="val 50000"/>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cxnSp>
              <p:nvCxnSpPr>
                <p:cNvPr id="12" name="Curved Connector 11"/>
                <p:cNvCxnSpPr>
                  <a:stCxn id="7" idx="7"/>
                  <a:endCxn id="9" idx="1"/>
                </p:cNvCxnSpPr>
                <p:nvPr/>
              </p:nvCxnSpPr>
              <p:spPr bwMode="auto">
                <a:xfrm rot="5400000" flipH="1" flipV="1">
                  <a:off x="3525247" y="2422752"/>
                  <a:ext cx="231390" cy="2959500"/>
                </a:xfrm>
                <a:prstGeom prst="curvedConnector3">
                  <a:avLst>
                    <a:gd name="adj1" fmla="val 224140"/>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cxnSp>
              <p:nvCxnSpPr>
                <p:cNvPr id="15" name="Curved Connector 14"/>
                <p:cNvCxnSpPr>
                  <a:stCxn id="33" idx="6"/>
                  <a:endCxn id="10" idx="2"/>
                </p:cNvCxnSpPr>
                <p:nvPr/>
              </p:nvCxnSpPr>
              <p:spPr bwMode="auto">
                <a:xfrm flipV="1">
                  <a:off x="5333999" y="5058660"/>
                  <a:ext cx="457201" cy="8640"/>
                </a:xfrm>
                <a:prstGeom prst="curvedConnector3">
                  <a:avLst>
                    <a:gd name="adj1" fmla="val 50000"/>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cxnSp>
              <p:nvCxnSpPr>
                <p:cNvPr id="16" name="Curved Connector 15"/>
                <p:cNvCxnSpPr>
                  <a:stCxn id="7" idx="1"/>
                </p:cNvCxnSpPr>
                <p:nvPr/>
              </p:nvCxnSpPr>
              <p:spPr bwMode="auto">
                <a:xfrm rot="16200000" flipV="1">
                  <a:off x="960775" y="3535023"/>
                  <a:ext cx="284396" cy="681949"/>
                </a:xfrm>
                <a:prstGeom prst="curvedConnector2">
                  <a:avLst/>
                </a:prstGeom>
                <a:solidFill>
                  <a:srgbClr val="00B8FF"/>
                </a:solidFill>
                <a:ln w="25400" cap="flat" cmpd="sng" algn="ctr">
                  <a:solidFill>
                    <a:srgbClr val="008000"/>
                  </a:solidFill>
                  <a:prstDash val="sysDash"/>
                  <a:round/>
                  <a:headEnd type="none" w="med" len="med"/>
                  <a:tailEnd type="stealth" w="lg" len="lg"/>
                </a:ln>
                <a:effectLst/>
              </p:spPr>
            </p:cxnSp>
            <p:cxnSp>
              <p:nvCxnSpPr>
                <p:cNvPr id="17" name="Curved Connector 16"/>
                <p:cNvCxnSpPr>
                  <a:stCxn id="7" idx="3"/>
                </p:cNvCxnSpPr>
                <p:nvPr/>
              </p:nvCxnSpPr>
              <p:spPr bwMode="auto">
                <a:xfrm rot="5400000">
                  <a:off x="884575" y="4088830"/>
                  <a:ext cx="360598" cy="758147"/>
                </a:xfrm>
                <a:prstGeom prst="curvedConnector2">
                  <a:avLst/>
                </a:prstGeom>
                <a:solidFill>
                  <a:srgbClr val="00B8FF"/>
                </a:solidFill>
                <a:ln w="25400" cap="flat" cmpd="sng" algn="ctr">
                  <a:solidFill>
                    <a:srgbClr val="008000"/>
                  </a:solidFill>
                  <a:prstDash val="sysDash"/>
                  <a:round/>
                  <a:headEnd type="none" w="med" len="med"/>
                  <a:tailEnd type="stealth" w="lg" len="lg"/>
                </a:ln>
                <a:effectLst/>
              </p:spPr>
            </p:cxnSp>
            <p:cxnSp>
              <p:nvCxnSpPr>
                <p:cNvPr id="18" name="Curved Connector 17"/>
                <p:cNvCxnSpPr>
                  <a:stCxn id="79" idx="7"/>
                </p:cNvCxnSpPr>
                <p:nvPr/>
              </p:nvCxnSpPr>
              <p:spPr bwMode="auto">
                <a:xfrm rot="5400000" flipH="1" flipV="1">
                  <a:off x="4346863" y="4193884"/>
                  <a:ext cx="979549" cy="797098"/>
                </a:xfrm>
                <a:prstGeom prst="curvedConnector3">
                  <a:avLst>
                    <a:gd name="adj1" fmla="val 50000"/>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cxnSp>
              <p:nvCxnSpPr>
                <p:cNvPr id="19" name="Curved Connector 18"/>
                <p:cNvCxnSpPr>
                  <a:stCxn id="10" idx="0"/>
                  <a:endCxn id="9" idx="4"/>
                </p:cNvCxnSpPr>
                <p:nvPr/>
              </p:nvCxnSpPr>
              <p:spPr bwMode="auto">
                <a:xfrm rot="16200000" flipV="1">
                  <a:off x="5404008" y="4109042"/>
                  <a:ext cx="772410" cy="745827"/>
                </a:xfrm>
                <a:prstGeom prst="curvedConnector3">
                  <a:avLst>
                    <a:gd name="adj1" fmla="val 50000"/>
                  </a:avLst>
                </a:prstGeom>
                <a:solidFill>
                  <a:srgbClr val="00B8FF"/>
                </a:solidFill>
                <a:ln w="38100" cap="flat" cmpd="dbl" algn="ctr">
                  <a:solidFill>
                    <a:srgbClr val="C30026"/>
                  </a:solidFill>
                  <a:prstDash val="solid"/>
                  <a:round/>
                  <a:headEnd type="none" w="med" len="med"/>
                  <a:tailEnd type="triangle" w="med" len="med"/>
                </a:ln>
                <a:effectLst/>
              </p:spPr>
            </p:cxnSp>
            <p:cxnSp>
              <p:nvCxnSpPr>
                <p:cNvPr id="20" name="Curved Connector 19"/>
                <p:cNvCxnSpPr>
                  <a:stCxn id="79" idx="2"/>
                  <a:endCxn id="7" idx="6"/>
                </p:cNvCxnSpPr>
                <p:nvPr/>
              </p:nvCxnSpPr>
              <p:spPr bwMode="auto">
                <a:xfrm rot="10800000">
                  <a:off x="2309740" y="4152901"/>
                  <a:ext cx="1347860" cy="1057275"/>
                </a:xfrm>
                <a:prstGeom prst="curvedConnector3">
                  <a:avLst>
                    <a:gd name="adj1" fmla="val 50000"/>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sp>
              <p:nvSpPr>
                <p:cNvPr id="21" name="TextBox 20"/>
                <p:cNvSpPr txBox="1"/>
                <p:nvPr/>
              </p:nvSpPr>
              <p:spPr>
                <a:xfrm>
                  <a:off x="914400" y="4648200"/>
                  <a:ext cx="562226" cy="246221"/>
                </a:xfrm>
                <a:prstGeom prst="rect">
                  <a:avLst/>
                </a:prstGeom>
                <a:noFill/>
              </p:spPr>
              <p:txBody>
                <a:bodyPr wrap="none" lIns="0" tIns="0" rIns="0" bIns="0" rtlCol="0">
                  <a:spAutoFit/>
                </a:bodyPr>
                <a:lstStyle/>
                <a:p>
                  <a:r>
                    <a:rPr lang="en-US" sz="1600" i="1" dirty="0" smtClean="0">
                      <a:solidFill>
                        <a:srgbClr val="008000"/>
                      </a:solidFill>
                      <a:latin typeface="+mn-lt"/>
                    </a:rPr>
                    <a:t>name</a:t>
                  </a:r>
                  <a:endParaRPr lang="en-US" sz="1600" i="1" dirty="0">
                    <a:solidFill>
                      <a:srgbClr val="008000"/>
                    </a:solidFill>
                    <a:latin typeface="+mn-lt"/>
                  </a:endParaRPr>
                </a:p>
              </p:txBody>
            </p:sp>
            <p:sp>
              <p:nvSpPr>
                <p:cNvPr id="22" name="TextBox 21"/>
                <p:cNvSpPr txBox="1"/>
                <p:nvPr/>
              </p:nvSpPr>
              <p:spPr>
                <a:xfrm>
                  <a:off x="914400" y="3429000"/>
                  <a:ext cx="847460" cy="246221"/>
                </a:xfrm>
                <a:prstGeom prst="rect">
                  <a:avLst/>
                </a:prstGeom>
                <a:noFill/>
              </p:spPr>
              <p:txBody>
                <a:bodyPr wrap="none" lIns="0" tIns="0" rIns="0" bIns="0" rtlCol="0">
                  <a:spAutoFit/>
                </a:bodyPr>
                <a:lstStyle/>
                <a:p>
                  <a:r>
                    <a:rPr lang="en-US" sz="1600" i="1" dirty="0" smtClean="0">
                      <a:solidFill>
                        <a:srgbClr val="008000"/>
                      </a:solidFill>
                      <a:latin typeface="+mn-lt"/>
                    </a:rPr>
                    <a:t>birthdate</a:t>
                  </a:r>
                  <a:endParaRPr lang="en-US" sz="1600" i="1" dirty="0">
                    <a:solidFill>
                      <a:srgbClr val="008000"/>
                    </a:solidFill>
                    <a:latin typeface="+mn-lt"/>
                  </a:endParaRPr>
                </a:p>
              </p:txBody>
            </p:sp>
            <p:sp>
              <p:nvSpPr>
                <p:cNvPr id="23" name="TextBox 22"/>
                <p:cNvSpPr txBox="1"/>
                <p:nvPr/>
              </p:nvSpPr>
              <p:spPr>
                <a:xfrm>
                  <a:off x="3368520" y="3236520"/>
                  <a:ext cx="630754" cy="246221"/>
                </a:xfrm>
                <a:prstGeom prst="rect">
                  <a:avLst/>
                </a:prstGeom>
                <a:noFill/>
                <a:ln>
                  <a:noFill/>
                </a:ln>
              </p:spPr>
              <p:txBody>
                <a:bodyPr wrap="none" lIns="0" tIns="0" rIns="0" bIns="0" rtlCol="0">
                  <a:spAutoFit/>
                </a:bodyPr>
                <a:lstStyle/>
                <a:p>
                  <a:r>
                    <a:rPr lang="en-US" sz="1600" i="1" dirty="0" err="1" smtClean="0">
                      <a:solidFill>
                        <a:schemeClr val="tx1">
                          <a:lumMod val="75000"/>
                          <a:lumOff val="25000"/>
                        </a:schemeClr>
                      </a:solidFill>
                      <a:latin typeface="+mn-lt"/>
                    </a:rPr>
                    <a:t>bornIn</a:t>
                  </a:r>
                  <a:endParaRPr lang="en-US" sz="1600" i="1" dirty="0">
                    <a:solidFill>
                      <a:schemeClr val="tx1">
                        <a:lumMod val="75000"/>
                        <a:lumOff val="25000"/>
                      </a:schemeClr>
                    </a:solidFill>
                    <a:latin typeface="+mn-lt"/>
                  </a:endParaRPr>
                </a:p>
              </p:txBody>
            </p:sp>
            <p:sp>
              <p:nvSpPr>
                <p:cNvPr id="24" name="TextBox 23"/>
                <p:cNvSpPr txBox="1"/>
                <p:nvPr/>
              </p:nvSpPr>
              <p:spPr>
                <a:xfrm>
                  <a:off x="1066800" y="5029200"/>
                  <a:ext cx="892545" cy="246221"/>
                </a:xfrm>
                <a:prstGeom prst="rect">
                  <a:avLst/>
                </a:prstGeom>
                <a:noFill/>
                <a:ln>
                  <a:noFill/>
                </a:ln>
              </p:spPr>
              <p:txBody>
                <a:bodyPr wrap="none" lIns="0" tIns="0" rIns="0" bIns="0" rtlCol="0">
                  <a:spAutoFit/>
                </a:bodyPr>
                <a:lstStyle/>
                <a:p>
                  <a:r>
                    <a:rPr lang="en-US" sz="1600" i="1" dirty="0" err="1" smtClean="0">
                      <a:solidFill>
                        <a:schemeClr val="tx1">
                          <a:lumMod val="75000"/>
                          <a:lumOff val="25000"/>
                        </a:schemeClr>
                      </a:solidFill>
                      <a:latin typeface="+mn-lt"/>
                    </a:rPr>
                    <a:t>worksFor</a:t>
                  </a:r>
                  <a:endParaRPr lang="en-US" sz="1600" i="1" dirty="0">
                    <a:solidFill>
                      <a:schemeClr val="tx1">
                        <a:lumMod val="75000"/>
                        <a:lumOff val="25000"/>
                      </a:schemeClr>
                    </a:solidFill>
                    <a:latin typeface="+mn-lt"/>
                  </a:endParaRPr>
                </a:p>
              </p:txBody>
            </p:sp>
            <p:sp>
              <p:nvSpPr>
                <p:cNvPr id="25" name="TextBox 24"/>
                <p:cNvSpPr txBox="1"/>
                <p:nvPr/>
              </p:nvSpPr>
              <p:spPr>
                <a:xfrm>
                  <a:off x="5334000" y="5112480"/>
                  <a:ext cx="493798" cy="246221"/>
                </a:xfrm>
                <a:prstGeom prst="rect">
                  <a:avLst/>
                </a:prstGeom>
                <a:noFill/>
                <a:ln>
                  <a:noFill/>
                </a:ln>
              </p:spPr>
              <p:txBody>
                <a:bodyPr wrap="none" lIns="0" tIns="0" rIns="0" bIns="0" rtlCol="0">
                  <a:spAutoFit/>
                </a:bodyPr>
                <a:lstStyle/>
                <a:p>
                  <a:r>
                    <a:rPr lang="en-US" sz="1600" i="1" dirty="0" smtClean="0">
                      <a:solidFill>
                        <a:schemeClr val="tx1">
                          <a:lumMod val="75000"/>
                          <a:lumOff val="25000"/>
                        </a:schemeClr>
                      </a:solidFill>
                      <a:latin typeface="+mn-lt"/>
                    </a:rPr>
                    <a:t>state</a:t>
                  </a:r>
                  <a:endParaRPr lang="en-US" sz="1600" i="1" dirty="0">
                    <a:solidFill>
                      <a:schemeClr val="tx1">
                        <a:lumMod val="75000"/>
                        <a:lumOff val="25000"/>
                      </a:schemeClr>
                    </a:solidFill>
                    <a:latin typeface="+mn-lt"/>
                  </a:endParaRPr>
                </a:p>
              </p:txBody>
            </p:sp>
            <p:sp>
              <p:nvSpPr>
                <p:cNvPr id="26" name="TextBox 25"/>
                <p:cNvSpPr txBox="1"/>
                <p:nvPr/>
              </p:nvSpPr>
              <p:spPr>
                <a:xfrm>
                  <a:off x="2362200" y="6096000"/>
                  <a:ext cx="562226" cy="246221"/>
                </a:xfrm>
                <a:prstGeom prst="rect">
                  <a:avLst/>
                </a:prstGeom>
                <a:noFill/>
              </p:spPr>
              <p:txBody>
                <a:bodyPr wrap="none" lIns="0" tIns="0" rIns="0" bIns="0" rtlCol="0">
                  <a:spAutoFit/>
                </a:bodyPr>
                <a:lstStyle/>
                <a:p>
                  <a:r>
                    <a:rPr lang="en-US" sz="1600" i="1" dirty="0" smtClean="0">
                      <a:solidFill>
                        <a:srgbClr val="008000"/>
                      </a:solidFill>
                      <a:latin typeface="+mn-lt"/>
                    </a:rPr>
                    <a:t>name</a:t>
                  </a:r>
                  <a:endParaRPr lang="en-US" sz="1600" i="1" dirty="0">
                    <a:solidFill>
                      <a:srgbClr val="008000"/>
                    </a:solidFill>
                    <a:latin typeface="+mn-lt"/>
                  </a:endParaRPr>
                </a:p>
              </p:txBody>
            </p:sp>
            <p:sp>
              <p:nvSpPr>
                <p:cNvPr id="27" name="TextBox 26"/>
                <p:cNvSpPr txBox="1"/>
                <p:nvPr/>
              </p:nvSpPr>
              <p:spPr>
                <a:xfrm>
                  <a:off x="1295400" y="5791200"/>
                  <a:ext cx="619533" cy="246221"/>
                </a:xfrm>
                <a:prstGeom prst="rect">
                  <a:avLst/>
                </a:prstGeom>
                <a:noFill/>
              </p:spPr>
              <p:txBody>
                <a:bodyPr wrap="none" lIns="0" tIns="0" rIns="0" bIns="0" rtlCol="0">
                  <a:spAutoFit/>
                </a:bodyPr>
                <a:lstStyle/>
                <a:p>
                  <a:r>
                    <a:rPr lang="en-US" sz="1600" i="1" dirty="0" smtClean="0">
                      <a:solidFill>
                        <a:srgbClr val="008000"/>
                      </a:solidFill>
                      <a:latin typeface="+mn-lt"/>
                    </a:rPr>
                    <a:t>phone</a:t>
                  </a:r>
                  <a:endParaRPr lang="en-US" sz="1600" i="1" dirty="0">
                    <a:solidFill>
                      <a:srgbClr val="008000"/>
                    </a:solidFill>
                    <a:latin typeface="+mn-lt"/>
                  </a:endParaRPr>
                </a:p>
              </p:txBody>
            </p:sp>
            <p:sp>
              <p:nvSpPr>
                <p:cNvPr id="28" name="TextBox 27"/>
                <p:cNvSpPr txBox="1"/>
                <p:nvPr/>
              </p:nvSpPr>
              <p:spPr>
                <a:xfrm>
                  <a:off x="6184590" y="3946497"/>
                  <a:ext cx="562226" cy="246221"/>
                </a:xfrm>
                <a:prstGeom prst="rect">
                  <a:avLst/>
                </a:prstGeom>
                <a:noFill/>
              </p:spPr>
              <p:txBody>
                <a:bodyPr wrap="none" lIns="0" tIns="0" rIns="0" bIns="0" rtlCol="0">
                  <a:spAutoFit/>
                </a:bodyPr>
                <a:lstStyle/>
                <a:p>
                  <a:r>
                    <a:rPr lang="en-US" sz="1600" i="1" dirty="0" smtClean="0">
                      <a:solidFill>
                        <a:srgbClr val="008000"/>
                      </a:solidFill>
                      <a:latin typeface="+mn-lt"/>
                    </a:rPr>
                    <a:t>name</a:t>
                  </a:r>
                  <a:endParaRPr lang="en-US" sz="1600" i="1" dirty="0">
                    <a:solidFill>
                      <a:srgbClr val="008000"/>
                    </a:solidFill>
                    <a:latin typeface="+mn-lt"/>
                  </a:endParaRPr>
                </a:p>
              </p:txBody>
            </p:sp>
            <p:cxnSp>
              <p:nvCxnSpPr>
                <p:cNvPr id="29" name="Curved Connector 28"/>
                <p:cNvCxnSpPr>
                  <a:stCxn id="7" idx="7"/>
                  <a:endCxn id="9" idx="2"/>
                </p:cNvCxnSpPr>
                <p:nvPr/>
              </p:nvCxnSpPr>
              <p:spPr bwMode="auto">
                <a:xfrm rot="5400000" flipH="1" flipV="1">
                  <a:off x="3527803" y="2548166"/>
                  <a:ext cx="103422" cy="2836642"/>
                </a:xfrm>
                <a:prstGeom prst="curvedConnector2">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sp>
              <p:nvSpPr>
                <p:cNvPr id="30" name="TextBox 29"/>
                <p:cNvSpPr txBox="1"/>
                <p:nvPr/>
              </p:nvSpPr>
              <p:spPr>
                <a:xfrm>
                  <a:off x="3429000" y="3669360"/>
                  <a:ext cx="630554" cy="246221"/>
                </a:xfrm>
                <a:prstGeom prst="rect">
                  <a:avLst/>
                </a:prstGeom>
                <a:noFill/>
                <a:ln>
                  <a:noFill/>
                </a:ln>
              </p:spPr>
              <p:txBody>
                <a:bodyPr wrap="none" lIns="0" tIns="0" rIns="0" bIns="0" rtlCol="0">
                  <a:spAutoFit/>
                </a:bodyPr>
                <a:lstStyle/>
                <a:p>
                  <a:r>
                    <a:rPr lang="en-US" sz="1600" i="1" dirty="0" err="1" smtClean="0">
                      <a:solidFill>
                        <a:schemeClr val="tx1">
                          <a:lumMod val="75000"/>
                          <a:lumOff val="25000"/>
                        </a:schemeClr>
                      </a:solidFill>
                      <a:latin typeface="+mn-lt"/>
                    </a:rPr>
                    <a:t>livesIn</a:t>
                  </a:r>
                  <a:endParaRPr lang="en-US" sz="1600" i="1" dirty="0">
                    <a:solidFill>
                      <a:schemeClr val="tx1">
                        <a:lumMod val="75000"/>
                        <a:lumOff val="25000"/>
                      </a:schemeClr>
                    </a:solidFill>
                    <a:latin typeface="+mn-lt"/>
                  </a:endParaRPr>
                </a:p>
              </p:txBody>
            </p:sp>
            <p:sp>
              <p:nvSpPr>
                <p:cNvPr id="33" name="Oval 32"/>
                <p:cNvSpPr/>
                <p:nvPr/>
              </p:nvSpPr>
              <p:spPr bwMode="auto">
                <a:xfrm>
                  <a:off x="4724400" y="4876800"/>
                  <a:ext cx="609599" cy="3810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FF"/>
                      </a:solidFill>
                      <a:effectLst/>
                      <a:latin typeface="+mj-lt"/>
                    </a:rPr>
                    <a:t>City</a:t>
                  </a:r>
                </a:p>
              </p:txBody>
            </p:sp>
            <p:sp>
              <p:nvSpPr>
                <p:cNvPr id="79" name="Oval 78"/>
                <p:cNvSpPr/>
                <p:nvPr/>
              </p:nvSpPr>
              <p:spPr bwMode="auto">
                <a:xfrm>
                  <a:off x="3657600" y="5029200"/>
                  <a:ext cx="914400" cy="36195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FF"/>
                      </a:solidFill>
                      <a:effectLst/>
                      <a:latin typeface="+mj-lt"/>
                    </a:rPr>
                    <a:t>Event</a:t>
                  </a:r>
                </a:p>
              </p:txBody>
            </p:sp>
            <p:cxnSp>
              <p:nvCxnSpPr>
                <p:cNvPr id="92" name="Curved Connector 91"/>
                <p:cNvCxnSpPr>
                  <a:stCxn id="8" idx="0"/>
                  <a:endCxn id="7" idx="5"/>
                </p:cNvCxnSpPr>
                <p:nvPr/>
              </p:nvCxnSpPr>
              <p:spPr bwMode="auto">
                <a:xfrm rot="16200000" flipV="1">
                  <a:off x="1780141" y="4668656"/>
                  <a:ext cx="1198796" cy="436691"/>
                </a:xfrm>
                <a:prstGeom prst="curvedConnector3">
                  <a:avLst>
                    <a:gd name="adj1" fmla="val 50000"/>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sp>
              <p:nvSpPr>
                <p:cNvPr id="95" name="TextBox 94"/>
                <p:cNvSpPr txBox="1"/>
                <p:nvPr/>
              </p:nvSpPr>
              <p:spPr>
                <a:xfrm>
                  <a:off x="2286000" y="4572000"/>
                  <a:ext cx="379784" cy="246221"/>
                </a:xfrm>
                <a:prstGeom prst="rect">
                  <a:avLst/>
                </a:prstGeom>
                <a:noFill/>
                <a:ln>
                  <a:noFill/>
                </a:ln>
              </p:spPr>
              <p:txBody>
                <a:bodyPr wrap="none" lIns="0" tIns="0" rIns="0" bIns="0" rtlCol="0">
                  <a:spAutoFit/>
                </a:bodyPr>
                <a:lstStyle/>
                <a:p>
                  <a:r>
                    <a:rPr lang="en-US" sz="1600" i="1" dirty="0" err="1" smtClean="0">
                      <a:solidFill>
                        <a:schemeClr val="tx1">
                          <a:lumMod val="75000"/>
                          <a:lumOff val="25000"/>
                        </a:schemeClr>
                      </a:solidFill>
                      <a:latin typeface="+mn-lt"/>
                    </a:rPr>
                    <a:t>ceo</a:t>
                  </a:r>
                  <a:endParaRPr lang="en-US" sz="1600" i="1" dirty="0">
                    <a:solidFill>
                      <a:schemeClr val="tx1">
                        <a:lumMod val="75000"/>
                        <a:lumOff val="25000"/>
                      </a:schemeClr>
                    </a:solidFill>
                    <a:latin typeface="+mn-lt"/>
                  </a:endParaRPr>
                </a:p>
              </p:txBody>
            </p:sp>
            <p:sp>
              <p:nvSpPr>
                <p:cNvPr id="107" name="TextBox 106"/>
                <p:cNvSpPr txBox="1"/>
                <p:nvPr/>
              </p:nvSpPr>
              <p:spPr>
                <a:xfrm>
                  <a:off x="4030667" y="4397793"/>
                  <a:ext cx="756189" cy="246221"/>
                </a:xfrm>
                <a:prstGeom prst="rect">
                  <a:avLst/>
                </a:prstGeom>
                <a:noFill/>
                <a:ln>
                  <a:noFill/>
                </a:ln>
              </p:spPr>
              <p:txBody>
                <a:bodyPr wrap="none" lIns="0" tIns="0" rIns="0" bIns="0" rtlCol="0">
                  <a:spAutoFit/>
                </a:bodyPr>
                <a:lstStyle/>
                <a:p>
                  <a:r>
                    <a:rPr lang="en-US" sz="1600" i="1" dirty="0" smtClean="0">
                      <a:solidFill>
                        <a:schemeClr val="tx1">
                          <a:lumMod val="75000"/>
                          <a:lumOff val="25000"/>
                        </a:schemeClr>
                      </a:solidFill>
                      <a:latin typeface="+mn-lt"/>
                    </a:rPr>
                    <a:t>location</a:t>
                  </a:r>
                  <a:endParaRPr lang="en-US" sz="1600" i="1" dirty="0">
                    <a:solidFill>
                      <a:schemeClr val="tx1">
                        <a:lumMod val="75000"/>
                        <a:lumOff val="25000"/>
                      </a:schemeClr>
                    </a:solidFill>
                    <a:latin typeface="+mn-lt"/>
                  </a:endParaRPr>
                </a:p>
              </p:txBody>
            </p:sp>
            <p:sp>
              <p:nvSpPr>
                <p:cNvPr id="108" name="TextBox 107"/>
                <p:cNvSpPr txBox="1"/>
                <p:nvPr/>
              </p:nvSpPr>
              <p:spPr>
                <a:xfrm>
                  <a:off x="2924970" y="4258818"/>
                  <a:ext cx="904367" cy="246221"/>
                </a:xfrm>
                <a:prstGeom prst="rect">
                  <a:avLst/>
                </a:prstGeom>
                <a:noFill/>
                <a:ln>
                  <a:noFill/>
                </a:ln>
              </p:spPr>
              <p:txBody>
                <a:bodyPr wrap="none" lIns="0" tIns="0" rIns="0" bIns="0" rtlCol="0">
                  <a:spAutoFit/>
                </a:bodyPr>
                <a:lstStyle/>
                <a:p>
                  <a:r>
                    <a:rPr lang="en-US" sz="1600" i="1" dirty="0" smtClean="0">
                      <a:solidFill>
                        <a:schemeClr val="tx1">
                          <a:lumMod val="75000"/>
                          <a:lumOff val="25000"/>
                        </a:schemeClr>
                      </a:solidFill>
                      <a:latin typeface="+mn-lt"/>
                    </a:rPr>
                    <a:t>organizer</a:t>
                  </a:r>
                  <a:endParaRPr lang="en-US" sz="1600" i="1" dirty="0">
                    <a:solidFill>
                      <a:schemeClr val="tx1">
                        <a:lumMod val="75000"/>
                        <a:lumOff val="25000"/>
                      </a:schemeClr>
                    </a:solidFill>
                    <a:latin typeface="+mn-lt"/>
                  </a:endParaRPr>
                </a:p>
              </p:txBody>
            </p:sp>
            <p:cxnSp>
              <p:nvCxnSpPr>
                <p:cNvPr id="115" name="Curved Connector 114"/>
                <p:cNvCxnSpPr>
                  <a:stCxn id="33" idx="0"/>
                  <a:endCxn id="9" idx="4"/>
                </p:cNvCxnSpPr>
                <p:nvPr/>
              </p:nvCxnSpPr>
              <p:spPr bwMode="auto">
                <a:xfrm rot="5400000" flipH="1" flipV="1">
                  <a:off x="4832724" y="4292227"/>
                  <a:ext cx="781050" cy="388098"/>
                </a:xfrm>
                <a:prstGeom prst="curvedConnector3">
                  <a:avLst>
                    <a:gd name="adj1" fmla="val 50000"/>
                  </a:avLst>
                </a:prstGeom>
                <a:solidFill>
                  <a:srgbClr val="00B8FF"/>
                </a:solidFill>
                <a:ln w="38100" cap="flat" cmpd="dbl" algn="ctr">
                  <a:solidFill>
                    <a:srgbClr val="C30026"/>
                  </a:solidFill>
                  <a:prstDash val="solid"/>
                  <a:round/>
                  <a:headEnd type="none" w="med" len="med"/>
                  <a:tailEnd type="triangle" w="med" len="med"/>
                </a:ln>
                <a:effectLst/>
              </p:spPr>
            </p:cxnSp>
            <p:cxnSp>
              <p:nvCxnSpPr>
                <p:cNvPr id="130" name="Curved Connector 129"/>
                <p:cNvCxnSpPr>
                  <a:stCxn id="8" idx="4"/>
                </p:cNvCxnSpPr>
                <p:nvPr/>
              </p:nvCxnSpPr>
              <p:spPr bwMode="auto">
                <a:xfrm rot="5400000">
                  <a:off x="2137142" y="5940058"/>
                  <a:ext cx="533400" cy="388084"/>
                </a:xfrm>
                <a:prstGeom prst="curvedConnector3">
                  <a:avLst>
                    <a:gd name="adj1" fmla="val 50000"/>
                  </a:avLst>
                </a:prstGeom>
                <a:solidFill>
                  <a:srgbClr val="00B8FF"/>
                </a:solidFill>
                <a:ln w="25400" cap="flat" cmpd="sng" algn="ctr">
                  <a:solidFill>
                    <a:srgbClr val="008000"/>
                  </a:solidFill>
                  <a:prstDash val="sysDash"/>
                  <a:round/>
                  <a:headEnd type="none" w="med" len="med"/>
                  <a:tailEnd type="stealth" w="lg" len="lg"/>
                </a:ln>
                <a:effectLst/>
              </p:spPr>
            </p:cxnSp>
            <p:cxnSp>
              <p:nvCxnSpPr>
                <p:cNvPr id="133" name="Curved Connector 132"/>
                <p:cNvCxnSpPr/>
                <p:nvPr/>
              </p:nvCxnSpPr>
              <p:spPr bwMode="auto">
                <a:xfrm>
                  <a:off x="5789008" y="4024580"/>
                  <a:ext cx="1028519" cy="234239"/>
                </a:xfrm>
                <a:prstGeom prst="curvedConnector3">
                  <a:avLst>
                    <a:gd name="adj1" fmla="val 36667"/>
                  </a:avLst>
                </a:prstGeom>
                <a:solidFill>
                  <a:srgbClr val="00B8FF"/>
                </a:solidFill>
                <a:ln w="25400" cap="flat" cmpd="sng" algn="ctr">
                  <a:solidFill>
                    <a:srgbClr val="008000"/>
                  </a:solidFill>
                  <a:prstDash val="sysDash"/>
                  <a:round/>
                  <a:headEnd type="none" w="med" len="med"/>
                  <a:tailEnd type="stealth" w="lg" len="lg"/>
                </a:ln>
                <a:effectLst/>
              </p:spPr>
            </p:cxnSp>
            <p:cxnSp>
              <p:nvCxnSpPr>
                <p:cNvPr id="136" name="Curved Connector 135"/>
                <p:cNvCxnSpPr>
                  <a:stCxn id="9" idx="0"/>
                  <a:endCxn id="9" idx="7"/>
                </p:cNvCxnSpPr>
                <p:nvPr/>
              </p:nvCxnSpPr>
              <p:spPr bwMode="auto">
                <a:xfrm rot="16200000" flipH="1">
                  <a:off x="5539096" y="3612002"/>
                  <a:ext cx="53006" cy="296604"/>
                </a:xfrm>
                <a:prstGeom prst="curvedConnector3">
                  <a:avLst>
                    <a:gd name="adj1" fmla="val -441910"/>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sp>
              <p:nvSpPr>
                <p:cNvPr id="141" name="TextBox 140"/>
                <p:cNvSpPr txBox="1"/>
                <p:nvPr/>
              </p:nvSpPr>
              <p:spPr>
                <a:xfrm>
                  <a:off x="5224800" y="3258979"/>
                  <a:ext cx="676340" cy="246221"/>
                </a:xfrm>
                <a:prstGeom prst="rect">
                  <a:avLst/>
                </a:prstGeom>
                <a:noFill/>
                <a:ln>
                  <a:noFill/>
                </a:ln>
              </p:spPr>
              <p:txBody>
                <a:bodyPr wrap="none" lIns="0" tIns="0" rIns="0" bIns="0" rtlCol="0">
                  <a:spAutoFit/>
                </a:bodyPr>
                <a:lstStyle/>
                <a:p>
                  <a:r>
                    <a:rPr lang="en-US" sz="1600" i="1" dirty="0" smtClean="0">
                      <a:solidFill>
                        <a:schemeClr val="tx1">
                          <a:lumMod val="75000"/>
                          <a:lumOff val="25000"/>
                        </a:schemeClr>
                      </a:solidFill>
                      <a:latin typeface="+mn-lt"/>
                    </a:rPr>
                    <a:t>nearby</a:t>
                  </a:r>
                  <a:endParaRPr lang="en-US" sz="1600" i="1" dirty="0">
                    <a:solidFill>
                      <a:schemeClr val="tx1">
                        <a:lumMod val="75000"/>
                        <a:lumOff val="25000"/>
                      </a:schemeClr>
                    </a:solidFill>
                    <a:latin typeface="+mn-lt"/>
                  </a:endParaRPr>
                </a:p>
              </p:txBody>
            </p:sp>
            <p:sp>
              <p:nvSpPr>
                <p:cNvPr id="155" name="TextBox 154"/>
                <p:cNvSpPr txBox="1"/>
                <p:nvPr/>
              </p:nvSpPr>
              <p:spPr>
                <a:xfrm>
                  <a:off x="3996960" y="5814000"/>
                  <a:ext cx="881424" cy="246221"/>
                </a:xfrm>
                <a:prstGeom prst="rect">
                  <a:avLst/>
                </a:prstGeom>
                <a:noFill/>
              </p:spPr>
              <p:txBody>
                <a:bodyPr wrap="none" lIns="0" tIns="0" rIns="0" bIns="0" rtlCol="0">
                  <a:spAutoFit/>
                </a:bodyPr>
                <a:lstStyle/>
                <a:p>
                  <a:r>
                    <a:rPr lang="en-US" sz="1600" i="1" dirty="0" err="1" smtClean="0">
                      <a:solidFill>
                        <a:srgbClr val="008000"/>
                      </a:solidFill>
                      <a:latin typeface="+mn-lt"/>
                    </a:rPr>
                    <a:t>startDate</a:t>
                  </a:r>
                  <a:endParaRPr lang="en-US" sz="1600" i="1" dirty="0">
                    <a:solidFill>
                      <a:srgbClr val="008000"/>
                    </a:solidFill>
                    <a:latin typeface="+mn-lt"/>
                  </a:endParaRPr>
                </a:p>
              </p:txBody>
            </p:sp>
            <p:cxnSp>
              <p:nvCxnSpPr>
                <p:cNvPr id="156" name="Curved Connector 155"/>
                <p:cNvCxnSpPr>
                  <a:stCxn id="79" idx="4"/>
                </p:cNvCxnSpPr>
                <p:nvPr/>
              </p:nvCxnSpPr>
              <p:spPr bwMode="auto">
                <a:xfrm rot="5400000">
                  <a:off x="3609975" y="5743575"/>
                  <a:ext cx="857250" cy="152400"/>
                </a:xfrm>
                <a:prstGeom prst="curvedConnector3">
                  <a:avLst>
                    <a:gd name="adj1" fmla="val 50000"/>
                  </a:avLst>
                </a:prstGeom>
                <a:solidFill>
                  <a:srgbClr val="00B8FF"/>
                </a:solidFill>
                <a:ln w="25400" cap="flat" cmpd="sng" algn="ctr">
                  <a:solidFill>
                    <a:srgbClr val="008000"/>
                  </a:solidFill>
                  <a:prstDash val="sysDash"/>
                  <a:round/>
                  <a:headEnd type="none" w="med" len="med"/>
                  <a:tailEnd type="stealth" w="lg" len="lg"/>
                </a:ln>
                <a:effectLst/>
              </p:spPr>
            </p:cxnSp>
            <p:sp>
              <p:nvSpPr>
                <p:cNvPr id="159" name="TextBox 158"/>
                <p:cNvSpPr txBox="1"/>
                <p:nvPr/>
              </p:nvSpPr>
              <p:spPr>
                <a:xfrm rot="1972558">
                  <a:off x="4496588" y="5538120"/>
                  <a:ext cx="824718" cy="246221"/>
                </a:xfrm>
                <a:prstGeom prst="rect">
                  <a:avLst/>
                </a:prstGeom>
                <a:noFill/>
              </p:spPr>
              <p:txBody>
                <a:bodyPr wrap="none" lIns="0" tIns="0" rIns="0" bIns="0" rtlCol="0">
                  <a:spAutoFit/>
                </a:bodyPr>
                <a:lstStyle/>
                <a:p>
                  <a:r>
                    <a:rPr lang="en-US" sz="1600" i="1" dirty="0" err="1" smtClean="0">
                      <a:solidFill>
                        <a:srgbClr val="008000"/>
                      </a:solidFill>
                      <a:latin typeface="+mn-lt"/>
                    </a:rPr>
                    <a:t>endDate</a:t>
                  </a:r>
                  <a:endParaRPr lang="en-US" sz="1600" i="1" dirty="0">
                    <a:solidFill>
                      <a:srgbClr val="008000"/>
                    </a:solidFill>
                    <a:latin typeface="+mn-lt"/>
                  </a:endParaRPr>
                </a:p>
              </p:txBody>
            </p:sp>
            <p:cxnSp>
              <p:nvCxnSpPr>
                <p:cNvPr id="160" name="Curved Connector 159"/>
                <p:cNvCxnSpPr>
                  <a:stCxn id="79" idx="5"/>
                </p:cNvCxnSpPr>
                <p:nvPr/>
              </p:nvCxnSpPr>
              <p:spPr bwMode="auto">
                <a:xfrm rot="16200000" flipH="1">
                  <a:off x="4583316" y="5192916"/>
                  <a:ext cx="681658" cy="972113"/>
                </a:xfrm>
                <a:prstGeom prst="curvedConnector2">
                  <a:avLst/>
                </a:prstGeom>
                <a:solidFill>
                  <a:srgbClr val="00B8FF"/>
                </a:solidFill>
                <a:ln w="25400" cap="flat" cmpd="sng" algn="ctr">
                  <a:solidFill>
                    <a:srgbClr val="008000"/>
                  </a:solidFill>
                  <a:prstDash val="sysDash"/>
                  <a:round/>
                  <a:headEnd type="none" w="med" len="med"/>
                  <a:tailEnd type="stealth" w="lg" len="lg"/>
                </a:ln>
                <a:effectLst/>
              </p:spPr>
            </p:cxnSp>
            <p:cxnSp>
              <p:nvCxnSpPr>
                <p:cNvPr id="164" name="Curved Connector 163"/>
                <p:cNvCxnSpPr/>
                <p:nvPr/>
              </p:nvCxnSpPr>
              <p:spPr bwMode="auto">
                <a:xfrm rot="5400000">
                  <a:off x="3276600" y="5410200"/>
                  <a:ext cx="685800" cy="685800"/>
                </a:xfrm>
                <a:prstGeom prst="curvedConnector3">
                  <a:avLst>
                    <a:gd name="adj1" fmla="val 50000"/>
                  </a:avLst>
                </a:prstGeom>
                <a:solidFill>
                  <a:srgbClr val="00B8FF"/>
                </a:solidFill>
                <a:ln w="25400" cap="flat" cmpd="sng" algn="ctr">
                  <a:solidFill>
                    <a:srgbClr val="008000"/>
                  </a:solidFill>
                  <a:prstDash val="sysDash"/>
                  <a:round/>
                  <a:headEnd type="none" w="med" len="med"/>
                  <a:tailEnd type="stealth" w="lg" len="lg"/>
                </a:ln>
                <a:effectLst/>
              </p:spPr>
            </p:cxnSp>
            <p:sp>
              <p:nvSpPr>
                <p:cNvPr id="167" name="TextBox 166"/>
                <p:cNvSpPr txBox="1"/>
                <p:nvPr/>
              </p:nvSpPr>
              <p:spPr>
                <a:xfrm>
                  <a:off x="3515400" y="5436120"/>
                  <a:ext cx="368263" cy="246221"/>
                </a:xfrm>
                <a:prstGeom prst="rect">
                  <a:avLst/>
                </a:prstGeom>
                <a:noFill/>
              </p:spPr>
              <p:txBody>
                <a:bodyPr wrap="none" lIns="0" tIns="0" rIns="0" bIns="0" rtlCol="0">
                  <a:spAutoFit/>
                </a:bodyPr>
                <a:lstStyle/>
                <a:p>
                  <a:r>
                    <a:rPr lang="en-US" sz="1600" i="1" dirty="0" smtClean="0">
                      <a:solidFill>
                        <a:srgbClr val="008000"/>
                      </a:solidFill>
                      <a:latin typeface="+mn-lt"/>
                    </a:rPr>
                    <a:t>title</a:t>
                  </a:r>
                  <a:endParaRPr lang="en-US" sz="1600" i="1" dirty="0">
                    <a:solidFill>
                      <a:srgbClr val="008000"/>
                    </a:solidFill>
                    <a:latin typeface="+mn-lt"/>
                  </a:endParaRPr>
                </a:p>
              </p:txBody>
            </p:sp>
            <p:cxnSp>
              <p:nvCxnSpPr>
                <p:cNvPr id="196" name="Curved Connector 195"/>
                <p:cNvCxnSpPr>
                  <a:stCxn id="9" idx="7"/>
                  <a:endCxn id="9" idx="6"/>
                </p:cNvCxnSpPr>
                <p:nvPr/>
              </p:nvCxnSpPr>
              <p:spPr bwMode="auto">
                <a:xfrm rot="16200000" flipH="1">
                  <a:off x="5711345" y="3789362"/>
                  <a:ext cx="127969" cy="122858"/>
                </a:xfrm>
                <a:prstGeom prst="curvedConnector4">
                  <a:avLst>
                    <a:gd name="adj1" fmla="val -224467"/>
                    <a:gd name="adj2" fmla="val 293192"/>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sp>
              <p:nvSpPr>
                <p:cNvPr id="211" name="TextBox 210"/>
                <p:cNvSpPr txBox="1"/>
                <p:nvPr/>
              </p:nvSpPr>
              <p:spPr>
                <a:xfrm>
                  <a:off x="6096000" y="3581400"/>
                  <a:ext cx="790053" cy="246221"/>
                </a:xfrm>
                <a:prstGeom prst="rect">
                  <a:avLst/>
                </a:prstGeom>
                <a:noFill/>
                <a:ln>
                  <a:noFill/>
                </a:ln>
              </p:spPr>
              <p:txBody>
                <a:bodyPr wrap="none" lIns="0" tIns="0" rIns="0" bIns="0" rtlCol="0">
                  <a:spAutoFit/>
                </a:bodyPr>
                <a:lstStyle/>
                <a:p>
                  <a:r>
                    <a:rPr lang="en-US" sz="1600" i="1" dirty="0" err="1" smtClean="0">
                      <a:solidFill>
                        <a:schemeClr val="tx1">
                          <a:lumMod val="75000"/>
                          <a:lumOff val="25000"/>
                        </a:schemeClr>
                      </a:solidFill>
                      <a:latin typeface="+mn-lt"/>
                    </a:rPr>
                    <a:t>isPartOf</a:t>
                  </a:r>
                  <a:endParaRPr lang="en-US" sz="1600" i="1" dirty="0">
                    <a:solidFill>
                      <a:schemeClr val="tx1">
                        <a:lumMod val="75000"/>
                        <a:lumOff val="25000"/>
                      </a:schemeClr>
                    </a:solidFill>
                    <a:latin typeface="+mn-lt"/>
                  </a:endParaRPr>
                </a:p>
              </p:txBody>
            </p:sp>
            <p:cxnSp>
              <p:nvCxnSpPr>
                <p:cNvPr id="212" name="Curved Connector 211"/>
                <p:cNvCxnSpPr>
                  <a:stCxn id="8" idx="3"/>
                </p:cNvCxnSpPr>
                <p:nvPr/>
              </p:nvCxnSpPr>
              <p:spPr bwMode="auto">
                <a:xfrm rot="5400000">
                  <a:off x="1505591" y="5830013"/>
                  <a:ext cx="512996" cy="476178"/>
                </a:xfrm>
                <a:prstGeom prst="curvedConnector3">
                  <a:avLst>
                    <a:gd name="adj1" fmla="val 50000"/>
                  </a:avLst>
                </a:prstGeom>
                <a:solidFill>
                  <a:srgbClr val="00B8FF"/>
                </a:solidFill>
                <a:ln w="25400" cap="flat" cmpd="sng" algn="ctr">
                  <a:solidFill>
                    <a:srgbClr val="008000"/>
                  </a:solidFill>
                  <a:prstDash val="sysDash"/>
                  <a:round/>
                  <a:headEnd type="none" w="med" len="med"/>
                  <a:tailEnd type="stealth" w="lg" len="lg"/>
                </a:ln>
                <a:effectLst/>
              </p:spPr>
            </p:cxnSp>
          </p:grpSp>
          <p:cxnSp>
            <p:nvCxnSpPr>
              <p:cNvPr id="265" name="Curved Connector 264"/>
              <p:cNvCxnSpPr>
                <a:stCxn id="8" idx="7"/>
                <a:endCxn id="9" idx="3"/>
              </p:cNvCxnSpPr>
              <p:nvPr/>
            </p:nvCxnSpPr>
            <p:spPr bwMode="auto">
              <a:xfrm rot="5400000" flipH="1" flipV="1">
                <a:off x="4022193" y="2946538"/>
                <a:ext cx="1463344" cy="1854126"/>
              </a:xfrm>
              <a:prstGeom prst="curvedConnector3">
                <a:avLst>
                  <a:gd name="adj1" fmla="val 72911"/>
                </a:avLst>
              </a:prstGeom>
              <a:solidFill>
                <a:srgbClr val="00B8FF"/>
              </a:solidFill>
              <a:ln w="25400" cap="flat" cmpd="sng" algn="ctr">
                <a:solidFill>
                  <a:schemeClr val="tx1">
                    <a:lumMod val="75000"/>
                    <a:lumOff val="25000"/>
                  </a:schemeClr>
                </a:solidFill>
                <a:prstDash val="solid"/>
                <a:round/>
                <a:headEnd type="none" w="med" len="med"/>
                <a:tailEnd type="stealth" w="lg" len="lg"/>
              </a:ln>
              <a:effectLst/>
            </p:spPr>
          </p:cxnSp>
        </p:grpSp>
        <p:cxnSp>
          <p:nvCxnSpPr>
            <p:cNvPr id="277" name="Curved Connector 276"/>
            <p:cNvCxnSpPr/>
            <p:nvPr/>
          </p:nvCxnSpPr>
          <p:spPr bwMode="auto">
            <a:xfrm>
              <a:off x="6172202" y="3200402"/>
              <a:ext cx="1295398" cy="609598"/>
            </a:xfrm>
            <a:prstGeom prst="curvedConnector3">
              <a:avLst>
                <a:gd name="adj1" fmla="val 39020"/>
              </a:avLst>
            </a:prstGeom>
            <a:solidFill>
              <a:srgbClr val="00B8FF"/>
            </a:solidFill>
            <a:ln w="25400" cap="flat" cmpd="sng" algn="ctr">
              <a:solidFill>
                <a:srgbClr val="008000"/>
              </a:solidFill>
              <a:prstDash val="sysDash"/>
              <a:round/>
              <a:headEnd type="none" w="med" len="med"/>
              <a:tailEnd type="stealth" w="lg" len="lg"/>
            </a:ln>
            <a:effectLst/>
          </p:spPr>
        </p:cxnSp>
        <p:sp>
          <p:nvSpPr>
            <p:cNvPr id="281" name="TextBox 280"/>
            <p:cNvSpPr txBox="1"/>
            <p:nvPr/>
          </p:nvSpPr>
          <p:spPr>
            <a:xfrm>
              <a:off x="6781800" y="3411379"/>
              <a:ext cx="1087009" cy="246221"/>
            </a:xfrm>
            <a:prstGeom prst="rect">
              <a:avLst/>
            </a:prstGeom>
            <a:noFill/>
          </p:spPr>
          <p:txBody>
            <a:bodyPr wrap="none" lIns="0" tIns="0" rIns="0" bIns="0" rtlCol="0">
              <a:spAutoFit/>
            </a:bodyPr>
            <a:lstStyle/>
            <a:p>
              <a:r>
                <a:rPr lang="en-US" sz="1600" i="1" dirty="0" err="1" smtClean="0">
                  <a:solidFill>
                    <a:srgbClr val="008000"/>
                  </a:solidFill>
                  <a:latin typeface="+mn-lt"/>
                </a:rPr>
                <a:t>postalCode</a:t>
              </a:r>
              <a:endParaRPr lang="en-US" sz="1600" i="1" dirty="0">
                <a:solidFill>
                  <a:srgbClr val="008000"/>
                </a:solidFill>
                <a:latin typeface="+mn-lt"/>
              </a:endParaRPr>
            </a:p>
          </p:txBody>
        </p:sp>
      </p:grpSp>
      <p:sp>
        <p:nvSpPr>
          <p:cNvPr id="31" name="Slide Number Placeholder 30"/>
          <p:cNvSpPr>
            <a:spLocks noGrp="1"/>
          </p:cNvSpPr>
          <p:nvPr>
            <p:ph type="sldNum" sz="quarter" idx="10"/>
          </p:nvPr>
        </p:nvSpPr>
        <p:spPr/>
        <p:txBody>
          <a:bodyPr/>
          <a:lstStyle/>
          <a:p>
            <a:fld id="{80283411-854A-314E-B4F1-C2993CDE76D1}" type="slidenum">
              <a:rPr lang="en-US" smtClean="0"/>
              <a:pPr/>
              <a:t>3</a:t>
            </a:fld>
            <a:endParaRPr lang="en-US" dirty="0"/>
          </a:p>
        </p:txBody>
      </p:sp>
      <p:graphicFrame>
        <p:nvGraphicFramePr>
          <p:cNvPr id="64" name="Table 63"/>
          <p:cNvGraphicFramePr>
            <a:graphicFrameLocks noGrp="1"/>
          </p:cNvGraphicFramePr>
          <p:nvPr>
            <p:extLst>
              <p:ext uri="{D42A27DB-BD31-4B8C-83A1-F6EECF244321}">
                <p14:modId xmlns:p14="http://schemas.microsoft.com/office/powerpoint/2010/main" val="3604690582"/>
              </p:ext>
            </p:extLst>
          </p:nvPr>
        </p:nvGraphicFramePr>
        <p:xfrm>
          <a:off x="1295400" y="5638800"/>
          <a:ext cx="6400799" cy="822960"/>
        </p:xfrm>
        <a:graphic>
          <a:graphicData uri="http://schemas.openxmlformats.org/drawingml/2006/table">
            <a:tbl>
              <a:tblPr firstRow="1" bandRow="1">
                <a:tableStyleId>{2D5ABB26-0587-4C30-8999-92F81FD0307C}</a:tableStyleId>
              </a:tblPr>
              <a:tblGrid>
                <a:gridCol w="220717"/>
                <a:gridCol w="1618593"/>
                <a:gridCol w="1103586"/>
                <a:gridCol w="1250731"/>
                <a:gridCol w="735724"/>
                <a:gridCol w="1471448"/>
              </a:tblGrid>
              <a:tr h="228600">
                <a:tc>
                  <a:txBody>
                    <a:bodyPr/>
                    <a:lstStyle/>
                    <a:p>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name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date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city</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state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workplace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r>
              <a:tr h="259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1</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Fred Collins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Oct 1959</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Seattle</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WA</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Microsoft</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2</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Tina Peterson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May 1980</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New York</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NY</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Google</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2978333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200" y="2130425"/>
            <a:ext cx="8991600" cy="1470025"/>
          </a:xfrm>
        </p:spPr>
        <p:txBody>
          <a:bodyPr>
            <a:normAutofit/>
          </a:bodyPr>
          <a:lstStyle/>
          <a:p>
            <a:r>
              <a:rPr lang="en-US" dirty="0" smtClean="0"/>
              <a:t>Learning Semantic Models</a:t>
            </a:r>
            <a:endParaRPr lang="en-US" dirty="0"/>
          </a:p>
        </p:txBody>
      </p:sp>
      <p:sp>
        <p:nvSpPr>
          <p:cNvPr id="6" name="Subtitle 5"/>
          <p:cNvSpPr>
            <a:spLocks noGrp="1"/>
          </p:cNvSpPr>
          <p:nvPr>
            <p:ph type="subTitle" idx="1"/>
          </p:nvPr>
        </p:nvSpPr>
        <p:spPr>
          <a:xfrm>
            <a:off x="304800" y="3886200"/>
            <a:ext cx="8610600" cy="1752600"/>
          </a:xfrm>
        </p:spPr>
        <p:txBody>
          <a:bodyPr/>
          <a:lstStyle/>
          <a:p>
            <a:r>
              <a:rPr lang="en-US" sz="2800" b="1" dirty="0" smtClean="0">
                <a:solidFill>
                  <a:schemeClr val="accent4"/>
                </a:solidFill>
              </a:rPr>
              <a:t>Contribution: </a:t>
            </a:r>
            <a:r>
              <a:rPr lang="en-US" sz="2800" dirty="0" smtClean="0"/>
              <a:t>exploiting known semantic models </a:t>
            </a:r>
          </a:p>
          <a:p>
            <a:r>
              <a:rPr lang="en-US" sz="2800" dirty="0" smtClean="0"/>
              <a:t>to  learn relationships</a:t>
            </a:r>
            <a:endParaRPr lang="en-US" sz="2800" dirty="0"/>
          </a:p>
        </p:txBody>
      </p:sp>
    </p:spTree>
    <p:extLst>
      <p:ext uri="{BB962C8B-B14F-4D97-AF65-F5344CB8AC3E}">
        <p14:creationId xmlns:p14="http://schemas.microsoft.com/office/powerpoint/2010/main" val="24933622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316"/>
            <a:ext cx="8534400" cy="865084"/>
          </a:xfrm>
        </p:spPr>
        <p:txBody>
          <a:bodyPr/>
          <a:lstStyle/>
          <a:p>
            <a:r>
              <a:rPr lang="en-US" dirty="0" smtClean="0"/>
              <a:t>Main Idea</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31</a:t>
            </a:fld>
            <a:endParaRPr lang="en-US" dirty="0"/>
          </a:p>
        </p:txBody>
      </p:sp>
      <p:pic>
        <p:nvPicPr>
          <p:cNvPr id="6" name="Picture 5"/>
          <p:cNvPicPr>
            <a:picLocks noChangeAspect="1"/>
          </p:cNvPicPr>
          <p:nvPr/>
        </p:nvPicPr>
        <p:blipFill>
          <a:blip r:embed="rId3"/>
          <a:stretch>
            <a:fillRect/>
          </a:stretch>
        </p:blipFill>
        <p:spPr>
          <a:xfrm>
            <a:off x="152400" y="1638014"/>
            <a:ext cx="6484531" cy="3886200"/>
          </a:xfrm>
          <a:prstGeom prst="rect">
            <a:avLst/>
          </a:prstGeom>
        </p:spPr>
      </p:pic>
      <p:pic>
        <p:nvPicPr>
          <p:cNvPr id="7" name="Picture 6"/>
          <p:cNvPicPr>
            <a:picLocks noChangeAspect="1"/>
          </p:cNvPicPr>
          <p:nvPr/>
        </p:nvPicPr>
        <p:blipFill>
          <a:blip r:embed="rId4"/>
          <a:stretch>
            <a:fillRect/>
          </a:stretch>
        </p:blipFill>
        <p:spPr>
          <a:xfrm>
            <a:off x="1371600" y="1638014"/>
            <a:ext cx="4435495" cy="4076986"/>
          </a:xfrm>
          <a:prstGeom prst="rect">
            <a:avLst/>
          </a:prstGeom>
        </p:spPr>
      </p:pic>
      <p:pic>
        <p:nvPicPr>
          <p:cNvPr id="9" name="Picture 8"/>
          <p:cNvPicPr>
            <a:picLocks noChangeAspect="1"/>
          </p:cNvPicPr>
          <p:nvPr/>
        </p:nvPicPr>
        <p:blipFill>
          <a:blip r:embed="rId5"/>
          <a:stretch>
            <a:fillRect/>
          </a:stretch>
        </p:blipFill>
        <p:spPr>
          <a:xfrm>
            <a:off x="2819400" y="1942814"/>
            <a:ext cx="4555982" cy="3340100"/>
          </a:xfrm>
          <a:prstGeom prst="rect">
            <a:avLst/>
          </a:prstGeom>
        </p:spPr>
      </p:pic>
      <p:sp>
        <p:nvSpPr>
          <p:cNvPr id="10" name="TextBox 9"/>
          <p:cNvSpPr txBox="1"/>
          <p:nvPr/>
        </p:nvSpPr>
        <p:spPr>
          <a:xfrm>
            <a:off x="228600" y="924580"/>
            <a:ext cx="8839200" cy="523220"/>
          </a:xfrm>
          <a:prstGeom prst="rect">
            <a:avLst/>
          </a:prstGeom>
          <a:noFill/>
        </p:spPr>
        <p:txBody>
          <a:bodyPr wrap="square" rtlCol="0">
            <a:spAutoFit/>
          </a:bodyPr>
          <a:lstStyle/>
          <a:p>
            <a:pPr lvl="0" algn="ctr" defTabSz="457200">
              <a:spcBef>
                <a:spcPts val="800"/>
              </a:spcBef>
              <a:buClr>
                <a:srgbClr val="000000"/>
              </a:buClr>
              <a:buSzPct val="100000"/>
            </a:pPr>
            <a:r>
              <a:rPr lang="en-US" sz="2800" kern="0" dirty="0">
                <a:solidFill>
                  <a:schemeClr val="tx2">
                    <a:lumMod val="75000"/>
                  </a:schemeClr>
                </a:solidFill>
                <a:latin typeface="Trebuchet MS"/>
                <a:cs typeface="Trebuchet MS"/>
              </a:rPr>
              <a:t>Sources in the same domain often have similar </a:t>
            </a:r>
            <a:r>
              <a:rPr lang="en-US" sz="2800" kern="0" dirty="0" smtClean="0">
                <a:solidFill>
                  <a:schemeClr val="tx2">
                    <a:lumMod val="75000"/>
                  </a:schemeClr>
                </a:solidFill>
                <a:latin typeface="Trebuchet MS"/>
                <a:cs typeface="Trebuchet MS"/>
              </a:rPr>
              <a:t>data</a:t>
            </a:r>
            <a:endParaRPr lang="en-US" sz="2800" kern="0" dirty="0">
              <a:solidFill>
                <a:schemeClr val="tx2">
                  <a:lumMod val="75000"/>
                </a:schemeClr>
              </a:solidFill>
              <a:latin typeface="Trebuchet MS"/>
              <a:cs typeface="Trebuchet MS"/>
            </a:endParaRPr>
          </a:p>
        </p:txBody>
      </p:sp>
      <p:sp>
        <p:nvSpPr>
          <p:cNvPr id="11" name="TextBox 10"/>
          <p:cNvSpPr txBox="1"/>
          <p:nvPr/>
        </p:nvSpPr>
        <p:spPr>
          <a:xfrm>
            <a:off x="0" y="5751493"/>
            <a:ext cx="9144000" cy="954107"/>
          </a:xfrm>
          <a:prstGeom prst="rect">
            <a:avLst/>
          </a:prstGeom>
          <a:noFill/>
        </p:spPr>
        <p:txBody>
          <a:bodyPr wrap="square" rtlCol="0">
            <a:spAutoFit/>
          </a:bodyPr>
          <a:lstStyle/>
          <a:p>
            <a:pPr lvl="0" algn="ctr" defTabSz="457200">
              <a:spcBef>
                <a:spcPts val="800"/>
              </a:spcBef>
              <a:buClr>
                <a:srgbClr val="000000"/>
              </a:buClr>
              <a:buSzPct val="100000"/>
            </a:pPr>
            <a:r>
              <a:rPr lang="en-US" sz="2800" kern="0" dirty="0">
                <a:solidFill>
                  <a:schemeClr val="tx2">
                    <a:lumMod val="75000"/>
                  </a:schemeClr>
                </a:solidFill>
                <a:latin typeface="Trebuchet MS"/>
                <a:cs typeface="Trebuchet MS"/>
              </a:rPr>
              <a:t>Exploit knowledge of </a:t>
            </a:r>
            <a:r>
              <a:rPr lang="en-US" sz="2800" kern="0" dirty="0" smtClean="0">
                <a:solidFill>
                  <a:schemeClr val="tx2">
                    <a:lumMod val="75000"/>
                  </a:schemeClr>
                </a:solidFill>
                <a:latin typeface="Trebuchet MS"/>
                <a:cs typeface="Trebuchet MS"/>
              </a:rPr>
              <a:t>known semantic models </a:t>
            </a:r>
            <a:r>
              <a:rPr lang="en-US" sz="2800" kern="0" dirty="0">
                <a:solidFill>
                  <a:schemeClr val="tx2">
                    <a:lumMod val="75000"/>
                  </a:schemeClr>
                </a:solidFill>
                <a:latin typeface="Trebuchet MS"/>
                <a:cs typeface="Trebuchet MS"/>
              </a:rPr>
              <a:t>to hypothesize </a:t>
            </a:r>
            <a:r>
              <a:rPr lang="en-US" sz="2800" kern="0" dirty="0" smtClean="0">
                <a:solidFill>
                  <a:schemeClr val="tx2">
                    <a:lumMod val="75000"/>
                  </a:schemeClr>
                </a:solidFill>
                <a:latin typeface="Trebuchet MS"/>
                <a:cs typeface="Trebuchet MS"/>
              </a:rPr>
              <a:t>a semantic model for a new </a:t>
            </a:r>
            <a:r>
              <a:rPr lang="en-US" sz="2800" kern="0" dirty="0">
                <a:solidFill>
                  <a:schemeClr val="tx2">
                    <a:lumMod val="75000"/>
                  </a:schemeClr>
                </a:solidFill>
                <a:latin typeface="Trebuchet MS"/>
                <a:cs typeface="Trebuchet MS"/>
              </a:rPr>
              <a:t>sources</a:t>
            </a:r>
          </a:p>
        </p:txBody>
      </p:sp>
      <p:pic>
        <p:nvPicPr>
          <p:cNvPr id="12" name="Picture 11"/>
          <p:cNvPicPr>
            <a:picLocks noChangeAspect="1"/>
          </p:cNvPicPr>
          <p:nvPr/>
        </p:nvPicPr>
        <p:blipFill>
          <a:blip r:embed="rId6"/>
          <a:stretch>
            <a:fillRect/>
          </a:stretch>
        </p:blipFill>
        <p:spPr>
          <a:xfrm>
            <a:off x="3581400" y="2171414"/>
            <a:ext cx="5385813" cy="3003036"/>
          </a:xfrm>
          <a:prstGeom prst="rect">
            <a:avLst/>
          </a:prstGeom>
        </p:spPr>
      </p:pic>
    </p:spTree>
    <p:extLst>
      <p:ext uri="{BB962C8B-B14F-4D97-AF65-F5344CB8AC3E}">
        <p14:creationId xmlns:p14="http://schemas.microsoft.com/office/powerpoint/2010/main" val="3407406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533400"/>
          </a:xfrm>
        </p:spPr>
        <p:txBody>
          <a:bodyPr/>
          <a:lstStyle/>
          <a:p>
            <a:r>
              <a:rPr lang="en-US" dirty="0" smtClean="0"/>
              <a:t>Example</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32</a:t>
            </a:fld>
            <a:endParaRPr lang="en-US" dirty="0"/>
          </a:p>
        </p:txBody>
      </p:sp>
      <p:grpSp>
        <p:nvGrpSpPr>
          <p:cNvPr id="33" name="Group 32"/>
          <p:cNvGrpSpPr/>
          <p:nvPr/>
        </p:nvGrpSpPr>
        <p:grpSpPr>
          <a:xfrm>
            <a:off x="110760" y="1143000"/>
            <a:ext cx="6518640" cy="304800"/>
            <a:chOff x="228600" y="2590800"/>
            <a:chExt cx="6518640" cy="304800"/>
          </a:xfrm>
        </p:grpSpPr>
        <p:sp>
          <p:nvSpPr>
            <p:cNvPr id="35" name="Rounded Rectangle 34"/>
            <p:cNvSpPr/>
            <p:nvPr/>
          </p:nvSpPr>
          <p:spPr bwMode="auto">
            <a:xfrm>
              <a:off x="2362200" y="264264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2"/>
                </a:rPr>
                <a:t>EDM</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36" name="Rounded Rectangle 35"/>
            <p:cNvSpPr/>
            <p:nvPr/>
          </p:nvSpPr>
          <p:spPr bwMode="auto">
            <a:xfrm>
              <a:off x="2802120" y="2649720"/>
              <a:ext cx="5090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rebuchet MS"/>
                  <a:cs typeface="Trebuchet MS"/>
                  <a:hlinkClick r:id="rId3"/>
                </a:rPr>
                <a:t>SKOS</a:t>
              </a:r>
              <a:endParaRPr kumimoji="0" lang="en-US" sz="1600" b="0" i="0" u="none" strike="noStrike" cap="none" normalizeH="0" baseline="0" dirty="0" smtClean="0">
                <a:ln>
                  <a:noFill/>
                </a:ln>
                <a:solidFill>
                  <a:srgbClr val="000000"/>
                </a:solidFill>
                <a:effectLst/>
                <a:latin typeface="Trebuchet MS"/>
                <a:cs typeface="Trebuchet MS"/>
              </a:endParaRPr>
            </a:p>
          </p:txBody>
        </p:sp>
        <p:sp>
          <p:nvSpPr>
            <p:cNvPr id="37" name="Rounded Rectangle 36"/>
            <p:cNvSpPr/>
            <p:nvPr/>
          </p:nvSpPr>
          <p:spPr bwMode="auto">
            <a:xfrm>
              <a:off x="3335520" y="2649720"/>
              <a:ext cx="5090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4"/>
                </a:rPr>
                <a:t>FOAF</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38" name="Rounded Rectangle 37"/>
            <p:cNvSpPr/>
            <p:nvPr/>
          </p:nvSpPr>
          <p:spPr bwMode="auto">
            <a:xfrm>
              <a:off x="3844560" y="264972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5"/>
                </a:rPr>
                <a:t>AAC</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39" name="Rounded Rectangle 38"/>
            <p:cNvSpPr/>
            <p:nvPr/>
          </p:nvSpPr>
          <p:spPr bwMode="auto">
            <a:xfrm>
              <a:off x="4689840" y="2649720"/>
              <a:ext cx="1194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6"/>
                </a:rPr>
                <a:t>ElementsGr2</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40" name="Rounded Rectangle 39"/>
            <p:cNvSpPr/>
            <p:nvPr/>
          </p:nvSpPr>
          <p:spPr bwMode="auto">
            <a:xfrm>
              <a:off x="4249920" y="264972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7"/>
                </a:rPr>
                <a:t>ORE</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41" name="Rounded Rectangle 40"/>
            <p:cNvSpPr/>
            <p:nvPr/>
          </p:nvSpPr>
          <p:spPr bwMode="auto">
            <a:xfrm>
              <a:off x="5933400" y="2649720"/>
              <a:ext cx="813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8"/>
                </a:rPr>
                <a:t>DCTerms</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42" name="Rounded Rectangle 41"/>
            <p:cNvSpPr/>
            <p:nvPr/>
          </p:nvSpPr>
          <p:spPr bwMode="auto">
            <a:xfrm>
              <a:off x="228600" y="2590800"/>
              <a:ext cx="22860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800" dirty="0" smtClean="0">
                  <a:solidFill>
                    <a:srgbClr val="11628F"/>
                  </a:solidFill>
                  <a:latin typeface="Trebuchet MS"/>
                  <a:cs typeface="Trebuchet MS"/>
                </a:rPr>
                <a:t>Domain ontologies:</a:t>
              </a:r>
              <a:endParaRPr lang="en-US" sz="1800" dirty="0">
                <a:solidFill>
                  <a:srgbClr val="11628F"/>
                </a:solidFill>
                <a:latin typeface="Trebuchet MS"/>
                <a:cs typeface="Trebuchet MS"/>
              </a:endParaRPr>
            </a:p>
          </p:txBody>
        </p:sp>
      </p:grpSp>
      <p:sp>
        <p:nvSpPr>
          <p:cNvPr id="43" name="Rounded Rectangle 42"/>
          <p:cNvSpPr/>
          <p:nvPr/>
        </p:nvSpPr>
        <p:spPr bwMode="auto">
          <a:xfrm>
            <a:off x="123456" y="1524000"/>
            <a:ext cx="8791944"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smtClean="0">
                <a:solidFill>
                  <a:srgbClr val="11628F"/>
                </a:solidFill>
                <a:latin typeface="Trebuchet MS"/>
                <a:cs typeface="Trebuchet MS"/>
              </a:rPr>
              <a:t>Source:</a:t>
            </a:r>
            <a:r>
              <a:rPr lang="en-US" sz="1800" dirty="0" smtClean="0">
                <a:solidFill>
                  <a:srgbClr val="000090"/>
                </a:solidFill>
                <a:latin typeface="Trebuchet MS"/>
                <a:cs typeface="Trebuchet MS"/>
              </a:rPr>
              <a:t> </a:t>
            </a:r>
            <a:r>
              <a:rPr lang="en-US" sz="1800" dirty="0" smtClean="0">
                <a:solidFill>
                  <a:schemeClr val="tx1"/>
                </a:solidFill>
                <a:latin typeface="Trebuchet MS"/>
                <a:cs typeface="Trebuchet MS"/>
              </a:rPr>
              <a:t>Dallas Museum of Art </a:t>
            </a:r>
            <a:r>
              <a:rPr lang="en-US" sz="1800" b="1" dirty="0" smtClean="0">
                <a:solidFill>
                  <a:schemeClr val="tx1"/>
                </a:solidFill>
                <a:latin typeface="Trebuchet MS"/>
                <a:cs typeface="Trebuchet MS"/>
                <a:sym typeface="Wingdings"/>
              </a:rPr>
              <a:t> </a:t>
            </a:r>
            <a:r>
              <a:rPr lang="en-US" sz="1800" b="1" dirty="0" err="1">
                <a:solidFill>
                  <a:schemeClr val="tx1"/>
                </a:solidFill>
                <a:latin typeface="Trebuchet MS"/>
                <a:cs typeface="Trebuchet MS"/>
              </a:rPr>
              <a:t>dma</a:t>
            </a:r>
            <a:r>
              <a:rPr lang="en-US" sz="1800" b="1" dirty="0">
                <a:solidFill>
                  <a:schemeClr val="tx1"/>
                </a:solidFill>
                <a:latin typeface="Trebuchet MS"/>
                <a:cs typeface="Trebuchet MS"/>
              </a:rPr>
              <a:t>(</a:t>
            </a:r>
            <a:r>
              <a:rPr lang="en-US" sz="1800" b="1" dirty="0" err="1">
                <a:solidFill>
                  <a:schemeClr val="tx1"/>
                </a:solidFill>
                <a:latin typeface="Trebuchet MS"/>
                <a:cs typeface="Trebuchet MS"/>
              </a:rPr>
              <a:t>title,creationDate,name,type</a:t>
            </a:r>
            <a:r>
              <a:rPr lang="en-US" sz="1800" b="1" dirty="0" smtClean="0">
                <a:solidFill>
                  <a:schemeClr val="tx1"/>
                </a:solidFill>
                <a:latin typeface="Trebuchet MS"/>
                <a:cs typeface="Trebuchet MS"/>
              </a:rPr>
              <a:t>)</a:t>
            </a:r>
            <a:endParaRPr lang="en-US" sz="1800" b="1" dirty="0">
              <a:solidFill>
                <a:schemeClr val="tx1"/>
              </a:solidFill>
              <a:latin typeface="Trebuchet MS"/>
              <a:cs typeface="Trebuchet MS"/>
            </a:endParaRPr>
          </a:p>
        </p:txBody>
      </p:sp>
      <p:sp>
        <p:nvSpPr>
          <p:cNvPr id="44" name="Rounded Rectangle 43"/>
          <p:cNvSpPr/>
          <p:nvPr/>
        </p:nvSpPr>
        <p:spPr bwMode="auto">
          <a:xfrm>
            <a:off x="110835" y="762000"/>
            <a:ext cx="26670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800" dirty="0" smtClean="0">
                <a:solidFill>
                  <a:srgbClr val="11628F"/>
                </a:solidFill>
                <a:latin typeface="Trebuchet MS"/>
                <a:cs typeface="Trebuchet MS"/>
              </a:rPr>
              <a:t>Domain:</a:t>
            </a:r>
            <a:r>
              <a:rPr lang="en-US" sz="1800" dirty="0" smtClean="0">
                <a:solidFill>
                  <a:srgbClr val="000090"/>
                </a:solidFill>
                <a:latin typeface="Trebuchet MS"/>
                <a:cs typeface="Trebuchet MS"/>
              </a:rPr>
              <a:t> </a:t>
            </a:r>
            <a:r>
              <a:rPr lang="en-US" sz="1800" dirty="0" smtClean="0">
                <a:solidFill>
                  <a:schemeClr val="tx1"/>
                </a:solidFill>
                <a:latin typeface="Trebuchet MS"/>
                <a:cs typeface="Trebuchet MS"/>
              </a:rPr>
              <a:t>Museum Data</a:t>
            </a:r>
            <a:endParaRPr lang="en-US" sz="1800" dirty="0">
              <a:solidFill>
                <a:schemeClr val="tx1"/>
              </a:solidFill>
              <a:latin typeface="Trebuchet MS"/>
              <a:cs typeface="Trebuchet MS"/>
            </a:endParaRPr>
          </a:p>
        </p:txBody>
      </p:sp>
      <p:pic>
        <p:nvPicPr>
          <p:cNvPr id="3" name="Picture 2"/>
          <p:cNvPicPr>
            <a:picLocks noChangeAspect="1"/>
          </p:cNvPicPr>
          <p:nvPr/>
        </p:nvPicPr>
        <p:blipFill rotWithShape="1">
          <a:blip r:embed="rId9"/>
          <a:srcRect l="1166" t="2020" b="12626"/>
          <a:stretch/>
        </p:blipFill>
        <p:spPr>
          <a:xfrm>
            <a:off x="762000" y="2080207"/>
            <a:ext cx="7391400" cy="4558886"/>
          </a:xfrm>
          <a:prstGeom prst="rect">
            <a:avLst/>
          </a:prstGeom>
        </p:spPr>
      </p:pic>
    </p:spTree>
    <p:extLst>
      <p:ext uri="{BB962C8B-B14F-4D97-AF65-F5344CB8AC3E}">
        <p14:creationId xmlns:p14="http://schemas.microsoft.com/office/powerpoint/2010/main" val="179067443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533400"/>
          </a:xfrm>
        </p:spPr>
        <p:txBody>
          <a:bodyPr/>
          <a:lstStyle/>
          <a:p>
            <a:r>
              <a:rPr lang="en-US" dirty="0" smtClean="0"/>
              <a:t>Example</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33</a:t>
            </a:fld>
            <a:endParaRPr lang="en-US" dirty="0"/>
          </a:p>
        </p:txBody>
      </p:sp>
      <p:grpSp>
        <p:nvGrpSpPr>
          <p:cNvPr id="17" name="Group 16"/>
          <p:cNvGrpSpPr/>
          <p:nvPr/>
        </p:nvGrpSpPr>
        <p:grpSpPr>
          <a:xfrm>
            <a:off x="110760" y="1143000"/>
            <a:ext cx="6518640" cy="304800"/>
            <a:chOff x="228600" y="2590800"/>
            <a:chExt cx="6518640" cy="304800"/>
          </a:xfrm>
        </p:grpSpPr>
        <p:sp>
          <p:nvSpPr>
            <p:cNvPr id="19" name="Rounded Rectangle 18"/>
            <p:cNvSpPr/>
            <p:nvPr/>
          </p:nvSpPr>
          <p:spPr bwMode="auto">
            <a:xfrm>
              <a:off x="2362200" y="264264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2"/>
                </a:rPr>
                <a:t>EDM</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20" name="Rounded Rectangle 19"/>
            <p:cNvSpPr/>
            <p:nvPr/>
          </p:nvSpPr>
          <p:spPr bwMode="auto">
            <a:xfrm>
              <a:off x="2802120" y="2649720"/>
              <a:ext cx="5090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rebuchet MS"/>
                  <a:cs typeface="Trebuchet MS"/>
                  <a:hlinkClick r:id="rId3"/>
                </a:rPr>
                <a:t>SKOS</a:t>
              </a:r>
              <a:endParaRPr kumimoji="0" lang="en-US" sz="1600" b="0" i="0" u="none" strike="noStrike" cap="none" normalizeH="0" baseline="0" dirty="0" smtClean="0">
                <a:ln>
                  <a:noFill/>
                </a:ln>
                <a:solidFill>
                  <a:srgbClr val="000000"/>
                </a:solidFill>
                <a:effectLst/>
                <a:latin typeface="Trebuchet MS"/>
                <a:cs typeface="Trebuchet MS"/>
              </a:endParaRPr>
            </a:p>
          </p:txBody>
        </p:sp>
        <p:sp>
          <p:nvSpPr>
            <p:cNvPr id="22" name="Rounded Rectangle 21"/>
            <p:cNvSpPr/>
            <p:nvPr/>
          </p:nvSpPr>
          <p:spPr bwMode="auto">
            <a:xfrm>
              <a:off x="3335520" y="2649720"/>
              <a:ext cx="5090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4"/>
                </a:rPr>
                <a:t>FOAF</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24" name="Rounded Rectangle 23"/>
            <p:cNvSpPr/>
            <p:nvPr/>
          </p:nvSpPr>
          <p:spPr bwMode="auto">
            <a:xfrm>
              <a:off x="3844560" y="264972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5"/>
                </a:rPr>
                <a:t>AAC</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25" name="Rounded Rectangle 24"/>
            <p:cNvSpPr/>
            <p:nvPr/>
          </p:nvSpPr>
          <p:spPr bwMode="auto">
            <a:xfrm>
              <a:off x="4689840" y="2649720"/>
              <a:ext cx="1194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6"/>
                </a:rPr>
                <a:t>ElementsGr2</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26" name="Rounded Rectangle 25"/>
            <p:cNvSpPr/>
            <p:nvPr/>
          </p:nvSpPr>
          <p:spPr bwMode="auto">
            <a:xfrm>
              <a:off x="4249920" y="264972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7"/>
                </a:rPr>
                <a:t>ORE</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27" name="Rounded Rectangle 26"/>
            <p:cNvSpPr/>
            <p:nvPr/>
          </p:nvSpPr>
          <p:spPr bwMode="auto">
            <a:xfrm>
              <a:off x="5933400" y="2649720"/>
              <a:ext cx="813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8"/>
                </a:rPr>
                <a:t>DCTerms</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29" name="Rounded Rectangle 28"/>
            <p:cNvSpPr/>
            <p:nvPr/>
          </p:nvSpPr>
          <p:spPr bwMode="auto">
            <a:xfrm>
              <a:off x="228600" y="2590800"/>
              <a:ext cx="22860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800" dirty="0" smtClean="0">
                  <a:solidFill>
                    <a:srgbClr val="11628F"/>
                  </a:solidFill>
                  <a:latin typeface="Trebuchet MS"/>
                  <a:cs typeface="Trebuchet MS"/>
                </a:rPr>
                <a:t>Domain ontologies:</a:t>
              </a:r>
              <a:endParaRPr lang="en-US" sz="1800" dirty="0">
                <a:solidFill>
                  <a:srgbClr val="11628F"/>
                </a:solidFill>
                <a:latin typeface="Trebuchet MS"/>
                <a:cs typeface="Trebuchet MS"/>
              </a:endParaRPr>
            </a:p>
          </p:txBody>
        </p:sp>
      </p:grpSp>
      <p:sp>
        <p:nvSpPr>
          <p:cNvPr id="31" name="Rounded Rectangle 30"/>
          <p:cNvSpPr/>
          <p:nvPr/>
        </p:nvSpPr>
        <p:spPr bwMode="auto">
          <a:xfrm>
            <a:off x="110835" y="762000"/>
            <a:ext cx="26670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800" dirty="0" smtClean="0">
                <a:solidFill>
                  <a:srgbClr val="11628F"/>
                </a:solidFill>
                <a:latin typeface="Trebuchet MS"/>
                <a:cs typeface="Trebuchet MS"/>
              </a:rPr>
              <a:t>Domain:</a:t>
            </a:r>
            <a:r>
              <a:rPr lang="en-US" sz="1800" dirty="0" smtClean="0">
                <a:solidFill>
                  <a:srgbClr val="000090"/>
                </a:solidFill>
                <a:latin typeface="Trebuchet MS"/>
                <a:cs typeface="Trebuchet MS"/>
              </a:rPr>
              <a:t> </a:t>
            </a:r>
            <a:r>
              <a:rPr lang="en-US" sz="1800" dirty="0" smtClean="0">
                <a:solidFill>
                  <a:schemeClr val="tx1"/>
                </a:solidFill>
                <a:latin typeface="Trebuchet MS"/>
                <a:cs typeface="Trebuchet MS"/>
              </a:rPr>
              <a:t>Museum Data</a:t>
            </a:r>
            <a:endParaRPr lang="en-US" sz="1800" dirty="0">
              <a:solidFill>
                <a:schemeClr val="tx1"/>
              </a:solidFill>
              <a:latin typeface="Trebuchet MS"/>
              <a:cs typeface="Trebuchet MS"/>
            </a:endParaRPr>
          </a:p>
        </p:txBody>
      </p:sp>
      <p:pic>
        <p:nvPicPr>
          <p:cNvPr id="3" name="Picture 2"/>
          <p:cNvPicPr>
            <a:picLocks noChangeAspect="1"/>
          </p:cNvPicPr>
          <p:nvPr/>
        </p:nvPicPr>
        <p:blipFill rotWithShape="1">
          <a:blip r:embed="rId9"/>
          <a:srcRect t="1684" b="6734"/>
          <a:stretch/>
        </p:blipFill>
        <p:spPr>
          <a:xfrm>
            <a:off x="1066800" y="1959109"/>
            <a:ext cx="6858000" cy="4651859"/>
          </a:xfrm>
          <a:prstGeom prst="rect">
            <a:avLst/>
          </a:prstGeom>
        </p:spPr>
      </p:pic>
      <p:sp>
        <p:nvSpPr>
          <p:cNvPr id="21" name="Rounded Rectangle 20"/>
          <p:cNvSpPr/>
          <p:nvPr/>
        </p:nvSpPr>
        <p:spPr bwMode="auto">
          <a:xfrm>
            <a:off x="123456" y="1524000"/>
            <a:ext cx="8791944"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smtClean="0">
                <a:solidFill>
                  <a:srgbClr val="11628F"/>
                </a:solidFill>
                <a:latin typeface="Trebuchet MS"/>
                <a:cs typeface="Trebuchet MS"/>
              </a:rPr>
              <a:t>Source:</a:t>
            </a:r>
            <a:r>
              <a:rPr lang="en-US" sz="1800" dirty="0" smtClean="0">
                <a:solidFill>
                  <a:srgbClr val="000090"/>
                </a:solidFill>
                <a:latin typeface="Trebuchet MS"/>
                <a:cs typeface="Trebuchet MS"/>
              </a:rPr>
              <a:t> </a:t>
            </a:r>
            <a:r>
              <a:rPr lang="en-US" sz="1800" dirty="0" smtClean="0">
                <a:solidFill>
                  <a:schemeClr val="tx1"/>
                </a:solidFill>
                <a:latin typeface="Trebuchet MS"/>
                <a:cs typeface="Trebuchet MS"/>
              </a:rPr>
              <a:t>National Portrait Gallery </a:t>
            </a:r>
            <a:r>
              <a:rPr lang="en-US" sz="1800" b="1" dirty="0" smtClean="0">
                <a:solidFill>
                  <a:schemeClr val="tx1"/>
                </a:solidFill>
                <a:latin typeface="Trebuchet MS"/>
                <a:cs typeface="Trebuchet MS"/>
                <a:sym typeface="Wingdings"/>
              </a:rPr>
              <a:t> </a:t>
            </a:r>
            <a:r>
              <a:rPr lang="en-US" sz="1800" b="1" dirty="0" err="1">
                <a:solidFill>
                  <a:srgbClr val="000000"/>
                </a:solidFill>
                <a:latin typeface="Trebuchet MS"/>
                <a:cs typeface="Trebuchet MS"/>
              </a:rPr>
              <a:t>npg</a:t>
            </a:r>
            <a:r>
              <a:rPr lang="en-US" sz="1800" b="1" dirty="0">
                <a:solidFill>
                  <a:srgbClr val="000000"/>
                </a:solidFill>
                <a:latin typeface="Trebuchet MS"/>
                <a:cs typeface="Trebuchet MS"/>
              </a:rPr>
              <a:t>(</a:t>
            </a:r>
            <a:r>
              <a:rPr lang="en-US" sz="1800" b="1" dirty="0" err="1">
                <a:solidFill>
                  <a:srgbClr val="000000"/>
                </a:solidFill>
                <a:latin typeface="Trebuchet MS"/>
                <a:cs typeface="Trebuchet MS"/>
              </a:rPr>
              <a:t>name,artist,year,image</a:t>
            </a:r>
            <a:r>
              <a:rPr lang="en-US" sz="1800" b="1" dirty="0">
                <a:solidFill>
                  <a:srgbClr val="000000"/>
                </a:solidFill>
                <a:latin typeface="Trebuchet MS"/>
                <a:cs typeface="Trebuchet MS"/>
              </a:rPr>
              <a:t>)</a:t>
            </a:r>
          </a:p>
        </p:txBody>
      </p:sp>
    </p:spTree>
    <p:extLst>
      <p:ext uri="{BB962C8B-B14F-4D97-AF65-F5344CB8AC3E}">
        <p14:creationId xmlns:p14="http://schemas.microsoft.com/office/powerpoint/2010/main" val="132431276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533400"/>
          </a:xfrm>
          <a:noFill/>
          <a:ln>
            <a:noFill/>
          </a:ln>
        </p:spPr>
        <p:txBody>
          <a:bodyPr/>
          <a:lstStyle/>
          <a:p>
            <a:r>
              <a:rPr lang="en-US" dirty="0" smtClean="0">
                <a:solidFill>
                  <a:srgbClr val="D10201"/>
                </a:solidFill>
              </a:rPr>
              <a:t>Example</a:t>
            </a:r>
            <a:endParaRPr lang="en-US" dirty="0">
              <a:solidFill>
                <a:srgbClr val="D10201"/>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34</a:t>
            </a:fld>
            <a:endParaRPr lang="en-US" dirty="0"/>
          </a:p>
        </p:txBody>
      </p:sp>
      <p:grpSp>
        <p:nvGrpSpPr>
          <p:cNvPr id="3" name="Group 2"/>
          <p:cNvGrpSpPr/>
          <p:nvPr/>
        </p:nvGrpSpPr>
        <p:grpSpPr>
          <a:xfrm>
            <a:off x="110760" y="1143000"/>
            <a:ext cx="6518640" cy="304800"/>
            <a:chOff x="228600" y="2590800"/>
            <a:chExt cx="6518640" cy="304800"/>
          </a:xfrm>
        </p:grpSpPr>
        <p:sp>
          <p:nvSpPr>
            <p:cNvPr id="10" name="Rounded Rectangle 9"/>
            <p:cNvSpPr/>
            <p:nvPr/>
          </p:nvSpPr>
          <p:spPr bwMode="auto">
            <a:xfrm>
              <a:off x="2362200" y="264264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2"/>
                </a:rPr>
                <a:t>EDM</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1" name="Rounded Rectangle 10"/>
            <p:cNvSpPr/>
            <p:nvPr/>
          </p:nvSpPr>
          <p:spPr bwMode="auto">
            <a:xfrm>
              <a:off x="2802120" y="2649720"/>
              <a:ext cx="5090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rebuchet MS"/>
                  <a:cs typeface="Trebuchet MS"/>
                  <a:hlinkClick r:id="rId3"/>
                </a:rPr>
                <a:t>SKOS</a:t>
              </a:r>
              <a:endParaRPr kumimoji="0" lang="en-US" sz="1600" b="0" i="0" u="none" strike="noStrike" cap="none" normalizeH="0" baseline="0" dirty="0" smtClean="0">
                <a:ln>
                  <a:noFill/>
                </a:ln>
                <a:solidFill>
                  <a:srgbClr val="000000"/>
                </a:solidFill>
                <a:effectLst/>
                <a:latin typeface="Trebuchet MS"/>
                <a:cs typeface="Trebuchet MS"/>
              </a:endParaRPr>
            </a:p>
          </p:txBody>
        </p:sp>
        <p:sp>
          <p:nvSpPr>
            <p:cNvPr id="12" name="Rounded Rectangle 11"/>
            <p:cNvSpPr/>
            <p:nvPr/>
          </p:nvSpPr>
          <p:spPr bwMode="auto">
            <a:xfrm>
              <a:off x="3335520" y="2649720"/>
              <a:ext cx="5090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4"/>
                </a:rPr>
                <a:t>FOAF</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3" name="Rounded Rectangle 12"/>
            <p:cNvSpPr/>
            <p:nvPr/>
          </p:nvSpPr>
          <p:spPr bwMode="auto">
            <a:xfrm>
              <a:off x="3844560" y="264972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5"/>
                </a:rPr>
                <a:t>AAC</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4" name="Rounded Rectangle 13"/>
            <p:cNvSpPr/>
            <p:nvPr/>
          </p:nvSpPr>
          <p:spPr bwMode="auto">
            <a:xfrm>
              <a:off x="4689840" y="2649720"/>
              <a:ext cx="1194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6"/>
                </a:rPr>
                <a:t>ElementsGr2</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5" name="Rounded Rectangle 14"/>
            <p:cNvSpPr/>
            <p:nvPr/>
          </p:nvSpPr>
          <p:spPr bwMode="auto">
            <a:xfrm>
              <a:off x="4249920" y="264972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7"/>
                </a:rPr>
                <a:t>ORE</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6" name="Rounded Rectangle 15"/>
            <p:cNvSpPr/>
            <p:nvPr/>
          </p:nvSpPr>
          <p:spPr bwMode="auto">
            <a:xfrm>
              <a:off x="5933400" y="2649720"/>
              <a:ext cx="813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8"/>
                </a:rPr>
                <a:t>DCTerms</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8" name="Rounded Rectangle 17"/>
            <p:cNvSpPr/>
            <p:nvPr/>
          </p:nvSpPr>
          <p:spPr bwMode="auto">
            <a:xfrm>
              <a:off x="228600" y="2590800"/>
              <a:ext cx="22860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800" dirty="0" smtClean="0">
                  <a:solidFill>
                    <a:srgbClr val="11628F"/>
                  </a:solidFill>
                  <a:latin typeface="Trebuchet MS"/>
                  <a:cs typeface="Trebuchet MS"/>
                </a:rPr>
                <a:t>Domain ontologies:</a:t>
              </a:r>
              <a:endParaRPr lang="en-US" sz="1800" dirty="0">
                <a:solidFill>
                  <a:srgbClr val="11628F"/>
                </a:solidFill>
                <a:latin typeface="Trebuchet MS"/>
                <a:cs typeface="Trebuchet MS"/>
              </a:endParaRPr>
            </a:p>
          </p:txBody>
        </p:sp>
      </p:grpSp>
      <p:sp>
        <p:nvSpPr>
          <p:cNvPr id="28" name="Rounded Rectangle 27"/>
          <p:cNvSpPr/>
          <p:nvPr/>
        </p:nvSpPr>
        <p:spPr bwMode="auto">
          <a:xfrm>
            <a:off x="110835" y="762000"/>
            <a:ext cx="26670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800" dirty="0" smtClean="0">
                <a:solidFill>
                  <a:srgbClr val="11628F"/>
                </a:solidFill>
                <a:latin typeface="Trebuchet MS"/>
                <a:cs typeface="Trebuchet MS"/>
              </a:rPr>
              <a:t>Domain:</a:t>
            </a:r>
            <a:r>
              <a:rPr lang="en-US" sz="1800" dirty="0" smtClean="0">
                <a:solidFill>
                  <a:srgbClr val="000090"/>
                </a:solidFill>
                <a:latin typeface="Trebuchet MS"/>
                <a:cs typeface="Trebuchet MS"/>
              </a:rPr>
              <a:t> </a:t>
            </a:r>
            <a:r>
              <a:rPr lang="en-US" sz="1800" dirty="0" smtClean="0">
                <a:solidFill>
                  <a:schemeClr val="tx1"/>
                </a:solidFill>
                <a:latin typeface="Trebuchet MS"/>
                <a:cs typeface="Trebuchet MS"/>
              </a:rPr>
              <a:t>Museum Data</a:t>
            </a:r>
            <a:endParaRPr lang="en-US" sz="1800" dirty="0">
              <a:solidFill>
                <a:schemeClr val="tx1"/>
              </a:solidFill>
              <a:latin typeface="Trebuchet MS"/>
              <a:cs typeface="Trebuchet MS"/>
            </a:endParaRPr>
          </a:p>
        </p:txBody>
      </p:sp>
      <p:sp>
        <p:nvSpPr>
          <p:cNvPr id="17" name="Rounded Rectangle 16"/>
          <p:cNvSpPr/>
          <p:nvPr/>
        </p:nvSpPr>
        <p:spPr bwMode="auto">
          <a:xfrm>
            <a:off x="228600" y="5943600"/>
            <a:ext cx="85344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solidFill>
                  <a:schemeClr val="accent4"/>
                </a:solidFill>
                <a:latin typeface="Trebuchet MS"/>
                <a:cs typeface="Trebuchet MS"/>
              </a:rPr>
              <a:t>Goal:</a:t>
            </a:r>
            <a:r>
              <a:rPr lang="en-US" dirty="0">
                <a:solidFill>
                  <a:srgbClr val="11628F"/>
                </a:solidFill>
                <a:latin typeface="Trebuchet MS"/>
                <a:cs typeface="Trebuchet MS"/>
              </a:rPr>
              <a:t> </a:t>
            </a:r>
            <a:r>
              <a:rPr lang="en-US" dirty="0" smtClean="0">
                <a:solidFill>
                  <a:srgbClr val="11628F"/>
                </a:solidFill>
                <a:latin typeface="Trebuchet MS"/>
                <a:cs typeface="Trebuchet MS"/>
              </a:rPr>
              <a:t>Automatically suggest a semantic model for </a:t>
            </a:r>
            <a:r>
              <a:rPr lang="en-US" b="1" i="1" dirty="0" err="1" smtClean="0">
                <a:solidFill>
                  <a:srgbClr val="11628F"/>
                </a:solidFill>
                <a:latin typeface="Trebuchet MS"/>
                <a:cs typeface="Trebuchet MS"/>
              </a:rPr>
              <a:t>dia</a:t>
            </a:r>
            <a:endParaRPr lang="en-US" b="1" i="1" dirty="0" smtClean="0">
              <a:solidFill>
                <a:srgbClr val="11628F"/>
              </a:solidFill>
              <a:latin typeface="Trebuchet MS"/>
              <a:cs typeface="Trebuchet MS"/>
            </a:endParaRPr>
          </a:p>
        </p:txBody>
      </p:sp>
      <p:sp>
        <p:nvSpPr>
          <p:cNvPr id="19" name="Rounded Rectangle 18"/>
          <p:cNvSpPr/>
          <p:nvPr/>
        </p:nvSpPr>
        <p:spPr bwMode="auto">
          <a:xfrm>
            <a:off x="123456" y="1524000"/>
            <a:ext cx="8791944"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smtClean="0">
                <a:solidFill>
                  <a:srgbClr val="11628F"/>
                </a:solidFill>
                <a:latin typeface="Trebuchet MS"/>
                <a:cs typeface="Trebuchet MS"/>
              </a:rPr>
              <a:t>Source:</a:t>
            </a:r>
            <a:r>
              <a:rPr lang="en-US" sz="1800" dirty="0" smtClean="0">
                <a:solidFill>
                  <a:srgbClr val="000090"/>
                </a:solidFill>
                <a:latin typeface="Trebuchet MS"/>
                <a:cs typeface="Trebuchet MS"/>
              </a:rPr>
              <a:t> </a:t>
            </a:r>
            <a:r>
              <a:rPr lang="en-US" sz="1800" dirty="0" smtClean="0">
                <a:solidFill>
                  <a:schemeClr val="tx1"/>
                </a:solidFill>
                <a:latin typeface="Trebuchet MS"/>
                <a:cs typeface="Trebuchet MS"/>
              </a:rPr>
              <a:t>Detroit Institute of Art </a:t>
            </a:r>
            <a:r>
              <a:rPr lang="en-US" sz="1800" b="1" dirty="0" smtClean="0">
                <a:solidFill>
                  <a:schemeClr val="tx1"/>
                </a:solidFill>
                <a:latin typeface="Trebuchet MS"/>
                <a:cs typeface="Trebuchet MS"/>
                <a:sym typeface="Wingdings"/>
              </a:rPr>
              <a:t> </a:t>
            </a:r>
            <a:r>
              <a:rPr lang="en-US" sz="1800" b="1" dirty="0" err="1" smtClean="0">
                <a:solidFill>
                  <a:schemeClr val="tx1"/>
                </a:solidFill>
                <a:latin typeface="Trebuchet MS"/>
                <a:cs typeface="Trebuchet MS"/>
              </a:rPr>
              <a:t>dia</a:t>
            </a:r>
            <a:r>
              <a:rPr lang="en-US" sz="1800" b="1" dirty="0">
                <a:solidFill>
                  <a:schemeClr val="tx1"/>
                </a:solidFill>
                <a:latin typeface="Trebuchet MS"/>
                <a:cs typeface="Trebuchet MS"/>
              </a:rPr>
              <a:t>(</a:t>
            </a:r>
            <a:r>
              <a:rPr lang="en-US" sz="1800" b="1" dirty="0" err="1">
                <a:solidFill>
                  <a:schemeClr val="tx1"/>
                </a:solidFill>
                <a:latin typeface="Trebuchet MS"/>
                <a:cs typeface="Trebuchet MS"/>
              </a:rPr>
              <a:t>title</a:t>
            </a:r>
            <a:r>
              <a:rPr lang="en-US" sz="1800" b="1" dirty="0" err="1" smtClean="0">
                <a:solidFill>
                  <a:schemeClr val="tx1"/>
                </a:solidFill>
                <a:latin typeface="Trebuchet MS"/>
                <a:cs typeface="Trebuchet MS"/>
              </a:rPr>
              <a:t>,credit,classification,name,imageURL</a:t>
            </a:r>
            <a:r>
              <a:rPr lang="en-US" sz="1800" b="1" dirty="0" smtClean="0">
                <a:solidFill>
                  <a:schemeClr val="tx1"/>
                </a:solidFill>
                <a:latin typeface="Trebuchet MS"/>
                <a:cs typeface="Trebuchet MS"/>
              </a:rPr>
              <a:t>)</a:t>
            </a:r>
            <a:endParaRPr lang="en-US" sz="1800" b="1" dirty="0">
              <a:solidFill>
                <a:schemeClr val="tx1"/>
              </a:solidFill>
              <a:latin typeface="Trebuchet MS"/>
              <a:cs typeface="Trebuchet MS"/>
            </a:endParaRPr>
          </a:p>
        </p:txBody>
      </p:sp>
      <p:pic>
        <p:nvPicPr>
          <p:cNvPr id="5" name="Picture 4"/>
          <p:cNvPicPr>
            <a:picLocks noChangeAspect="1"/>
          </p:cNvPicPr>
          <p:nvPr/>
        </p:nvPicPr>
        <p:blipFill>
          <a:blip r:embed="rId9"/>
          <a:stretch>
            <a:fillRect/>
          </a:stretch>
        </p:blipFill>
        <p:spPr>
          <a:xfrm>
            <a:off x="381000" y="2133600"/>
            <a:ext cx="8382000" cy="3418311"/>
          </a:xfrm>
          <a:prstGeom prst="rect">
            <a:avLst/>
          </a:prstGeom>
        </p:spPr>
      </p:pic>
    </p:spTree>
    <p:extLst>
      <p:ext uri="{BB962C8B-B14F-4D97-AF65-F5344CB8AC3E}">
        <p14:creationId xmlns:p14="http://schemas.microsoft.com/office/powerpoint/2010/main" val="218135526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br>
              <a:rPr lang="en-US" dirty="0" smtClean="0"/>
            </a:br>
            <a:r>
              <a:rPr lang="en-US" sz="2400" dirty="0" smtClean="0">
                <a:solidFill>
                  <a:schemeClr val="tx2">
                    <a:lumMod val="75000"/>
                  </a:schemeClr>
                </a:solidFill>
              </a:rPr>
              <a:t>[Taheriyan et </a:t>
            </a:r>
            <a:r>
              <a:rPr lang="en-US" sz="2400" dirty="0">
                <a:solidFill>
                  <a:schemeClr val="tx2">
                    <a:lumMod val="75000"/>
                  </a:schemeClr>
                </a:solidFill>
              </a:rPr>
              <a:t>al, </a:t>
            </a:r>
            <a:r>
              <a:rPr lang="en-US" sz="2400" dirty="0" smtClean="0">
                <a:solidFill>
                  <a:schemeClr val="tx2">
                    <a:lumMod val="75000"/>
                  </a:schemeClr>
                </a:solidFill>
              </a:rPr>
              <a:t>ISWC 2013, ICSC 2014, JWS 2015]</a:t>
            </a:r>
            <a:endParaRPr lang="en-US" sz="2400" dirty="0"/>
          </a:p>
        </p:txBody>
      </p:sp>
      <p:grpSp>
        <p:nvGrpSpPr>
          <p:cNvPr id="30" name="Group 29"/>
          <p:cNvGrpSpPr/>
          <p:nvPr/>
        </p:nvGrpSpPr>
        <p:grpSpPr>
          <a:xfrm>
            <a:off x="398280" y="3429000"/>
            <a:ext cx="2133600" cy="1295401"/>
            <a:chOff x="3082560" y="3801360"/>
            <a:chExt cx="2133600" cy="1295401"/>
          </a:xfrm>
        </p:grpSpPr>
        <p:sp>
          <p:nvSpPr>
            <p:cNvPr id="28" name="Oval 27"/>
            <p:cNvSpPr/>
            <p:nvPr/>
          </p:nvSpPr>
          <p:spPr>
            <a:xfrm>
              <a:off x="3082560" y="3801360"/>
              <a:ext cx="2133600" cy="1295401"/>
            </a:xfrm>
            <a:prstGeom prst="ellipse">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a:solidFill>
                  <a:srgbClr val="464653"/>
                </a:solidFill>
              </a:endParaRPr>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1440" y="3956512"/>
              <a:ext cx="1534169" cy="765684"/>
            </a:xfrm>
            <a:prstGeom prst="rect">
              <a:avLst/>
            </a:prstGeom>
          </p:spPr>
        </p:pic>
        <p:sp>
          <p:nvSpPr>
            <p:cNvPr id="29" name="TextBox 28"/>
            <p:cNvSpPr txBox="1"/>
            <p:nvPr/>
          </p:nvSpPr>
          <p:spPr>
            <a:xfrm>
              <a:off x="3352800" y="4619303"/>
              <a:ext cx="16764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Domain Ontology</a:t>
              </a:r>
              <a:endParaRPr lang="en-US" sz="1400" b="1" dirty="0">
                <a:solidFill>
                  <a:srgbClr val="D10202"/>
                </a:solidFill>
                <a:latin typeface="Trebuchet MS"/>
                <a:cs typeface="Trebuchet MS"/>
              </a:endParaRPr>
            </a:p>
          </p:txBody>
        </p:sp>
      </p:grpSp>
      <p:grpSp>
        <p:nvGrpSpPr>
          <p:cNvPr id="44" name="Group 43"/>
          <p:cNvGrpSpPr/>
          <p:nvPr/>
        </p:nvGrpSpPr>
        <p:grpSpPr>
          <a:xfrm>
            <a:off x="2963160" y="2743200"/>
            <a:ext cx="1600200" cy="1219200"/>
            <a:chOff x="3962400" y="2438400"/>
            <a:chExt cx="1600200" cy="1219200"/>
          </a:xfrm>
        </p:grpSpPr>
        <p:sp>
          <p:nvSpPr>
            <p:cNvPr id="43" name="Rounded Rectangle 42"/>
            <p:cNvSpPr/>
            <p:nvPr/>
          </p:nvSpPr>
          <p:spPr bwMode="auto">
            <a:xfrm>
              <a:off x="3962400" y="2438400"/>
              <a:ext cx="1600200" cy="12192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38" name="TextBox 37"/>
            <p:cNvSpPr txBox="1"/>
            <p:nvPr/>
          </p:nvSpPr>
          <p:spPr>
            <a:xfrm>
              <a:off x="4038600" y="3124200"/>
              <a:ext cx="1524000" cy="523220"/>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Learn</a:t>
              </a:r>
            </a:p>
            <a:p>
              <a:pPr algn="ctr"/>
              <a:r>
                <a:rPr lang="en-US" sz="1400" b="1" dirty="0" smtClean="0">
                  <a:solidFill>
                    <a:srgbClr val="D10202"/>
                  </a:solidFill>
                  <a:latin typeface="Trebuchet MS"/>
                  <a:cs typeface="Trebuchet MS"/>
                </a:rPr>
                <a:t>Semantic Types</a:t>
              </a:r>
              <a:endParaRPr lang="en-US" sz="1400" b="1" dirty="0">
                <a:solidFill>
                  <a:srgbClr val="D10202"/>
                </a:solidFill>
                <a:latin typeface="Trebuchet MS"/>
                <a:cs typeface="Trebuchet MS"/>
              </a:endParaRPr>
            </a:p>
          </p:txBody>
        </p:sp>
        <p:pic>
          <p:nvPicPr>
            <p:cNvPr id="41" name="Picture 40" descr="CR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040" y="2514600"/>
              <a:ext cx="857794" cy="640486"/>
            </a:xfrm>
            <a:prstGeom prst="rect">
              <a:avLst/>
            </a:prstGeom>
          </p:spPr>
        </p:pic>
      </p:grpSp>
      <p:sp>
        <p:nvSpPr>
          <p:cNvPr id="7" name="Slide Number Placeholder 6"/>
          <p:cNvSpPr>
            <a:spLocks noGrp="1"/>
          </p:cNvSpPr>
          <p:nvPr>
            <p:ph type="sldNum" sz="quarter" idx="10"/>
          </p:nvPr>
        </p:nvSpPr>
        <p:spPr/>
        <p:txBody>
          <a:bodyPr/>
          <a:lstStyle/>
          <a:p>
            <a:fld id="{80283411-854A-314E-B4F1-C2993CDE76D1}" type="slidenum">
              <a:rPr lang="en-US" smtClean="0"/>
              <a:pPr/>
              <a:t>35</a:t>
            </a:fld>
            <a:endParaRPr lang="en-US" dirty="0"/>
          </a:p>
        </p:txBody>
      </p:sp>
      <p:grpSp>
        <p:nvGrpSpPr>
          <p:cNvPr id="31" name="Group 30"/>
          <p:cNvGrpSpPr/>
          <p:nvPr/>
        </p:nvGrpSpPr>
        <p:grpSpPr>
          <a:xfrm>
            <a:off x="448560" y="2209801"/>
            <a:ext cx="2057400" cy="990599"/>
            <a:chOff x="3048000" y="3810000"/>
            <a:chExt cx="2057400" cy="990599"/>
          </a:xfrm>
        </p:grpSpPr>
        <p:sp>
          <p:nvSpPr>
            <p:cNvPr id="32" name="Oval 31"/>
            <p:cNvSpPr/>
            <p:nvPr/>
          </p:nvSpPr>
          <p:spPr>
            <a:xfrm>
              <a:off x="3048000" y="3810000"/>
              <a:ext cx="2057400" cy="990599"/>
            </a:xfrm>
            <a:prstGeom prst="ellipse">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a:solidFill>
                  <a:srgbClr val="464653"/>
                </a:solidFill>
              </a:endParaRPr>
            </a:p>
          </p:txBody>
        </p:sp>
        <p:sp>
          <p:nvSpPr>
            <p:cNvPr id="34" name="TextBox 33"/>
            <p:cNvSpPr txBox="1"/>
            <p:nvPr/>
          </p:nvSpPr>
          <p:spPr>
            <a:xfrm>
              <a:off x="3429000" y="4416622"/>
              <a:ext cx="12954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Sample Data</a:t>
              </a:r>
              <a:endParaRPr lang="en-US" sz="1400" b="1" dirty="0">
                <a:solidFill>
                  <a:srgbClr val="D10202"/>
                </a:solidFill>
                <a:latin typeface="Trebuchet MS"/>
                <a:cs typeface="Trebuchet MS"/>
              </a:endParaRPr>
            </a:p>
          </p:txBody>
        </p:sp>
      </p:grpSp>
      <p:cxnSp>
        <p:nvCxnSpPr>
          <p:cNvPr id="8" name="Elbow Connector 7"/>
          <p:cNvCxnSpPr>
            <a:endCxn id="63" idx="2"/>
          </p:cNvCxnSpPr>
          <p:nvPr/>
        </p:nvCxnSpPr>
        <p:spPr bwMode="auto">
          <a:xfrm flipV="1">
            <a:off x="2505960" y="3962400"/>
            <a:ext cx="3238500" cy="304800"/>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49" name="Elbow Connector 48"/>
          <p:cNvCxnSpPr>
            <a:stCxn id="32" idx="5"/>
          </p:cNvCxnSpPr>
          <p:nvPr/>
        </p:nvCxnSpPr>
        <p:spPr bwMode="auto">
          <a:xfrm rot="16200000" flipH="1">
            <a:off x="2511375" y="2748615"/>
            <a:ext cx="145072" cy="758501"/>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52" name="Elbow Connector 51"/>
          <p:cNvCxnSpPr>
            <a:stCxn id="28" idx="7"/>
            <a:endCxn id="43" idx="1"/>
          </p:cNvCxnSpPr>
          <p:nvPr/>
        </p:nvCxnSpPr>
        <p:spPr bwMode="auto">
          <a:xfrm rot="5400000" flipH="1" flipV="1">
            <a:off x="2458338" y="3113885"/>
            <a:ext cx="265907" cy="743738"/>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67" name="Straight Arrow Connector 66"/>
          <p:cNvCxnSpPr>
            <a:stCxn id="43" idx="3"/>
            <a:endCxn id="63" idx="1"/>
          </p:cNvCxnSpPr>
          <p:nvPr/>
        </p:nvCxnSpPr>
        <p:spPr bwMode="auto">
          <a:xfrm>
            <a:off x="4563360" y="3352800"/>
            <a:ext cx="381000" cy="0"/>
          </a:xfrm>
          <a:prstGeom prst="straightConnector1">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76" name="Straight Arrow Connector 75"/>
          <p:cNvCxnSpPr>
            <a:stCxn id="63" idx="3"/>
            <a:endCxn id="80" idx="1"/>
          </p:cNvCxnSpPr>
          <p:nvPr/>
        </p:nvCxnSpPr>
        <p:spPr bwMode="auto">
          <a:xfrm>
            <a:off x="6544560" y="3352800"/>
            <a:ext cx="394363" cy="0"/>
          </a:xfrm>
          <a:prstGeom prst="straightConnector1">
            <a:avLst/>
          </a:prstGeom>
          <a:solidFill>
            <a:srgbClr val="00B8FF"/>
          </a:solidFill>
          <a:ln w="19050" cap="flat" cmpd="sng" algn="ctr">
            <a:solidFill>
              <a:schemeClr val="accent4"/>
            </a:solidFill>
            <a:prstDash val="solid"/>
            <a:round/>
            <a:headEnd type="none" w="med" len="med"/>
            <a:tailEnd type="triangle" w="lg" len="lg"/>
          </a:ln>
          <a:effectLst/>
        </p:spPr>
      </p:cxnSp>
      <p:grpSp>
        <p:nvGrpSpPr>
          <p:cNvPr id="6" name="Group 5"/>
          <p:cNvGrpSpPr/>
          <p:nvPr/>
        </p:nvGrpSpPr>
        <p:grpSpPr>
          <a:xfrm>
            <a:off x="4868160" y="2743200"/>
            <a:ext cx="1752600" cy="1219200"/>
            <a:chOff x="3048000" y="4876800"/>
            <a:chExt cx="1752600" cy="1219200"/>
          </a:xfrm>
        </p:grpSpPr>
        <p:sp>
          <p:nvSpPr>
            <p:cNvPr id="63" name="Rounded Rectangle 62"/>
            <p:cNvSpPr/>
            <p:nvPr/>
          </p:nvSpPr>
          <p:spPr bwMode="auto">
            <a:xfrm>
              <a:off x="3124200" y="4876800"/>
              <a:ext cx="1600200" cy="12192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64" name="TextBox 63"/>
            <p:cNvSpPr txBox="1"/>
            <p:nvPr/>
          </p:nvSpPr>
          <p:spPr>
            <a:xfrm>
              <a:off x="3048000" y="5788223"/>
              <a:ext cx="17526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Construct a Graph</a:t>
              </a:r>
              <a:endParaRPr lang="en-US" sz="1400" b="1" dirty="0">
                <a:solidFill>
                  <a:srgbClr val="D10202"/>
                </a:solidFill>
                <a:latin typeface="Trebuchet MS"/>
                <a:cs typeface="Trebuchet MS"/>
              </a:endParaRPr>
            </a:p>
          </p:txBody>
        </p:sp>
        <p:pic>
          <p:nvPicPr>
            <p:cNvPr id="66" name="Picture 65"/>
            <p:cNvPicPr>
              <a:picLocks noChangeAspect="1"/>
            </p:cNvPicPr>
            <p:nvPr/>
          </p:nvPicPr>
          <p:blipFill rotWithShape="1">
            <a:blip r:embed="rId4"/>
            <a:srcRect l="4659" r="1847"/>
            <a:stretch/>
          </p:blipFill>
          <p:spPr>
            <a:xfrm>
              <a:off x="3239100" y="4914916"/>
              <a:ext cx="1410660" cy="893564"/>
            </a:xfrm>
            <a:prstGeom prst="roundRect">
              <a:avLst>
                <a:gd name="adj" fmla="val 32022"/>
              </a:avLst>
            </a:prstGeom>
          </p:spPr>
        </p:pic>
      </p:grpSp>
      <p:cxnSp>
        <p:nvCxnSpPr>
          <p:cNvPr id="68" name="Elbow Connector 67"/>
          <p:cNvCxnSpPr>
            <a:stCxn id="54" idx="7"/>
            <a:endCxn id="63" idx="2"/>
          </p:cNvCxnSpPr>
          <p:nvPr/>
        </p:nvCxnSpPr>
        <p:spPr bwMode="auto">
          <a:xfrm rot="5400000" flipH="1" flipV="1">
            <a:off x="3389986" y="2777075"/>
            <a:ext cx="1169148" cy="3539799"/>
          </a:xfrm>
          <a:prstGeom prst="bentConnector3">
            <a:avLst>
              <a:gd name="adj1" fmla="val 39654"/>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70" name="Straight Arrow Connector 69"/>
          <p:cNvCxnSpPr>
            <a:stCxn id="80" idx="2"/>
            <a:endCxn id="85" idx="0"/>
          </p:cNvCxnSpPr>
          <p:nvPr/>
        </p:nvCxnSpPr>
        <p:spPr bwMode="auto">
          <a:xfrm>
            <a:off x="7846642" y="3962400"/>
            <a:ext cx="1958" cy="533400"/>
          </a:xfrm>
          <a:prstGeom prst="straightConnector1">
            <a:avLst/>
          </a:prstGeom>
          <a:solidFill>
            <a:srgbClr val="00B8FF"/>
          </a:solidFill>
          <a:ln w="19050" cap="flat" cmpd="sng" algn="ctr">
            <a:solidFill>
              <a:schemeClr val="accent4"/>
            </a:solidFill>
            <a:prstDash val="solid"/>
            <a:round/>
            <a:headEnd type="none" w="med" len="med"/>
            <a:tailEnd type="triangle" w="lg" len="lg"/>
          </a:ln>
          <a:effectLst/>
        </p:spPr>
      </p:cxnSp>
      <p:grpSp>
        <p:nvGrpSpPr>
          <p:cNvPr id="74" name="Group 73"/>
          <p:cNvGrpSpPr/>
          <p:nvPr/>
        </p:nvGrpSpPr>
        <p:grpSpPr>
          <a:xfrm>
            <a:off x="6925560" y="2743200"/>
            <a:ext cx="1828800" cy="1219200"/>
            <a:chOff x="3946695" y="5181601"/>
            <a:chExt cx="2149305" cy="1066799"/>
          </a:xfrm>
        </p:grpSpPr>
        <p:grpSp>
          <p:nvGrpSpPr>
            <p:cNvPr id="75" name="Group 74"/>
            <p:cNvGrpSpPr/>
            <p:nvPr/>
          </p:nvGrpSpPr>
          <p:grpSpPr>
            <a:xfrm>
              <a:off x="3946695" y="5181601"/>
              <a:ext cx="2149305" cy="1066799"/>
              <a:chOff x="2498895" y="2438399"/>
              <a:chExt cx="2149305" cy="1133473"/>
            </a:xfrm>
          </p:grpSpPr>
          <p:sp>
            <p:nvSpPr>
              <p:cNvPr id="80" name="Rounded Rectangle 79"/>
              <p:cNvSpPr/>
              <p:nvPr/>
            </p:nvSpPr>
            <p:spPr bwMode="auto">
              <a:xfrm>
                <a:off x="2514600" y="2438399"/>
                <a:ext cx="2133600" cy="1133473"/>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81" name="TextBox 80"/>
              <p:cNvSpPr txBox="1"/>
              <p:nvPr/>
            </p:nvSpPr>
            <p:spPr>
              <a:xfrm>
                <a:off x="2498895" y="2996259"/>
                <a:ext cx="2133600" cy="486430"/>
              </a:xfrm>
              <a:prstGeom prst="rect">
                <a:avLst/>
              </a:prstGeom>
              <a:noFill/>
            </p:spPr>
            <p:txBody>
              <a:bodyPr wrap="square" rtlCol="0">
                <a:spAutoFit/>
              </a:bodyPr>
              <a:lstStyle/>
              <a:p>
                <a:pPr algn="ctr"/>
                <a:r>
                  <a:rPr lang="en-US" sz="1400" b="1" dirty="0" smtClean="0">
                    <a:solidFill>
                      <a:srgbClr val="C30026"/>
                    </a:solidFill>
                    <a:latin typeface="Trebuchet MS"/>
                    <a:cs typeface="Trebuchet MS"/>
                  </a:rPr>
                  <a:t>Generate Candidate Models</a:t>
                </a:r>
                <a:endParaRPr lang="en-US" sz="1400" b="1" dirty="0">
                  <a:solidFill>
                    <a:srgbClr val="C30026"/>
                  </a:solidFill>
                  <a:latin typeface="Trebuchet MS"/>
                  <a:cs typeface="Trebuchet MS"/>
                </a:endParaRPr>
              </a:p>
            </p:txBody>
          </p:sp>
        </p:grpSp>
        <p:pic>
          <p:nvPicPr>
            <p:cNvPr id="77" name="Picture 76"/>
            <p:cNvPicPr>
              <a:picLocks noChangeAspect="1"/>
            </p:cNvPicPr>
            <p:nvPr/>
          </p:nvPicPr>
          <p:blipFill>
            <a:blip r:embed="rId5">
              <a:duotone>
                <a:schemeClr val="accent1">
                  <a:shade val="45000"/>
                  <a:satMod val="135000"/>
                </a:schemeClr>
                <a:prstClr val="white"/>
              </a:duotone>
            </a:blip>
            <a:stretch>
              <a:fillRect/>
            </a:stretch>
          </p:blipFill>
          <p:spPr>
            <a:xfrm rot="10800000">
              <a:off x="4191000" y="5381625"/>
              <a:ext cx="457200" cy="318626"/>
            </a:xfrm>
            <a:prstGeom prst="rect">
              <a:avLst/>
            </a:prstGeom>
          </p:spPr>
        </p:pic>
        <p:pic>
          <p:nvPicPr>
            <p:cNvPr id="78" name="Picture 77"/>
            <p:cNvPicPr>
              <a:picLocks noChangeAspect="1"/>
            </p:cNvPicPr>
            <p:nvPr/>
          </p:nvPicPr>
          <p:blipFill>
            <a:blip r:embed="rId5">
              <a:duotone>
                <a:schemeClr val="accent1">
                  <a:shade val="45000"/>
                  <a:satMod val="135000"/>
                </a:schemeClr>
                <a:prstClr val="white"/>
              </a:duotone>
            </a:blip>
            <a:stretch>
              <a:fillRect/>
            </a:stretch>
          </p:blipFill>
          <p:spPr>
            <a:xfrm rot="10800000">
              <a:off x="4800599" y="5381625"/>
              <a:ext cx="457200" cy="318626"/>
            </a:xfrm>
            <a:prstGeom prst="rect">
              <a:avLst/>
            </a:prstGeom>
          </p:spPr>
        </p:pic>
        <p:pic>
          <p:nvPicPr>
            <p:cNvPr id="79" name="Picture 78"/>
            <p:cNvPicPr>
              <a:picLocks noChangeAspect="1"/>
            </p:cNvPicPr>
            <p:nvPr/>
          </p:nvPicPr>
          <p:blipFill>
            <a:blip r:embed="rId5">
              <a:duotone>
                <a:schemeClr val="accent1">
                  <a:shade val="45000"/>
                  <a:satMod val="135000"/>
                </a:schemeClr>
                <a:prstClr val="white"/>
              </a:duotone>
            </a:blip>
            <a:stretch>
              <a:fillRect/>
            </a:stretch>
          </p:blipFill>
          <p:spPr>
            <a:xfrm rot="10800000">
              <a:off x="5334000" y="5381625"/>
              <a:ext cx="457200" cy="318626"/>
            </a:xfrm>
            <a:prstGeom prst="rect">
              <a:avLst/>
            </a:prstGeom>
          </p:spPr>
        </p:pic>
      </p:grpSp>
      <p:grpSp>
        <p:nvGrpSpPr>
          <p:cNvPr id="83" name="Group 82"/>
          <p:cNvGrpSpPr/>
          <p:nvPr/>
        </p:nvGrpSpPr>
        <p:grpSpPr>
          <a:xfrm>
            <a:off x="6934200" y="4495800"/>
            <a:ext cx="1828800" cy="1219200"/>
            <a:chOff x="1143000" y="5029200"/>
            <a:chExt cx="1676400" cy="1219200"/>
          </a:xfrm>
        </p:grpSpPr>
        <p:sp>
          <p:nvSpPr>
            <p:cNvPr id="85" name="Rounded Rectangle 84"/>
            <p:cNvSpPr/>
            <p:nvPr/>
          </p:nvSpPr>
          <p:spPr bwMode="auto">
            <a:xfrm>
              <a:off x="1143000" y="5029200"/>
              <a:ext cx="1676400" cy="12192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pic>
          <p:nvPicPr>
            <p:cNvPr id="86" name="Picture 85"/>
            <p:cNvPicPr>
              <a:picLocks noChangeAspect="1"/>
            </p:cNvPicPr>
            <p:nvPr/>
          </p:nvPicPr>
          <p:blipFill>
            <a:blip r:embed="rId6"/>
            <a:stretch>
              <a:fillRect/>
            </a:stretch>
          </p:blipFill>
          <p:spPr>
            <a:xfrm>
              <a:off x="1295400" y="5055264"/>
              <a:ext cx="1330476" cy="838200"/>
            </a:xfrm>
            <a:prstGeom prst="rect">
              <a:avLst/>
            </a:prstGeom>
          </p:spPr>
        </p:pic>
        <p:sp>
          <p:nvSpPr>
            <p:cNvPr id="87" name="TextBox 86"/>
            <p:cNvSpPr txBox="1"/>
            <p:nvPr/>
          </p:nvSpPr>
          <p:spPr>
            <a:xfrm>
              <a:off x="1143000" y="5824624"/>
              <a:ext cx="1676400" cy="307777"/>
            </a:xfrm>
            <a:prstGeom prst="rect">
              <a:avLst/>
            </a:prstGeom>
            <a:noFill/>
          </p:spPr>
          <p:txBody>
            <a:bodyPr wrap="square" rtlCol="0">
              <a:spAutoFit/>
            </a:bodyPr>
            <a:lstStyle/>
            <a:p>
              <a:pPr algn="ctr"/>
              <a:r>
                <a:rPr lang="en-US" sz="1400" b="1" dirty="0" smtClean="0">
                  <a:solidFill>
                    <a:srgbClr val="C30026"/>
                  </a:solidFill>
                  <a:latin typeface="Trebuchet MS"/>
                  <a:cs typeface="Trebuchet MS"/>
                </a:rPr>
                <a:t>Rank Results</a:t>
              </a:r>
              <a:endParaRPr lang="en-US" sz="1400" b="1" dirty="0">
                <a:solidFill>
                  <a:srgbClr val="C30026"/>
                </a:solidFill>
                <a:latin typeface="Trebuchet MS"/>
                <a:cs typeface="Trebuchet MS"/>
              </a:endParaRPr>
            </a:p>
          </p:txBody>
        </p:sp>
      </p:grpSp>
      <p:grpSp>
        <p:nvGrpSpPr>
          <p:cNvPr id="3" name="Group 2"/>
          <p:cNvGrpSpPr/>
          <p:nvPr/>
        </p:nvGrpSpPr>
        <p:grpSpPr>
          <a:xfrm>
            <a:off x="448560" y="4953000"/>
            <a:ext cx="2057400" cy="1219200"/>
            <a:chOff x="381000" y="5334000"/>
            <a:chExt cx="2057400" cy="1219200"/>
          </a:xfrm>
        </p:grpSpPr>
        <p:sp>
          <p:nvSpPr>
            <p:cNvPr id="54" name="Oval 53"/>
            <p:cNvSpPr/>
            <p:nvPr/>
          </p:nvSpPr>
          <p:spPr>
            <a:xfrm>
              <a:off x="381000" y="5334000"/>
              <a:ext cx="2057400" cy="1219200"/>
            </a:xfrm>
            <a:prstGeom prst="ellipse">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a:solidFill>
                  <a:srgbClr val="464653"/>
                </a:solidFill>
              </a:endParaRPr>
            </a:p>
          </p:txBody>
        </p:sp>
        <p:sp>
          <p:nvSpPr>
            <p:cNvPr id="55" name="TextBox 54"/>
            <p:cNvSpPr txBox="1"/>
            <p:nvPr/>
          </p:nvSpPr>
          <p:spPr>
            <a:xfrm>
              <a:off x="533400" y="6019799"/>
              <a:ext cx="1828800" cy="523220"/>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Known Semantic Models</a:t>
              </a:r>
              <a:endParaRPr lang="en-US" sz="1400" b="1" dirty="0">
                <a:solidFill>
                  <a:srgbClr val="D10202"/>
                </a:solidFill>
                <a:latin typeface="Trebuchet MS"/>
                <a:cs typeface="Trebuchet MS"/>
              </a:endParaRPr>
            </a:p>
          </p:txBody>
        </p:sp>
        <p:pic>
          <p:nvPicPr>
            <p:cNvPr id="56" name="Picture 55"/>
            <p:cNvPicPr>
              <a:picLocks noChangeAspect="1"/>
            </p:cNvPicPr>
            <p:nvPr/>
          </p:nvPicPr>
          <p:blipFill>
            <a:blip r:embed="rId7"/>
            <a:stretch>
              <a:fillRect/>
            </a:stretch>
          </p:blipFill>
          <p:spPr>
            <a:xfrm>
              <a:off x="609600" y="5604240"/>
              <a:ext cx="538325" cy="467259"/>
            </a:xfrm>
            <a:prstGeom prst="rect">
              <a:avLst/>
            </a:prstGeom>
          </p:spPr>
        </p:pic>
        <p:pic>
          <p:nvPicPr>
            <p:cNvPr id="58" name="Picture 57"/>
            <p:cNvPicPr>
              <a:picLocks noChangeAspect="1"/>
            </p:cNvPicPr>
            <p:nvPr/>
          </p:nvPicPr>
          <p:blipFill>
            <a:blip r:embed="rId7"/>
            <a:stretch>
              <a:fillRect/>
            </a:stretch>
          </p:blipFill>
          <p:spPr>
            <a:xfrm>
              <a:off x="1143000" y="5410200"/>
              <a:ext cx="538325" cy="467259"/>
            </a:xfrm>
            <a:prstGeom prst="rect">
              <a:avLst/>
            </a:prstGeom>
          </p:spPr>
        </p:pic>
        <p:pic>
          <p:nvPicPr>
            <p:cNvPr id="59" name="Picture 58"/>
            <p:cNvPicPr>
              <a:picLocks noChangeAspect="1"/>
            </p:cNvPicPr>
            <p:nvPr/>
          </p:nvPicPr>
          <p:blipFill>
            <a:blip r:embed="rId7"/>
            <a:stretch>
              <a:fillRect/>
            </a:stretch>
          </p:blipFill>
          <p:spPr>
            <a:xfrm>
              <a:off x="1752600" y="5638800"/>
              <a:ext cx="538325" cy="467259"/>
            </a:xfrm>
            <a:prstGeom prst="rect">
              <a:avLst/>
            </a:prstGeom>
          </p:spPr>
        </p:pic>
      </p:grpSp>
      <p:cxnSp>
        <p:nvCxnSpPr>
          <p:cNvPr id="61" name="Elbow Connector 60"/>
          <p:cNvCxnSpPr>
            <a:stCxn id="43" idx="0"/>
            <a:endCxn id="80" idx="0"/>
          </p:cNvCxnSpPr>
          <p:nvPr/>
        </p:nvCxnSpPr>
        <p:spPr bwMode="auto">
          <a:xfrm rot="5400000" flipH="1" flipV="1">
            <a:off x="5804951" y="701509"/>
            <a:ext cx="12700" cy="4083382"/>
          </a:xfrm>
          <a:prstGeom prst="bentConnector3">
            <a:avLst>
              <a:gd name="adj1" fmla="val 1800000"/>
            </a:avLst>
          </a:prstGeom>
          <a:solidFill>
            <a:srgbClr val="00B8FF"/>
          </a:solidFill>
          <a:ln w="19050" cap="flat" cmpd="sng" algn="ctr">
            <a:solidFill>
              <a:schemeClr val="accent4"/>
            </a:solidFill>
            <a:prstDash val="solid"/>
            <a:round/>
            <a:headEnd type="none" w="med" len="med"/>
            <a:tailEnd type="triangle" w="lg" len="lg"/>
          </a:ln>
          <a:effectLst/>
        </p:spPr>
      </p:cxnSp>
      <p:pic>
        <p:nvPicPr>
          <p:cNvPr id="53" name="Picture 52"/>
          <p:cNvPicPr>
            <a:picLocks noChangeAspect="1"/>
          </p:cNvPicPr>
          <p:nvPr/>
        </p:nvPicPr>
        <p:blipFill rotWithShape="1">
          <a:blip r:embed="rId8">
            <a:extLst>
              <a:ext uri="{28A0092B-C50C-407E-A947-70E740481C1C}">
                <a14:useLocalDpi xmlns:a14="http://schemas.microsoft.com/office/drawing/2010/main" val="0"/>
              </a:ext>
            </a:extLst>
          </a:blip>
          <a:srcRect t="51295" b="7252"/>
          <a:stretch/>
        </p:blipFill>
        <p:spPr>
          <a:xfrm>
            <a:off x="727365" y="2429063"/>
            <a:ext cx="1447800" cy="390338"/>
          </a:xfrm>
          <a:prstGeom prst="rect">
            <a:avLst/>
          </a:prstGeom>
        </p:spPr>
      </p:pic>
      <p:sp>
        <p:nvSpPr>
          <p:cNvPr id="47" name="Rounded Rectangle 46"/>
          <p:cNvSpPr/>
          <p:nvPr/>
        </p:nvSpPr>
        <p:spPr bwMode="auto">
          <a:xfrm>
            <a:off x="2362200" y="6019800"/>
            <a:ext cx="3810000" cy="6096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tx2">
                    <a:lumMod val="75000"/>
                  </a:schemeClr>
                </a:solidFill>
                <a:latin typeface="Trebuchet MS"/>
                <a:cs typeface="Trebuchet MS"/>
              </a:rPr>
              <a:t>Implemented in </a:t>
            </a:r>
            <a:r>
              <a:rPr lang="en-US" b="1" dirty="0" smtClean="0">
                <a:solidFill>
                  <a:schemeClr val="accent4"/>
                </a:solidFill>
                <a:latin typeface="Trebuchet MS"/>
                <a:cs typeface="Trebuchet MS"/>
              </a:rPr>
              <a:t>Karma</a:t>
            </a:r>
            <a:endParaRPr kumimoji="0" lang="en-US" b="1" strike="noStrike" cap="none" normalizeH="0" baseline="0" dirty="0" smtClean="0">
              <a:ln>
                <a:noFill/>
              </a:ln>
              <a:solidFill>
                <a:schemeClr val="accent4"/>
              </a:solidFill>
              <a:effectLst/>
              <a:latin typeface="Trebuchet MS"/>
              <a:cs typeface="Trebuchet MS"/>
            </a:endParaRPr>
          </a:p>
        </p:txBody>
      </p:sp>
    </p:spTree>
    <p:extLst>
      <p:ext uri="{BB962C8B-B14F-4D97-AF65-F5344CB8AC3E}">
        <p14:creationId xmlns:p14="http://schemas.microsoft.com/office/powerpoint/2010/main" val="875110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685800"/>
          </a:xfrm>
        </p:spPr>
        <p:txBody>
          <a:bodyPr/>
          <a:lstStyle/>
          <a:p>
            <a:r>
              <a:rPr lang="en-US" dirty="0" smtClean="0"/>
              <a:t>Approach</a:t>
            </a:r>
            <a:endParaRPr lang="en-US" sz="3200"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36</a:t>
            </a:fld>
            <a:endParaRPr lang="en-US" dirty="0"/>
          </a:p>
        </p:txBody>
      </p:sp>
      <p:sp>
        <p:nvSpPr>
          <p:cNvPr id="23" name="TextBox 22"/>
          <p:cNvSpPr txBox="1"/>
          <p:nvPr/>
        </p:nvSpPr>
        <p:spPr>
          <a:xfrm>
            <a:off x="533400" y="8382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Input</a:t>
            </a:r>
          </a:p>
        </p:txBody>
      </p:sp>
      <p:sp>
        <p:nvSpPr>
          <p:cNvPr id="24" name="TextBox 23"/>
          <p:cNvSpPr txBox="1"/>
          <p:nvPr/>
        </p:nvSpPr>
        <p:spPr>
          <a:xfrm>
            <a:off x="1066800" y="2667000"/>
            <a:ext cx="5486400" cy="461665"/>
          </a:xfrm>
          <a:prstGeom prst="rect">
            <a:avLst/>
          </a:prstGeom>
          <a:noFill/>
        </p:spPr>
        <p:txBody>
          <a:bodyPr wrap="square" rtlCol="0">
            <a:spAutoFit/>
          </a:bodyPr>
          <a:lstStyle/>
          <a:p>
            <a:r>
              <a:rPr lang="en-US" dirty="0">
                <a:solidFill>
                  <a:srgbClr val="000090"/>
                </a:solidFill>
                <a:latin typeface="Trebuchet MS"/>
                <a:cs typeface="Trebuchet MS"/>
              </a:rPr>
              <a:t>L</a:t>
            </a:r>
            <a:r>
              <a:rPr lang="en-US" dirty="0" smtClean="0">
                <a:solidFill>
                  <a:srgbClr val="000090"/>
                </a:solidFill>
                <a:latin typeface="Trebuchet MS"/>
                <a:cs typeface="Trebuchet MS"/>
              </a:rPr>
              <a:t>earn semantic types for attributes(s)</a:t>
            </a:r>
          </a:p>
        </p:txBody>
      </p:sp>
      <p:grpSp>
        <p:nvGrpSpPr>
          <p:cNvPr id="26" name="Group 25"/>
          <p:cNvGrpSpPr/>
          <p:nvPr/>
        </p:nvGrpSpPr>
        <p:grpSpPr>
          <a:xfrm>
            <a:off x="533400" y="1299865"/>
            <a:ext cx="5334000" cy="1219200"/>
            <a:chOff x="2590800" y="2590800"/>
            <a:chExt cx="5334000" cy="1219200"/>
          </a:xfrm>
        </p:grpSpPr>
        <p:sp>
          <p:nvSpPr>
            <p:cNvPr id="27" name="TextBox 26"/>
            <p:cNvSpPr txBox="1"/>
            <p:nvPr/>
          </p:nvSpPr>
          <p:spPr>
            <a:xfrm>
              <a:off x="2590800" y="2590800"/>
              <a:ext cx="53340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Sample data from new </a:t>
              </a:r>
              <a:r>
                <a:rPr lang="en-US" dirty="0" smtClean="0">
                  <a:solidFill>
                    <a:srgbClr val="000000"/>
                  </a:solidFill>
                  <a:latin typeface="Trebuchet MS"/>
                  <a:cs typeface="Trebuchet MS"/>
                </a:rPr>
                <a:t>source (S)</a:t>
              </a:r>
              <a:endParaRPr lang="en-US" dirty="0">
                <a:solidFill>
                  <a:srgbClr val="000000"/>
                </a:solidFill>
                <a:latin typeface="Trebuchet MS"/>
                <a:cs typeface="Trebuchet MS"/>
              </a:endParaRPr>
            </a:p>
          </p:txBody>
        </p:sp>
        <p:sp>
          <p:nvSpPr>
            <p:cNvPr id="28" name="TextBox 27"/>
            <p:cNvSpPr txBox="1"/>
            <p:nvPr/>
          </p:nvSpPr>
          <p:spPr>
            <a:xfrm>
              <a:off x="2590800" y="2967335"/>
              <a:ext cx="3886200" cy="461665"/>
            </a:xfrm>
            <a:prstGeom prst="rect">
              <a:avLst/>
            </a:prstGeom>
            <a:noFill/>
          </p:spPr>
          <p:txBody>
            <a:bodyPr wrap="square" rtlCol="0">
              <a:spAutoFit/>
            </a:bodyPr>
            <a:lstStyle/>
            <a:p>
              <a:pPr marL="342900" indent="-342900">
                <a:buFont typeface="Arial"/>
                <a:buChar char="•"/>
              </a:pPr>
              <a:r>
                <a:rPr lang="en-US" dirty="0" smtClean="0">
                  <a:solidFill>
                    <a:srgbClr val="000000"/>
                  </a:solidFill>
                  <a:latin typeface="Trebuchet MS"/>
                  <a:cs typeface="Trebuchet MS"/>
                </a:rPr>
                <a:t>Domain</a:t>
              </a:r>
              <a:r>
                <a:rPr lang="en-US" dirty="0" smtClean="0">
                  <a:solidFill>
                    <a:schemeClr val="tx1"/>
                  </a:solidFill>
                  <a:latin typeface="Trebuchet MS"/>
                  <a:cs typeface="Trebuchet MS"/>
                </a:rPr>
                <a:t> Ontologies (O)</a:t>
              </a:r>
              <a:endParaRPr lang="en-US" dirty="0">
                <a:solidFill>
                  <a:schemeClr val="tx1"/>
                </a:solidFill>
                <a:latin typeface="Trebuchet MS"/>
                <a:cs typeface="Trebuchet MS"/>
              </a:endParaRPr>
            </a:p>
          </p:txBody>
        </p:sp>
        <p:sp>
          <p:nvSpPr>
            <p:cNvPr id="29" name="TextBox 28"/>
            <p:cNvSpPr txBox="1"/>
            <p:nvPr/>
          </p:nvSpPr>
          <p:spPr>
            <a:xfrm>
              <a:off x="2590800" y="3348335"/>
              <a:ext cx="40386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Known semantic models</a:t>
              </a:r>
            </a:p>
          </p:txBody>
        </p:sp>
      </p:grpSp>
      <p:sp>
        <p:nvSpPr>
          <p:cNvPr id="33" name="TextBox 32"/>
          <p:cNvSpPr txBox="1"/>
          <p:nvPr/>
        </p:nvSpPr>
        <p:spPr>
          <a:xfrm>
            <a:off x="1066800" y="3378505"/>
            <a:ext cx="5562600" cy="461665"/>
          </a:xfrm>
          <a:prstGeom prst="rect">
            <a:avLst/>
          </a:prstGeom>
          <a:noFill/>
        </p:spPr>
        <p:txBody>
          <a:bodyPr wrap="square" rtlCol="0">
            <a:spAutoFit/>
          </a:bodyPr>
          <a:lstStyle/>
          <a:p>
            <a:r>
              <a:rPr lang="en-US" dirty="0" smtClean="0">
                <a:solidFill>
                  <a:srgbClr val="000090"/>
                </a:solidFill>
                <a:latin typeface="Trebuchet MS"/>
                <a:cs typeface="Trebuchet MS"/>
              </a:rPr>
              <a:t>Construct Graph G=(V,E)</a:t>
            </a:r>
          </a:p>
        </p:txBody>
      </p:sp>
      <p:sp>
        <p:nvSpPr>
          <p:cNvPr id="37" name="TextBox 36"/>
          <p:cNvSpPr txBox="1"/>
          <p:nvPr/>
        </p:nvSpPr>
        <p:spPr>
          <a:xfrm>
            <a:off x="1066800" y="4140045"/>
            <a:ext cx="7010400" cy="461665"/>
          </a:xfrm>
          <a:prstGeom prst="rect">
            <a:avLst/>
          </a:prstGeom>
          <a:noFill/>
        </p:spPr>
        <p:txBody>
          <a:bodyPr wrap="square" rtlCol="0">
            <a:spAutoFit/>
          </a:bodyPr>
          <a:lstStyle/>
          <a:p>
            <a:r>
              <a:rPr lang="en-US" dirty="0" smtClean="0">
                <a:solidFill>
                  <a:srgbClr val="000090"/>
                </a:solidFill>
                <a:latin typeface="Trebuchet MS"/>
                <a:cs typeface="Trebuchet MS"/>
              </a:rPr>
              <a:t>Generate mappings between attributes(S) and V</a:t>
            </a:r>
          </a:p>
        </p:txBody>
      </p:sp>
      <p:sp>
        <p:nvSpPr>
          <p:cNvPr id="42" name="TextBox 41"/>
          <p:cNvSpPr txBox="1"/>
          <p:nvPr/>
        </p:nvSpPr>
        <p:spPr>
          <a:xfrm>
            <a:off x="1066800" y="4876800"/>
            <a:ext cx="5715000" cy="461665"/>
          </a:xfrm>
          <a:prstGeom prst="rect">
            <a:avLst/>
          </a:prstGeom>
          <a:noFill/>
        </p:spPr>
        <p:txBody>
          <a:bodyPr wrap="square" rtlCol="0">
            <a:spAutoFit/>
          </a:bodyPr>
          <a:lstStyle/>
          <a:p>
            <a:r>
              <a:rPr lang="en-US" dirty="0" smtClean="0">
                <a:solidFill>
                  <a:srgbClr val="000090"/>
                </a:solidFill>
                <a:latin typeface="Trebuchet MS"/>
                <a:cs typeface="Trebuchet MS"/>
              </a:rPr>
              <a:t>Generate and rank semantic models</a:t>
            </a:r>
          </a:p>
        </p:txBody>
      </p:sp>
      <p:sp>
        <p:nvSpPr>
          <p:cNvPr id="45" name="Oval 44"/>
          <p:cNvSpPr/>
          <p:nvPr/>
        </p:nvSpPr>
        <p:spPr bwMode="auto">
          <a:xfrm>
            <a:off x="609600" y="2767092"/>
            <a:ext cx="304800" cy="304800"/>
          </a:xfrm>
          <a:prstGeom prst="ellipse">
            <a:avLst/>
          </a:prstGeom>
          <a:solidFill>
            <a:srgbClr val="000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mj-lt"/>
              </a:rPr>
              <a:t>1</a:t>
            </a:r>
          </a:p>
        </p:txBody>
      </p:sp>
      <p:sp>
        <p:nvSpPr>
          <p:cNvPr id="46" name="Oval 45"/>
          <p:cNvSpPr/>
          <p:nvPr/>
        </p:nvSpPr>
        <p:spPr bwMode="auto">
          <a:xfrm>
            <a:off x="609600" y="3475335"/>
            <a:ext cx="304800" cy="304800"/>
          </a:xfrm>
          <a:prstGeom prst="ellipse">
            <a:avLst/>
          </a:prstGeom>
          <a:solidFill>
            <a:srgbClr val="000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a:latin typeface="+mj-lt"/>
              </a:rPr>
              <a:t>2</a:t>
            </a:r>
          </a:p>
        </p:txBody>
      </p:sp>
      <p:sp>
        <p:nvSpPr>
          <p:cNvPr id="47" name="Oval 46"/>
          <p:cNvSpPr/>
          <p:nvPr/>
        </p:nvSpPr>
        <p:spPr bwMode="auto">
          <a:xfrm>
            <a:off x="609600" y="4232255"/>
            <a:ext cx="304800" cy="304800"/>
          </a:xfrm>
          <a:prstGeom prst="ellipse">
            <a:avLst/>
          </a:prstGeom>
          <a:solidFill>
            <a:srgbClr val="000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a:latin typeface="+mj-lt"/>
              </a:rPr>
              <a:t>3</a:t>
            </a:r>
          </a:p>
        </p:txBody>
      </p:sp>
      <p:sp>
        <p:nvSpPr>
          <p:cNvPr id="48" name="Oval 47"/>
          <p:cNvSpPr/>
          <p:nvPr/>
        </p:nvSpPr>
        <p:spPr bwMode="auto">
          <a:xfrm>
            <a:off x="609600" y="4987635"/>
            <a:ext cx="304800" cy="304800"/>
          </a:xfrm>
          <a:prstGeom prst="ellipse">
            <a:avLst/>
          </a:prstGeom>
          <a:solidFill>
            <a:srgbClr val="000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a:latin typeface="+mj-lt"/>
              </a:rPr>
              <a:t>4</a:t>
            </a:r>
          </a:p>
        </p:txBody>
      </p:sp>
      <p:sp>
        <p:nvSpPr>
          <p:cNvPr id="50" name="TextBox 49"/>
          <p:cNvSpPr txBox="1"/>
          <p:nvPr/>
        </p:nvSpPr>
        <p:spPr>
          <a:xfrm>
            <a:off x="533400" y="55626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Output</a:t>
            </a:r>
          </a:p>
        </p:txBody>
      </p:sp>
      <p:sp>
        <p:nvSpPr>
          <p:cNvPr id="51" name="TextBox 50"/>
          <p:cNvSpPr txBox="1"/>
          <p:nvPr/>
        </p:nvSpPr>
        <p:spPr>
          <a:xfrm>
            <a:off x="533400" y="6019800"/>
            <a:ext cx="6172200" cy="461665"/>
          </a:xfrm>
          <a:prstGeom prst="rect">
            <a:avLst/>
          </a:prstGeom>
          <a:noFill/>
        </p:spPr>
        <p:txBody>
          <a:bodyPr wrap="square" rtlCol="0">
            <a:spAutoFit/>
          </a:bodyPr>
          <a:lstStyle/>
          <a:p>
            <a:pPr marL="342900" indent="-342900">
              <a:buFont typeface="Arial"/>
              <a:buChar char="•"/>
            </a:pPr>
            <a:r>
              <a:rPr lang="en-US" dirty="0" smtClean="0">
                <a:solidFill>
                  <a:schemeClr val="tx1"/>
                </a:solidFill>
                <a:latin typeface="Trebuchet MS"/>
                <a:cs typeface="Trebuchet MS"/>
              </a:rPr>
              <a:t>A ranked set of semantic models for S</a:t>
            </a:r>
            <a:endParaRPr lang="en-US" dirty="0">
              <a:solidFill>
                <a:schemeClr val="tx1"/>
              </a:solidFill>
              <a:latin typeface="Trebuchet MS"/>
              <a:cs typeface="Trebuchet MS"/>
            </a:endParaRPr>
          </a:p>
        </p:txBody>
      </p:sp>
    </p:spTree>
    <p:extLst>
      <p:ext uri="{BB962C8B-B14F-4D97-AF65-F5344CB8AC3E}">
        <p14:creationId xmlns:p14="http://schemas.microsoft.com/office/powerpoint/2010/main" val="3116908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013690" y="2667000"/>
            <a:ext cx="5486400" cy="533400"/>
          </a:xfrm>
          <a:prstGeom prst="roundRect">
            <a:avLst/>
          </a:prstGeom>
          <a:solidFill>
            <a:schemeClr val="accent2"/>
          </a:solidFill>
          <a:ln w="9525" cap="flat" cmpd="sng" algn="ctr">
            <a:solidFill>
              <a:srgbClr val="07377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b="1" dirty="0" smtClean="0">
              <a:solidFill>
                <a:schemeClr val="tx1"/>
              </a:solidFill>
              <a:latin typeface="Trebuchet MS"/>
              <a:cs typeface="Trebuchet MS"/>
            </a:endParaRPr>
          </a:p>
        </p:txBody>
      </p:sp>
      <p:sp>
        <p:nvSpPr>
          <p:cNvPr id="2" name="Title 1"/>
          <p:cNvSpPr>
            <a:spLocks noGrp="1"/>
          </p:cNvSpPr>
          <p:nvPr>
            <p:ph type="title"/>
          </p:nvPr>
        </p:nvSpPr>
        <p:spPr>
          <a:xfrm>
            <a:off x="304800" y="152400"/>
            <a:ext cx="8534400" cy="685800"/>
          </a:xfrm>
        </p:spPr>
        <p:txBody>
          <a:bodyPr/>
          <a:lstStyle/>
          <a:p>
            <a:r>
              <a:rPr lang="en-US" dirty="0" smtClean="0"/>
              <a:t>Approach</a:t>
            </a:r>
            <a:endParaRPr lang="en-US" sz="3200"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37</a:t>
            </a:fld>
            <a:endParaRPr lang="en-US" dirty="0"/>
          </a:p>
        </p:txBody>
      </p:sp>
      <p:sp>
        <p:nvSpPr>
          <p:cNvPr id="23" name="TextBox 22"/>
          <p:cNvSpPr txBox="1"/>
          <p:nvPr/>
        </p:nvSpPr>
        <p:spPr>
          <a:xfrm>
            <a:off x="533400" y="8382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Input</a:t>
            </a:r>
          </a:p>
        </p:txBody>
      </p:sp>
      <p:sp>
        <p:nvSpPr>
          <p:cNvPr id="24" name="TextBox 23"/>
          <p:cNvSpPr txBox="1"/>
          <p:nvPr/>
        </p:nvSpPr>
        <p:spPr>
          <a:xfrm>
            <a:off x="1066800" y="2667000"/>
            <a:ext cx="5486400" cy="461665"/>
          </a:xfrm>
          <a:prstGeom prst="rect">
            <a:avLst/>
          </a:prstGeom>
          <a:noFill/>
        </p:spPr>
        <p:txBody>
          <a:bodyPr wrap="square" rtlCol="0">
            <a:spAutoFit/>
          </a:bodyPr>
          <a:lstStyle/>
          <a:p>
            <a:r>
              <a:rPr lang="en-US" dirty="0">
                <a:solidFill>
                  <a:srgbClr val="000090"/>
                </a:solidFill>
                <a:latin typeface="Trebuchet MS"/>
                <a:cs typeface="Trebuchet MS"/>
              </a:rPr>
              <a:t>L</a:t>
            </a:r>
            <a:r>
              <a:rPr lang="en-US" dirty="0" smtClean="0">
                <a:solidFill>
                  <a:srgbClr val="000090"/>
                </a:solidFill>
                <a:latin typeface="Trebuchet MS"/>
                <a:cs typeface="Trebuchet MS"/>
              </a:rPr>
              <a:t>earn semantic types for attributes(s)</a:t>
            </a:r>
          </a:p>
        </p:txBody>
      </p:sp>
      <p:grpSp>
        <p:nvGrpSpPr>
          <p:cNvPr id="26" name="Group 25"/>
          <p:cNvGrpSpPr/>
          <p:nvPr/>
        </p:nvGrpSpPr>
        <p:grpSpPr>
          <a:xfrm>
            <a:off x="533400" y="1299865"/>
            <a:ext cx="5334000" cy="1219200"/>
            <a:chOff x="2590800" y="2590800"/>
            <a:chExt cx="5334000" cy="1219200"/>
          </a:xfrm>
        </p:grpSpPr>
        <p:sp>
          <p:nvSpPr>
            <p:cNvPr id="27" name="TextBox 26"/>
            <p:cNvSpPr txBox="1"/>
            <p:nvPr/>
          </p:nvSpPr>
          <p:spPr>
            <a:xfrm>
              <a:off x="2590800" y="2590800"/>
              <a:ext cx="53340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Sample data from new </a:t>
              </a:r>
              <a:r>
                <a:rPr lang="en-US" dirty="0" smtClean="0">
                  <a:solidFill>
                    <a:srgbClr val="000000"/>
                  </a:solidFill>
                  <a:latin typeface="Trebuchet MS"/>
                  <a:cs typeface="Trebuchet MS"/>
                </a:rPr>
                <a:t>source (S)</a:t>
              </a:r>
              <a:endParaRPr lang="en-US" dirty="0">
                <a:solidFill>
                  <a:srgbClr val="000000"/>
                </a:solidFill>
                <a:latin typeface="Trebuchet MS"/>
                <a:cs typeface="Trebuchet MS"/>
              </a:endParaRPr>
            </a:p>
          </p:txBody>
        </p:sp>
        <p:sp>
          <p:nvSpPr>
            <p:cNvPr id="28" name="TextBox 27"/>
            <p:cNvSpPr txBox="1"/>
            <p:nvPr/>
          </p:nvSpPr>
          <p:spPr>
            <a:xfrm>
              <a:off x="2590800" y="2967335"/>
              <a:ext cx="3886200" cy="461665"/>
            </a:xfrm>
            <a:prstGeom prst="rect">
              <a:avLst/>
            </a:prstGeom>
            <a:noFill/>
          </p:spPr>
          <p:txBody>
            <a:bodyPr wrap="square" rtlCol="0">
              <a:spAutoFit/>
            </a:bodyPr>
            <a:lstStyle/>
            <a:p>
              <a:pPr marL="342900" indent="-342900">
                <a:buFont typeface="Arial"/>
                <a:buChar char="•"/>
              </a:pPr>
              <a:r>
                <a:rPr lang="en-US" dirty="0" smtClean="0">
                  <a:solidFill>
                    <a:srgbClr val="000000"/>
                  </a:solidFill>
                  <a:latin typeface="Trebuchet MS"/>
                  <a:cs typeface="Trebuchet MS"/>
                </a:rPr>
                <a:t>Domain</a:t>
              </a:r>
              <a:r>
                <a:rPr lang="en-US" dirty="0" smtClean="0">
                  <a:solidFill>
                    <a:schemeClr val="tx1"/>
                  </a:solidFill>
                  <a:latin typeface="Trebuchet MS"/>
                  <a:cs typeface="Trebuchet MS"/>
                </a:rPr>
                <a:t> Ontologies (O)</a:t>
              </a:r>
              <a:endParaRPr lang="en-US" dirty="0">
                <a:solidFill>
                  <a:schemeClr val="tx1"/>
                </a:solidFill>
                <a:latin typeface="Trebuchet MS"/>
                <a:cs typeface="Trebuchet MS"/>
              </a:endParaRPr>
            </a:p>
          </p:txBody>
        </p:sp>
        <p:sp>
          <p:nvSpPr>
            <p:cNvPr id="29" name="TextBox 28"/>
            <p:cNvSpPr txBox="1"/>
            <p:nvPr/>
          </p:nvSpPr>
          <p:spPr>
            <a:xfrm>
              <a:off x="2590800" y="3348335"/>
              <a:ext cx="40386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Known semantic models</a:t>
              </a:r>
            </a:p>
          </p:txBody>
        </p:sp>
      </p:grpSp>
      <p:sp>
        <p:nvSpPr>
          <p:cNvPr id="33" name="TextBox 32"/>
          <p:cNvSpPr txBox="1"/>
          <p:nvPr/>
        </p:nvSpPr>
        <p:spPr>
          <a:xfrm>
            <a:off x="1066800" y="3378505"/>
            <a:ext cx="5562600" cy="461665"/>
          </a:xfrm>
          <a:prstGeom prst="rect">
            <a:avLst/>
          </a:prstGeom>
          <a:noFill/>
        </p:spPr>
        <p:txBody>
          <a:bodyPr wrap="square" rtlCol="0">
            <a:spAutoFit/>
          </a:bodyPr>
          <a:lstStyle/>
          <a:p>
            <a:r>
              <a:rPr lang="en-US" dirty="0" smtClean="0">
                <a:solidFill>
                  <a:srgbClr val="000090"/>
                </a:solidFill>
                <a:latin typeface="Trebuchet MS"/>
                <a:cs typeface="Trebuchet MS"/>
              </a:rPr>
              <a:t>Construct Graph G=(V,E)</a:t>
            </a:r>
          </a:p>
        </p:txBody>
      </p:sp>
      <p:sp>
        <p:nvSpPr>
          <p:cNvPr id="37" name="TextBox 36"/>
          <p:cNvSpPr txBox="1"/>
          <p:nvPr/>
        </p:nvSpPr>
        <p:spPr>
          <a:xfrm>
            <a:off x="1066800" y="4140045"/>
            <a:ext cx="7010400" cy="461665"/>
          </a:xfrm>
          <a:prstGeom prst="rect">
            <a:avLst/>
          </a:prstGeom>
          <a:noFill/>
        </p:spPr>
        <p:txBody>
          <a:bodyPr wrap="square" rtlCol="0">
            <a:spAutoFit/>
          </a:bodyPr>
          <a:lstStyle/>
          <a:p>
            <a:r>
              <a:rPr lang="en-US" dirty="0" smtClean="0">
                <a:solidFill>
                  <a:srgbClr val="000090"/>
                </a:solidFill>
                <a:latin typeface="Trebuchet MS"/>
                <a:cs typeface="Trebuchet MS"/>
              </a:rPr>
              <a:t>Generate mappings between attributes(S) and V</a:t>
            </a:r>
          </a:p>
        </p:txBody>
      </p:sp>
      <p:sp>
        <p:nvSpPr>
          <p:cNvPr id="42" name="TextBox 41"/>
          <p:cNvSpPr txBox="1"/>
          <p:nvPr/>
        </p:nvSpPr>
        <p:spPr>
          <a:xfrm>
            <a:off x="1066800" y="4876800"/>
            <a:ext cx="5715000" cy="461665"/>
          </a:xfrm>
          <a:prstGeom prst="rect">
            <a:avLst/>
          </a:prstGeom>
          <a:noFill/>
        </p:spPr>
        <p:txBody>
          <a:bodyPr wrap="square" rtlCol="0">
            <a:spAutoFit/>
          </a:bodyPr>
          <a:lstStyle/>
          <a:p>
            <a:r>
              <a:rPr lang="en-US" dirty="0" smtClean="0">
                <a:solidFill>
                  <a:srgbClr val="000090"/>
                </a:solidFill>
                <a:latin typeface="Trebuchet MS"/>
                <a:cs typeface="Trebuchet MS"/>
              </a:rPr>
              <a:t>Generate and rank semantic models</a:t>
            </a:r>
          </a:p>
        </p:txBody>
      </p:sp>
      <p:sp>
        <p:nvSpPr>
          <p:cNvPr id="45" name="Oval 44"/>
          <p:cNvSpPr/>
          <p:nvPr/>
        </p:nvSpPr>
        <p:spPr bwMode="auto">
          <a:xfrm>
            <a:off x="609600" y="2767092"/>
            <a:ext cx="304800" cy="304800"/>
          </a:xfrm>
          <a:prstGeom prst="ellipse">
            <a:avLst/>
          </a:prstGeom>
          <a:solidFill>
            <a:srgbClr val="000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mj-lt"/>
              </a:rPr>
              <a:t>1</a:t>
            </a:r>
          </a:p>
        </p:txBody>
      </p:sp>
      <p:sp>
        <p:nvSpPr>
          <p:cNvPr id="50" name="TextBox 49"/>
          <p:cNvSpPr txBox="1"/>
          <p:nvPr/>
        </p:nvSpPr>
        <p:spPr>
          <a:xfrm>
            <a:off x="533400" y="55626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Output</a:t>
            </a:r>
          </a:p>
        </p:txBody>
      </p:sp>
      <p:sp>
        <p:nvSpPr>
          <p:cNvPr id="51" name="TextBox 50"/>
          <p:cNvSpPr txBox="1"/>
          <p:nvPr/>
        </p:nvSpPr>
        <p:spPr>
          <a:xfrm>
            <a:off x="533400" y="6019800"/>
            <a:ext cx="6172200" cy="461665"/>
          </a:xfrm>
          <a:prstGeom prst="rect">
            <a:avLst/>
          </a:prstGeom>
          <a:noFill/>
        </p:spPr>
        <p:txBody>
          <a:bodyPr wrap="square" rtlCol="0">
            <a:spAutoFit/>
          </a:bodyPr>
          <a:lstStyle/>
          <a:p>
            <a:pPr marL="342900" indent="-342900">
              <a:buFont typeface="Arial"/>
              <a:buChar char="•"/>
            </a:pPr>
            <a:r>
              <a:rPr lang="en-US" dirty="0" smtClean="0">
                <a:solidFill>
                  <a:schemeClr val="tx1"/>
                </a:solidFill>
                <a:latin typeface="Trebuchet MS"/>
                <a:cs typeface="Trebuchet MS"/>
              </a:rPr>
              <a:t>A ranked set of semantic models for S</a:t>
            </a:r>
            <a:endParaRPr lang="en-US" dirty="0">
              <a:solidFill>
                <a:schemeClr val="tx1"/>
              </a:solidFill>
              <a:latin typeface="Trebuchet MS"/>
              <a:cs typeface="Trebuchet MS"/>
            </a:endParaRPr>
          </a:p>
        </p:txBody>
      </p:sp>
    </p:spTree>
    <p:extLst>
      <p:ext uri="{BB962C8B-B14F-4D97-AF65-F5344CB8AC3E}">
        <p14:creationId xmlns:p14="http://schemas.microsoft.com/office/powerpoint/2010/main" val="312326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762000"/>
          </a:xfrm>
        </p:spPr>
        <p:txBody>
          <a:bodyPr/>
          <a:lstStyle/>
          <a:p>
            <a:r>
              <a:rPr lang="en-US" dirty="0" smtClean="0"/>
              <a:t>Learn Semantic Types</a:t>
            </a:r>
            <a:endParaRPr lang="en-US" dirty="0"/>
          </a:p>
        </p:txBody>
      </p:sp>
      <p:sp>
        <p:nvSpPr>
          <p:cNvPr id="3" name="Content Placeholder 2"/>
          <p:cNvSpPr>
            <a:spLocks noGrp="1"/>
          </p:cNvSpPr>
          <p:nvPr>
            <p:ph idx="1"/>
          </p:nvPr>
        </p:nvSpPr>
        <p:spPr>
          <a:xfrm>
            <a:off x="304800" y="990600"/>
            <a:ext cx="8534400" cy="2057400"/>
          </a:xfrm>
        </p:spPr>
        <p:txBody>
          <a:bodyPr>
            <a:normAutofit/>
          </a:bodyPr>
          <a:lstStyle/>
          <a:p>
            <a:pPr marL="342900" lvl="0" indent="-342900" eaLnBrk="1" hangingPunct="1">
              <a:spcBef>
                <a:spcPct val="20000"/>
              </a:spcBef>
              <a:spcAft>
                <a:spcPts val="600"/>
              </a:spcAft>
              <a:buClrTx/>
              <a:buSzTx/>
            </a:pPr>
            <a:r>
              <a:rPr lang="en-US" sz="2400" kern="1200" dirty="0" smtClean="0">
                <a:cs typeface="Arial"/>
              </a:rPr>
              <a:t>Learn </a:t>
            </a:r>
            <a:r>
              <a:rPr lang="en-US" sz="2400" i="1" kern="1200" dirty="0" smtClean="0">
                <a:solidFill>
                  <a:schemeClr val="accent4"/>
                </a:solidFill>
                <a:cs typeface="Arial"/>
              </a:rPr>
              <a:t>Semantic Types</a:t>
            </a:r>
            <a:r>
              <a:rPr lang="en-US" sz="2400" kern="1200" dirty="0" smtClean="0">
                <a:solidFill>
                  <a:schemeClr val="accent4"/>
                </a:solidFill>
                <a:cs typeface="Arial"/>
              </a:rPr>
              <a:t> </a:t>
            </a:r>
            <a:r>
              <a:rPr lang="en-US" sz="2400" kern="1200" dirty="0" smtClean="0">
                <a:cs typeface="Arial"/>
              </a:rPr>
              <a:t>for each attribute </a:t>
            </a:r>
            <a:r>
              <a:rPr lang="en-US" sz="2400" kern="1200" dirty="0">
                <a:cs typeface="Arial"/>
              </a:rPr>
              <a:t>from </a:t>
            </a:r>
            <a:r>
              <a:rPr lang="en-US" sz="2400" kern="1200" dirty="0" smtClean="0">
                <a:cs typeface="Arial"/>
              </a:rPr>
              <a:t>its data</a:t>
            </a:r>
          </a:p>
          <a:p>
            <a:pPr marL="342900" indent="-285750" eaLnBrk="1" hangingPunct="1">
              <a:spcBef>
                <a:spcPct val="20000"/>
              </a:spcBef>
              <a:buClrTx/>
              <a:buSzTx/>
            </a:pPr>
            <a:r>
              <a:rPr lang="en-US" sz="2400" kern="1200" dirty="0" smtClean="0">
                <a:cs typeface="Arial"/>
              </a:rPr>
              <a:t>Pick top </a:t>
            </a:r>
            <a:r>
              <a:rPr lang="en-US" sz="2400" u="sng" kern="1200" dirty="0" smtClean="0">
                <a:cs typeface="Arial"/>
              </a:rPr>
              <a:t>K</a:t>
            </a:r>
            <a:r>
              <a:rPr lang="en-US" sz="2400" kern="1200" dirty="0" smtClean="0">
                <a:cs typeface="Arial"/>
              </a:rPr>
              <a:t> semantic types according to their confidence values</a:t>
            </a:r>
            <a:endParaRPr lang="en-US" sz="2400" kern="1200" dirty="0">
              <a:cs typeface="Aria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38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83874295"/>
              </p:ext>
            </p:extLst>
          </p:nvPr>
        </p:nvGraphicFramePr>
        <p:xfrm>
          <a:off x="1066800" y="2743200"/>
          <a:ext cx="7010399" cy="3383279"/>
        </p:xfrm>
        <a:graphic>
          <a:graphicData uri="http://schemas.openxmlformats.org/drawingml/2006/table">
            <a:tbl>
              <a:tblPr bandRow="1">
                <a:tableStyleId>{2D5ABB26-0587-4C30-8999-92F81FD0307C}</a:tableStyleId>
              </a:tblPr>
              <a:tblGrid>
                <a:gridCol w="1371599"/>
                <a:gridCol w="5029200"/>
                <a:gridCol w="609600"/>
              </a:tblGrid>
              <a:tr h="322350">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err="1" smtClean="0">
                          <a:solidFill>
                            <a:schemeClr val="tx1"/>
                          </a:solidFill>
                          <a:latin typeface="Trebuchet MS"/>
                          <a:cs typeface="Trebuchet MS"/>
                        </a:rPr>
                        <a:t>dia</a:t>
                      </a:r>
                      <a:r>
                        <a:rPr lang="en-US" sz="1600" b="1" dirty="0" smtClean="0">
                          <a:solidFill>
                            <a:schemeClr val="tx1"/>
                          </a:solidFill>
                          <a:latin typeface="Trebuchet MS"/>
                          <a:cs typeface="Trebuchet MS"/>
                        </a:rPr>
                        <a:t>(</a:t>
                      </a:r>
                      <a:r>
                        <a:rPr lang="en-US" sz="1600" b="1" dirty="0" err="1" smtClean="0">
                          <a:solidFill>
                            <a:schemeClr val="tx1"/>
                          </a:solidFill>
                          <a:latin typeface="Trebuchet MS"/>
                          <a:cs typeface="Trebuchet MS"/>
                        </a:rPr>
                        <a:t>title,credit</a:t>
                      </a:r>
                      <a:r>
                        <a:rPr lang="en-US" sz="1600" b="1" dirty="0" smtClean="0">
                          <a:solidFill>
                            <a:schemeClr val="tx1"/>
                          </a:solidFill>
                          <a:latin typeface="Trebuchet MS"/>
                          <a:cs typeface="Trebuchet MS"/>
                        </a:rPr>
                        <a:t>, </a:t>
                      </a:r>
                      <a:r>
                        <a:rPr lang="en-US" sz="1600" b="1" dirty="0" err="1" smtClean="0">
                          <a:solidFill>
                            <a:schemeClr val="tx1"/>
                          </a:solidFill>
                          <a:latin typeface="Trebuchet MS"/>
                          <a:cs typeface="Trebuchet MS"/>
                        </a:rPr>
                        <a:t>classification,name,imageURL</a:t>
                      </a:r>
                      <a:r>
                        <a:rPr lang="en-US" sz="1600" b="1" dirty="0" smtClean="0">
                          <a:solidFill>
                            <a:schemeClr val="tx1"/>
                          </a:solidFill>
                          <a:latin typeface="Trebuchet MS"/>
                          <a:cs typeface="Trebuchet M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BFBF"/>
                    </a:solidFill>
                  </a:tcPr>
                </a:tc>
                <a:tc hMerge="1">
                  <a:txBody>
                    <a:bodyPr/>
                    <a:lstStyle/>
                    <a:p>
                      <a:pPr algn="ctr"/>
                      <a:endParaRPr lang="en-US" sz="1600" b="1" dirty="0">
                        <a:latin typeface="Trebuchet MS"/>
                        <a:cs typeface="Trebuchet MS"/>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BFBF"/>
                    </a:solidFill>
                  </a:tcPr>
                </a:tc>
                <a:tc hMerge="1">
                  <a:txBody>
                    <a:bodyPr/>
                    <a:lstStyle/>
                    <a:p>
                      <a:endParaRPr lang="en-US"/>
                    </a:p>
                  </a:txBody>
                  <a:tcPr/>
                </a:tc>
              </a:tr>
              <a:tr h="264945">
                <a:tc rowSpan="2">
                  <a:txBody>
                    <a:bodyPr/>
                    <a:lstStyle/>
                    <a:p>
                      <a:pPr algn="ctr"/>
                      <a:r>
                        <a:rPr lang="en-US" sz="1400" b="1" dirty="0" smtClean="0">
                          <a:latin typeface="Trebuchet MS"/>
                          <a:cs typeface="Trebuchet MS"/>
                        </a:rPr>
                        <a:t>title</a:t>
                      </a:r>
                    </a:p>
                  </a:txBody>
                  <a:tcPr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aac:CulturalHeritageObject</a:t>
                      </a:r>
                      <a:r>
                        <a:rPr lang="en-US" sz="1400" dirty="0" smtClean="0">
                          <a:solidFill>
                            <a:srgbClr val="000090"/>
                          </a:solidFill>
                          <a:latin typeface="Trebuchet MS"/>
                          <a:cs typeface="Trebuchet MS"/>
                        </a:rPr>
                        <a:t>, </a:t>
                      </a:r>
                      <a:r>
                        <a:rPr lang="en-US" sz="1400" dirty="0" err="1" smtClean="0">
                          <a:solidFill>
                            <a:srgbClr val="000090"/>
                          </a:solidFill>
                          <a:latin typeface="Trebuchet MS"/>
                          <a:cs typeface="Trebuchet MS"/>
                        </a:rPr>
                        <a:t>dcterms:title</a:t>
                      </a:r>
                      <a:r>
                        <a:rPr lang="en-US" sz="1400" dirty="0" smtClean="0">
                          <a:solidFill>
                            <a:srgbClr val="000090"/>
                          </a:solidFill>
                          <a:latin typeface="Trebuchet MS"/>
                          <a:cs typeface="Trebuchet MS"/>
                        </a:rPr>
                        <a:t>&gt; </a:t>
                      </a:r>
                      <a:endParaRPr lang="en-US" sz="1400" dirty="0">
                        <a:solidFill>
                          <a:srgbClr val="000090"/>
                        </a:solidFill>
                        <a:latin typeface="Trebuchet MS"/>
                        <a:cs typeface="Trebuchet MS"/>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0.49</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264945">
                <a:tc vMerge="1">
                  <a:txBody>
                    <a:bodyPr/>
                    <a:lstStyle/>
                    <a:p>
                      <a:endParaRPr lang="en-US" dirty="0">
                        <a:latin typeface="Trebuchet MS"/>
                        <a:cs typeface="Trebuchet M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aac:CulturalHeritageObject</a:t>
                      </a:r>
                      <a:r>
                        <a:rPr lang="en-US" sz="1400" dirty="0" smtClean="0">
                          <a:solidFill>
                            <a:srgbClr val="000090"/>
                          </a:solidFill>
                          <a:latin typeface="Trebuchet MS"/>
                          <a:cs typeface="Trebuchet MS"/>
                        </a:rPr>
                        <a:t>, </a:t>
                      </a:r>
                      <a:r>
                        <a:rPr lang="en-US" sz="1400" dirty="0" err="1" smtClean="0">
                          <a:solidFill>
                            <a:srgbClr val="000090"/>
                          </a:solidFill>
                          <a:latin typeface="Trebuchet MS"/>
                          <a:cs typeface="Trebuchet MS"/>
                        </a:rPr>
                        <a:t>rdfs:label</a:t>
                      </a:r>
                      <a:r>
                        <a:rPr lang="en-US" sz="1400" dirty="0" smtClean="0">
                          <a:solidFill>
                            <a:srgbClr val="000090"/>
                          </a:solidFill>
                          <a:latin typeface="Trebuchet MS"/>
                          <a:cs typeface="Trebuchet MS"/>
                        </a:rPr>
                        <a:t>&gt;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0.28</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64945">
                <a:tc rowSpan="2">
                  <a:txBody>
                    <a:bodyPr/>
                    <a:lstStyle/>
                    <a:p>
                      <a:pPr algn="ctr"/>
                      <a:r>
                        <a:rPr lang="en-US" sz="1400" b="1" dirty="0" smtClean="0">
                          <a:latin typeface="Trebuchet MS"/>
                          <a:cs typeface="Trebuchet MS"/>
                        </a:rPr>
                        <a:t>credit</a:t>
                      </a:r>
                      <a:endParaRPr lang="en-US" sz="1400" b="1" dirty="0">
                        <a:latin typeface="Trebuchet MS"/>
                        <a:cs typeface="Trebuchet MS"/>
                      </a:endParaRPr>
                    </a:p>
                  </a:txBody>
                  <a:tcPr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aac:CulturalHeritageObject</a:t>
                      </a:r>
                      <a:r>
                        <a:rPr lang="en-US" sz="1400" dirty="0" smtClean="0">
                          <a:solidFill>
                            <a:srgbClr val="000090"/>
                          </a:solidFill>
                          <a:latin typeface="Trebuchet MS"/>
                          <a:cs typeface="Trebuchet MS"/>
                        </a:rPr>
                        <a:t>, </a:t>
                      </a:r>
                      <a:r>
                        <a:rPr lang="en-US" sz="1400" dirty="0" err="1" smtClean="0">
                          <a:solidFill>
                            <a:srgbClr val="000090"/>
                          </a:solidFill>
                          <a:latin typeface="Trebuchet MS"/>
                          <a:cs typeface="Trebuchet MS"/>
                        </a:rPr>
                        <a:t>dcterms:provenance</a:t>
                      </a:r>
                      <a:r>
                        <a:rPr lang="en-US" sz="1400" dirty="0" smtClean="0">
                          <a:solidFill>
                            <a:srgbClr val="000090"/>
                          </a:solidFill>
                          <a:latin typeface="Trebuchet MS"/>
                          <a:cs typeface="Trebuchet MS"/>
                        </a:rPr>
                        <a:t>&gt;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0.83</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264945">
                <a:tc vMerge="1">
                  <a:txBody>
                    <a:bodyPr/>
                    <a:lstStyle/>
                    <a:p>
                      <a:endParaRPr lang="en-US" dirty="0">
                        <a:latin typeface="Trebuchet MS"/>
                        <a:cs typeface="Trebuchet MS"/>
                      </a:endParaRPr>
                    </a:p>
                  </a:txBody>
                  <a:tcPr/>
                </a:tc>
                <a:tc>
                  <a:txBody>
                    <a:bodyPr/>
                    <a:lstStyle/>
                    <a:p>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aac:Person</a:t>
                      </a:r>
                      <a:r>
                        <a:rPr lang="en-US" sz="1400" dirty="0" smtClean="0">
                          <a:solidFill>
                            <a:srgbClr val="000090"/>
                          </a:solidFill>
                          <a:latin typeface="Trebuchet MS"/>
                          <a:cs typeface="Trebuchet MS"/>
                        </a:rPr>
                        <a:t>, ElementsGr2:note&gt;</a:t>
                      </a:r>
                      <a:endParaRPr lang="en-US" sz="1400" dirty="0">
                        <a:solidFill>
                          <a:srgbClr val="000090"/>
                        </a:solidFill>
                        <a:latin typeface="Trebuchet MS"/>
                        <a:cs typeface="Trebuchet MS"/>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0.06</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64945">
                <a:tc rowSpan="2">
                  <a:txBody>
                    <a:bodyPr/>
                    <a:lstStyle/>
                    <a:p>
                      <a:pPr algn="ctr"/>
                      <a:r>
                        <a:rPr lang="en-US" sz="1400" b="1" dirty="0" smtClean="0">
                          <a:latin typeface="Trebuchet MS"/>
                          <a:cs typeface="Trebuchet MS"/>
                        </a:rPr>
                        <a:t>classification</a:t>
                      </a:r>
                      <a:endParaRPr lang="en-US" sz="1400" b="1" dirty="0">
                        <a:latin typeface="Trebuchet MS"/>
                        <a:cs typeface="Trebuchet MS"/>
                      </a:endParaRPr>
                    </a:p>
                  </a:txBody>
                  <a:tcPr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skos:Concept</a:t>
                      </a:r>
                      <a:r>
                        <a:rPr lang="en-US" sz="1400" dirty="0" smtClean="0">
                          <a:solidFill>
                            <a:srgbClr val="000090"/>
                          </a:solidFill>
                          <a:latin typeface="Trebuchet MS"/>
                          <a:cs typeface="Trebuchet MS"/>
                        </a:rPr>
                        <a:t>,</a:t>
                      </a:r>
                      <a:r>
                        <a:rPr lang="en-US" sz="1400" baseline="0" dirty="0" smtClean="0">
                          <a:solidFill>
                            <a:srgbClr val="000090"/>
                          </a:solidFill>
                          <a:latin typeface="Trebuchet MS"/>
                          <a:cs typeface="Trebuchet MS"/>
                        </a:rPr>
                        <a:t> </a:t>
                      </a:r>
                      <a:r>
                        <a:rPr lang="en-US" sz="1400" baseline="0" dirty="0" err="1" smtClean="0">
                          <a:solidFill>
                            <a:srgbClr val="000090"/>
                          </a:solidFill>
                          <a:latin typeface="Trebuchet MS"/>
                          <a:cs typeface="Trebuchet MS"/>
                        </a:rPr>
                        <a:t>skos:prefLabel</a:t>
                      </a:r>
                      <a:r>
                        <a:rPr lang="en-US" sz="1400" baseline="0" dirty="0" smtClean="0">
                          <a:solidFill>
                            <a:srgbClr val="000090"/>
                          </a:solidFill>
                          <a:latin typeface="Trebuchet MS"/>
                          <a:cs typeface="Trebuchet MS"/>
                        </a:rPr>
                        <a:t>&gt;</a:t>
                      </a:r>
                      <a:endParaRPr lang="en-US" sz="1400" dirty="0" smtClean="0">
                        <a:solidFill>
                          <a:srgbClr val="000090"/>
                        </a:solidFill>
                        <a:latin typeface="Trebuchet MS"/>
                        <a:cs typeface="Trebuchet MS"/>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0.58</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264945">
                <a:tc vMerge="1">
                  <a:txBody>
                    <a:bodyPr/>
                    <a:lstStyle/>
                    <a:p>
                      <a:endParaRPr lang="en-US" dirty="0">
                        <a:latin typeface="Trebuchet MS"/>
                        <a:cs typeface="Trebuchet M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skos:Concept</a:t>
                      </a:r>
                      <a:r>
                        <a:rPr lang="en-US" sz="1400" dirty="0" smtClean="0">
                          <a:solidFill>
                            <a:srgbClr val="000090"/>
                          </a:solidFill>
                          <a:latin typeface="Trebuchet MS"/>
                          <a:cs typeface="Trebuchet MS"/>
                        </a:rPr>
                        <a:t>, </a:t>
                      </a:r>
                      <a:r>
                        <a:rPr lang="en-US" sz="1400" dirty="0" err="1" smtClean="0">
                          <a:solidFill>
                            <a:srgbClr val="000090"/>
                          </a:solidFill>
                          <a:latin typeface="Trebuchet MS"/>
                          <a:cs typeface="Trebuchet MS"/>
                        </a:rPr>
                        <a:t>rdfs:label</a:t>
                      </a:r>
                      <a:r>
                        <a:rPr lang="en-US" sz="1400" dirty="0" smtClean="0">
                          <a:solidFill>
                            <a:srgbClr val="000090"/>
                          </a:solidFill>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0.41</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64945">
                <a:tc rowSpan="2">
                  <a:txBody>
                    <a:bodyPr/>
                    <a:lstStyle/>
                    <a:p>
                      <a:pPr algn="ctr"/>
                      <a:r>
                        <a:rPr lang="en-US" sz="1400" b="1" dirty="0" smtClean="0">
                          <a:latin typeface="Trebuchet MS"/>
                          <a:cs typeface="Trebuchet MS"/>
                        </a:rPr>
                        <a:t>name</a:t>
                      </a:r>
                      <a:endParaRPr lang="en-US" sz="1400" b="1" dirty="0">
                        <a:latin typeface="Trebuchet MS"/>
                        <a:cs typeface="Trebuchet MS"/>
                      </a:endParaRPr>
                    </a:p>
                  </a:txBody>
                  <a:tcPr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aac:Person</a:t>
                      </a:r>
                      <a:r>
                        <a:rPr lang="en-US" sz="1400" dirty="0" smtClean="0">
                          <a:solidFill>
                            <a:srgbClr val="000090"/>
                          </a:solidFill>
                          <a:latin typeface="Trebuchet MS"/>
                          <a:cs typeface="Trebuchet MS"/>
                        </a:rPr>
                        <a:t>, </a:t>
                      </a:r>
                      <a:r>
                        <a:rPr lang="en-US" sz="1400" dirty="0" err="1" smtClean="0">
                          <a:solidFill>
                            <a:srgbClr val="000090"/>
                          </a:solidFill>
                          <a:latin typeface="Trebuchet MS"/>
                          <a:cs typeface="Trebuchet MS"/>
                        </a:rPr>
                        <a:t>foaf:name</a:t>
                      </a:r>
                      <a:r>
                        <a:rPr lang="en-US" sz="1400" dirty="0" smtClean="0">
                          <a:solidFill>
                            <a:srgbClr val="000090"/>
                          </a:solidFill>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0.65</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264945">
                <a:tc vMerge="1">
                  <a:txBody>
                    <a:bodyPr/>
                    <a:lstStyle/>
                    <a:p>
                      <a:endParaRPr lang="en-US" dirty="0">
                        <a:latin typeface="Trebuchet MS"/>
                        <a:cs typeface="Trebuchet M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fofa:Person</a:t>
                      </a:r>
                      <a:r>
                        <a:rPr lang="en-US" sz="1400" dirty="0" smtClean="0">
                          <a:solidFill>
                            <a:srgbClr val="000090"/>
                          </a:solidFill>
                          <a:latin typeface="Trebuchet MS"/>
                          <a:cs typeface="Trebuchet MS"/>
                        </a:rPr>
                        <a:t>, </a:t>
                      </a:r>
                      <a:r>
                        <a:rPr lang="en-US" sz="1400" dirty="0" err="1" smtClean="0">
                          <a:solidFill>
                            <a:srgbClr val="000090"/>
                          </a:solidFill>
                          <a:latin typeface="Trebuchet MS"/>
                          <a:cs typeface="Trebuchet MS"/>
                        </a:rPr>
                        <a:t>fofaf:name</a:t>
                      </a:r>
                      <a:r>
                        <a:rPr lang="en-US" sz="1400" dirty="0" smtClean="0">
                          <a:solidFill>
                            <a:srgbClr val="000090"/>
                          </a:solidFill>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0.32</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64945">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err="1" smtClean="0">
                          <a:latin typeface="Trebuchet MS"/>
                          <a:cs typeface="Trebuchet MS"/>
                        </a:rPr>
                        <a:t>imageURL</a:t>
                      </a:r>
                      <a:endParaRPr lang="en-US" sz="1400" b="1" dirty="0" smtClean="0">
                        <a:latin typeface="Trebuchet MS"/>
                        <a:cs typeface="Trebuchet MS"/>
                      </a:endParaRPr>
                    </a:p>
                  </a:txBody>
                  <a:tcPr anchor="ct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foaf:Document</a:t>
                      </a:r>
                      <a:r>
                        <a:rPr lang="en-US" sz="1400" dirty="0" smtClean="0">
                          <a:solidFill>
                            <a:srgbClr val="000090"/>
                          </a:solidFill>
                          <a:latin typeface="Trebuchet MS"/>
                          <a:cs typeface="Trebuchet MS"/>
                        </a:rPr>
                        <a:t>, </a:t>
                      </a:r>
                      <a:r>
                        <a:rPr lang="en-US" sz="1400" dirty="0" err="1" smtClean="0">
                          <a:solidFill>
                            <a:srgbClr val="000090"/>
                          </a:solidFill>
                          <a:latin typeface="Trebuchet MS"/>
                          <a:cs typeface="Trebuchet MS"/>
                        </a:rPr>
                        <a:t>uri</a:t>
                      </a:r>
                      <a:r>
                        <a:rPr lang="en-US" sz="1400" dirty="0" smtClean="0">
                          <a:solidFill>
                            <a:srgbClr val="000090"/>
                          </a:solidFill>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0.47</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264945">
                <a:tc vMerge="1">
                  <a:txBody>
                    <a:bodyPr/>
                    <a:lstStyle/>
                    <a:p>
                      <a:endParaRPr lang="en-US" dirty="0">
                        <a:latin typeface="Trebuchet MS"/>
                        <a:cs typeface="Trebuchet M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90"/>
                          </a:solidFill>
                          <a:latin typeface="Trebuchet MS"/>
                          <a:cs typeface="Trebuchet MS"/>
                        </a:rPr>
                        <a:t>&lt;</a:t>
                      </a:r>
                      <a:r>
                        <a:rPr lang="en-US" sz="1400" dirty="0" err="1" smtClean="0">
                          <a:solidFill>
                            <a:srgbClr val="000090"/>
                          </a:solidFill>
                          <a:latin typeface="Trebuchet MS"/>
                          <a:cs typeface="Trebuchet MS"/>
                        </a:rPr>
                        <a:t>edm:WebResource</a:t>
                      </a:r>
                      <a:r>
                        <a:rPr lang="en-US" sz="1400" dirty="0" smtClean="0">
                          <a:solidFill>
                            <a:srgbClr val="000090"/>
                          </a:solidFill>
                          <a:latin typeface="Trebuchet MS"/>
                          <a:cs typeface="Trebuchet MS"/>
                        </a:rPr>
                        <a:t>, </a:t>
                      </a:r>
                      <a:r>
                        <a:rPr lang="en-US" sz="1400" dirty="0" err="1" smtClean="0">
                          <a:solidFill>
                            <a:srgbClr val="000090"/>
                          </a:solidFill>
                          <a:latin typeface="Trebuchet MS"/>
                          <a:cs typeface="Trebuchet MS"/>
                        </a:rPr>
                        <a:t>uri</a:t>
                      </a:r>
                      <a:r>
                        <a:rPr lang="en-US" sz="1400" dirty="0" smtClean="0">
                          <a:solidFill>
                            <a:srgbClr val="000090"/>
                          </a:solidFill>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dirty="0" smtClean="0">
                          <a:solidFill>
                            <a:schemeClr val="tx1"/>
                          </a:solidFill>
                          <a:latin typeface="Trebuchet MS"/>
                          <a:cs typeface="Trebuchet MS"/>
                        </a:rPr>
                        <a:t>0.40</a:t>
                      </a:r>
                      <a:endParaRPr lang="en-US" sz="1400" dirty="0">
                        <a:solidFill>
                          <a:schemeClr val="tx1"/>
                        </a:solidFill>
                        <a:latin typeface="Trebuchet MS"/>
                        <a:cs typeface="Trebuchet M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38182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013690" y="3352800"/>
            <a:ext cx="3710710" cy="533400"/>
          </a:xfrm>
          <a:prstGeom prst="roundRect">
            <a:avLst/>
          </a:prstGeom>
          <a:solidFill>
            <a:schemeClr val="accent2"/>
          </a:solidFill>
          <a:ln w="9525" cap="flat" cmpd="sng" algn="ctr">
            <a:solidFill>
              <a:srgbClr val="07377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b="1" dirty="0" smtClean="0">
              <a:solidFill>
                <a:schemeClr val="tx1"/>
              </a:solidFill>
              <a:latin typeface="Trebuchet MS"/>
              <a:cs typeface="Trebuchet MS"/>
            </a:endParaRPr>
          </a:p>
        </p:txBody>
      </p:sp>
      <p:sp>
        <p:nvSpPr>
          <p:cNvPr id="2" name="Title 1"/>
          <p:cNvSpPr>
            <a:spLocks noGrp="1"/>
          </p:cNvSpPr>
          <p:nvPr>
            <p:ph type="title"/>
          </p:nvPr>
        </p:nvSpPr>
        <p:spPr>
          <a:xfrm>
            <a:off x="304800" y="152400"/>
            <a:ext cx="8534400" cy="685800"/>
          </a:xfrm>
        </p:spPr>
        <p:txBody>
          <a:bodyPr/>
          <a:lstStyle/>
          <a:p>
            <a:r>
              <a:rPr lang="en-US" dirty="0" smtClean="0"/>
              <a:t>Approach</a:t>
            </a:r>
            <a:endParaRPr lang="en-US" sz="3200"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39</a:t>
            </a:fld>
            <a:endParaRPr lang="en-US" dirty="0"/>
          </a:p>
        </p:txBody>
      </p:sp>
      <p:sp>
        <p:nvSpPr>
          <p:cNvPr id="23" name="TextBox 22"/>
          <p:cNvSpPr txBox="1"/>
          <p:nvPr/>
        </p:nvSpPr>
        <p:spPr>
          <a:xfrm>
            <a:off x="533400" y="8382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Input</a:t>
            </a:r>
          </a:p>
        </p:txBody>
      </p:sp>
      <p:sp>
        <p:nvSpPr>
          <p:cNvPr id="24" name="TextBox 23"/>
          <p:cNvSpPr txBox="1"/>
          <p:nvPr/>
        </p:nvSpPr>
        <p:spPr>
          <a:xfrm>
            <a:off x="1066800" y="2667000"/>
            <a:ext cx="5486400" cy="461665"/>
          </a:xfrm>
          <a:prstGeom prst="rect">
            <a:avLst/>
          </a:prstGeom>
          <a:noFill/>
        </p:spPr>
        <p:txBody>
          <a:bodyPr wrap="square" rtlCol="0">
            <a:spAutoFit/>
          </a:bodyPr>
          <a:lstStyle/>
          <a:p>
            <a:r>
              <a:rPr lang="en-US" dirty="0">
                <a:solidFill>
                  <a:srgbClr val="000090"/>
                </a:solidFill>
                <a:latin typeface="Trebuchet MS"/>
                <a:cs typeface="Trebuchet MS"/>
              </a:rPr>
              <a:t>L</a:t>
            </a:r>
            <a:r>
              <a:rPr lang="en-US" dirty="0" smtClean="0">
                <a:solidFill>
                  <a:srgbClr val="000090"/>
                </a:solidFill>
                <a:latin typeface="Trebuchet MS"/>
                <a:cs typeface="Trebuchet MS"/>
              </a:rPr>
              <a:t>earn semantic types for attributes(s)</a:t>
            </a:r>
          </a:p>
        </p:txBody>
      </p:sp>
      <p:grpSp>
        <p:nvGrpSpPr>
          <p:cNvPr id="26" name="Group 25"/>
          <p:cNvGrpSpPr/>
          <p:nvPr/>
        </p:nvGrpSpPr>
        <p:grpSpPr>
          <a:xfrm>
            <a:off x="533400" y="1299865"/>
            <a:ext cx="5334000" cy="1219200"/>
            <a:chOff x="2590800" y="2590800"/>
            <a:chExt cx="5334000" cy="1219200"/>
          </a:xfrm>
        </p:grpSpPr>
        <p:sp>
          <p:nvSpPr>
            <p:cNvPr id="27" name="TextBox 26"/>
            <p:cNvSpPr txBox="1"/>
            <p:nvPr/>
          </p:nvSpPr>
          <p:spPr>
            <a:xfrm>
              <a:off x="2590800" y="2590800"/>
              <a:ext cx="53340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Sample data from new </a:t>
              </a:r>
              <a:r>
                <a:rPr lang="en-US" dirty="0" smtClean="0">
                  <a:solidFill>
                    <a:srgbClr val="000000"/>
                  </a:solidFill>
                  <a:latin typeface="Trebuchet MS"/>
                  <a:cs typeface="Trebuchet MS"/>
                </a:rPr>
                <a:t>source (S)</a:t>
              </a:r>
              <a:endParaRPr lang="en-US" dirty="0">
                <a:solidFill>
                  <a:srgbClr val="000000"/>
                </a:solidFill>
                <a:latin typeface="Trebuchet MS"/>
                <a:cs typeface="Trebuchet MS"/>
              </a:endParaRPr>
            </a:p>
          </p:txBody>
        </p:sp>
        <p:sp>
          <p:nvSpPr>
            <p:cNvPr id="28" name="TextBox 27"/>
            <p:cNvSpPr txBox="1"/>
            <p:nvPr/>
          </p:nvSpPr>
          <p:spPr>
            <a:xfrm>
              <a:off x="2590800" y="2967335"/>
              <a:ext cx="3886200" cy="461665"/>
            </a:xfrm>
            <a:prstGeom prst="rect">
              <a:avLst/>
            </a:prstGeom>
            <a:noFill/>
          </p:spPr>
          <p:txBody>
            <a:bodyPr wrap="square" rtlCol="0">
              <a:spAutoFit/>
            </a:bodyPr>
            <a:lstStyle/>
            <a:p>
              <a:pPr marL="342900" indent="-342900">
                <a:buFont typeface="Arial"/>
                <a:buChar char="•"/>
              </a:pPr>
              <a:r>
                <a:rPr lang="en-US" dirty="0" smtClean="0">
                  <a:solidFill>
                    <a:srgbClr val="000000"/>
                  </a:solidFill>
                  <a:latin typeface="Trebuchet MS"/>
                  <a:cs typeface="Trebuchet MS"/>
                </a:rPr>
                <a:t>Domain</a:t>
              </a:r>
              <a:r>
                <a:rPr lang="en-US" dirty="0" smtClean="0">
                  <a:solidFill>
                    <a:schemeClr val="tx1"/>
                  </a:solidFill>
                  <a:latin typeface="Trebuchet MS"/>
                  <a:cs typeface="Trebuchet MS"/>
                </a:rPr>
                <a:t> Ontologies (O)</a:t>
              </a:r>
              <a:endParaRPr lang="en-US" dirty="0">
                <a:solidFill>
                  <a:schemeClr val="tx1"/>
                </a:solidFill>
                <a:latin typeface="Trebuchet MS"/>
                <a:cs typeface="Trebuchet MS"/>
              </a:endParaRPr>
            </a:p>
          </p:txBody>
        </p:sp>
        <p:sp>
          <p:nvSpPr>
            <p:cNvPr id="29" name="TextBox 28"/>
            <p:cNvSpPr txBox="1"/>
            <p:nvPr/>
          </p:nvSpPr>
          <p:spPr>
            <a:xfrm>
              <a:off x="2590800" y="3348335"/>
              <a:ext cx="40386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Known semantic models</a:t>
              </a:r>
            </a:p>
          </p:txBody>
        </p:sp>
      </p:grpSp>
      <p:sp>
        <p:nvSpPr>
          <p:cNvPr id="33" name="TextBox 32"/>
          <p:cNvSpPr txBox="1"/>
          <p:nvPr/>
        </p:nvSpPr>
        <p:spPr>
          <a:xfrm>
            <a:off x="1066800" y="3378505"/>
            <a:ext cx="5562600" cy="461665"/>
          </a:xfrm>
          <a:prstGeom prst="rect">
            <a:avLst/>
          </a:prstGeom>
          <a:noFill/>
        </p:spPr>
        <p:txBody>
          <a:bodyPr wrap="square" rtlCol="0">
            <a:spAutoFit/>
          </a:bodyPr>
          <a:lstStyle/>
          <a:p>
            <a:r>
              <a:rPr lang="en-US" dirty="0" smtClean="0">
                <a:solidFill>
                  <a:srgbClr val="000090"/>
                </a:solidFill>
                <a:latin typeface="Trebuchet MS"/>
                <a:cs typeface="Trebuchet MS"/>
              </a:rPr>
              <a:t>Construct Graph G=(V,E)</a:t>
            </a:r>
          </a:p>
        </p:txBody>
      </p:sp>
      <p:sp>
        <p:nvSpPr>
          <p:cNvPr id="37" name="TextBox 36"/>
          <p:cNvSpPr txBox="1"/>
          <p:nvPr/>
        </p:nvSpPr>
        <p:spPr>
          <a:xfrm>
            <a:off x="1066800" y="4140045"/>
            <a:ext cx="7010400" cy="461665"/>
          </a:xfrm>
          <a:prstGeom prst="rect">
            <a:avLst/>
          </a:prstGeom>
          <a:noFill/>
        </p:spPr>
        <p:txBody>
          <a:bodyPr wrap="square" rtlCol="0">
            <a:spAutoFit/>
          </a:bodyPr>
          <a:lstStyle/>
          <a:p>
            <a:r>
              <a:rPr lang="en-US" dirty="0" smtClean="0">
                <a:solidFill>
                  <a:srgbClr val="000090"/>
                </a:solidFill>
                <a:latin typeface="Trebuchet MS"/>
                <a:cs typeface="Trebuchet MS"/>
              </a:rPr>
              <a:t>Generate mappings between attributes(S) and V</a:t>
            </a:r>
          </a:p>
        </p:txBody>
      </p:sp>
      <p:sp>
        <p:nvSpPr>
          <p:cNvPr id="42" name="TextBox 41"/>
          <p:cNvSpPr txBox="1"/>
          <p:nvPr/>
        </p:nvSpPr>
        <p:spPr>
          <a:xfrm>
            <a:off x="1066800" y="4876800"/>
            <a:ext cx="5715000" cy="461665"/>
          </a:xfrm>
          <a:prstGeom prst="rect">
            <a:avLst/>
          </a:prstGeom>
          <a:noFill/>
        </p:spPr>
        <p:txBody>
          <a:bodyPr wrap="square" rtlCol="0">
            <a:spAutoFit/>
          </a:bodyPr>
          <a:lstStyle/>
          <a:p>
            <a:r>
              <a:rPr lang="en-US" dirty="0" smtClean="0">
                <a:solidFill>
                  <a:srgbClr val="000090"/>
                </a:solidFill>
                <a:latin typeface="Trebuchet MS"/>
                <a:cs typeface="Trebuchet MS"/>
              </a:rPr>
              <a:t>Generate and rank semantic models</a:t>
            </a:r>
          </a:p>
        </p:txBody>
      </p:sp>
      <p:sp>
        <p:nvSpPr>
          <p:cNvPr id="46" name="Oval 45"/>
          <p:cNvSpPr/>
          <p:nvPr/>
        </p:nvSpPr>
        <p:spPr bwMode="auto">
          <a:xfrm>
            <a:off x="609600" y="3475335"/>
            <a:ext cx="304800" cy="304800"/>
          </a:xfrm>
          <a:prstGeom prst="ellipse">
            <a:avLst/>
          </a:prstGeom>
          <a:solidFill>
            <a:srgbClr val="000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a:latin typeface="+mj-lt"/>
              </a:rPr>
              <a:t>2</a:t>
            </a:r>
          </a:p>
        </p:txBody>
      </p:sp>
      <p:sp>
        <p:nvSpPr>
          <p:cNvPr id="50" name="TextBox 49"/>
          <p:cNvSpPr txBox="1"/>
          <p:nvPr/>
        </p:nvSpPr>
        <p:spPr>
          <a:xfrm>
            <a:off x="533400" y="55626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Output</a:t>
            </a:r>
          </a:p>
        </p:txBody>
      </p:sp>
      <p:sp>
        <p:nvSpPr>
          <p:cNvPr id="51" name="TextBox 50"/>
          <p:cNvSpPr txBox="1"/>
          <p:nvPr/>
        </p:nvSpPr>
        <p:spPr>
          <a:xfrm>
            <a:off x="533400" y="6019800"/>
            <a:ext cx="6172200" cy="461665"/>
          </a:xfrm>
          <a:prstGeom prst="rect">
            <a:avLst/>
          </a:prstGeom>
          <a:noFill/>
        </p:spPr>
        <p:txBody>
          <a:bodyPr wrap="square" rtlCol="0">
            <a:spAutoFit/>
          </a:bodyPr>
          <a:lstStyle/>
          <a:p>
            <a:pPr marL="342900" indent="-342900">
              <a:buFont typeface="Arial"/>
              <a:buChar char="•"/>
            </a:pPr>
            <a:r>
              <a:rPr lang="en-US" dirty="0" smtClean="0">
                <a:solidFill>
                  <a:schemeClr val="tx1"/>
                </a:solidFill>
                <a:latin typeface="Trebuchet MS"/>
                <a:cs typeface="Trebuchet MS"/>
              </a:rPr>
              <a:t>A ranked set of semantic models for S</a:t>
            </a:r>
            <a:endParaRPr lang="en-US" dirty="0">
              <a:solidFill>
                <a:schemeClr val="tx1"/>
              </a:solidFill>
              <a:latin typeface="Trebuchet MS"/>
              <a:cs typeface="Trebuchet MS"/>
            </a:endParaRPr>
          </a:p>
        </p:txBody>
      </p:sp>
      <p:pic>
        <p:nvPicPr>
          <p:cNvPr id="25" name="Picture 24"/>
          <p:cNvPicPr>
            <a:picLocks noChangeAspect="1"/>
          </p:cNvPicPr>
          <p:nvPr/>
        </p:nvPicPr>
        <p:blipFill>
          <a:blip r:embed="rId2"/>
          <a:stretch>
            <a:fillRect/>
          </a:stretch>
        </p:blipFill>
        <p:spPr>
          <a:xfrm>
            <a:off x="610040" y="2743200"/>
            <a:ext cx="380560" cy="379463"/>
          </a:xfrm>
          <a:prstGeom prst="rect">
            <a:avLst/>
          </a:prstGeom>
        </p:spPr>
      </p:pic>
    </p:spTree>
    <p:extLst>
      <p:ext uri="{BB962C8B-B14F-4D97-AF65-F5344CB8AC3E}">
        <p14:creationId xmlns:p14="http://schemas.microsoft.com/office/powerpoint/2010/main" val="4020776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Semantic Types</a:t>
            </a:r>
            <a:endParaRPr lang="en-US" dirty="0"/>
          </a:p>
        </p:txBody>
      </p:sp>
      <p:sp>
        <p:nvSpPr>
          <p:cNvPr id="5" name="Oval 4"/>
          <p:cNvSpPr/>
          <p:nvPr/>
        </p:nvSpPr>
        <p:spPr bwMode="auto">
          <a:xfrm>
            <a:off x="838200" y="2362200"/>
            <a:ext cx="11430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Person</a:t>
            </a:r>
          </a:p>
        </p:txBody>
      </p:sp>
      <p:sp>
        <p:nvSpPr>
          <p:cNvPr id="10" name="Oval 9"/>
          <p:cNvSpPr/>
          <p:nvPr/>
        </p:nvSpPr>
        <p:spPr bwMode="auto">
          <a:xfrm>
            <a:off x="6172200" y="2362200"/>
            <a:ext cx="19050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FF"/>
                </a:solidFill>
                <a:effectLst/>
                <a:latin typeface="+mj-lt"/>
              </a:rPr>
              <a:t>Organization</a:t>
            </a:r>
          </a:p>
        </p:txBody>
      </p:sp>
      <p:sp>
        <p:nvSpPr>
          <p:cNvPr id="11" name="Oval 10"/>
          <p:cNvSpPr/>
          <p:nvPr/>
        </p:nvSpPr>
        <p:spPr bwMode="auto">
          <a:xfrm>
            <a:off x="3810000" y="2362200"/>
            <a:ext cx="8382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City</a:t>
            </a:r>
          </a:p>
        </p:txBody>
      </p:sp>
      <p:sp>
        <p:nvSpPr>
          <p:cNvPr id="12" name="Oval 11"/>
          <p:cNvSpPr/>
          <p:nvPr/>
        </p:nvSpPr>
        <p:spPr bwMode="auto">
          <a:xfrm>
            <a:off x="5029200" y="2362200"/>
            <a:ext cx="8382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State</a:t>
            </a:r>
          </a:p>
        </p:txBody>
      </p:sp>
      <p:cxnSp>
        <p:nvCxnSpPr>
          <p:cNvPr id="28" name="Curved Connector 27"/>
          <p:cNvCxnSpPr>
            <a:stCxn id="5" idx="4"/>
            <a:endCxn id="15" idx="0"/>
          </p:cNvCxnSpPr>
          <p:nvPr/>
        </p:nvCxnSpPr>
        <p:spPr bwMode="auto">
          <a:xfrm rot="16200000" flipH="1">
            <a:off x="1181100" y="3200400"/>
            <a:ext cx="1143000" cy="68580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31" name="Curved Connector 30"/>
          <p:cNvCxnSpPr>
            <a:stCxn id="25" idx="4"/>
            <a:endCxn id="29" idx="0"/>
          </p:cNvCxnSpPr>
          <p:nvPr/>
        </p:nvCxnSpPr>
        <p:spPr bwMode="auto">
          <a:xfrm rot="16200000" flipH="1">
            <a:off x="2584710" y="3244590"/>
            <a:ext cx="1143000" cy="59742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34" name="Curved Connector 33"/>
          <p:cNvCxnSpPr>
            <a:stCxn id="11" idx="4"/>
            <a:endCxn id="30" idx="0"/>
          </p:cNvCxnSpPr>
          <p:nvPr/>
        </p:nvCxnSpPr>
        <p:spPr bwMode="auto">
          <a:xfrm rot="16200000" flipH="1">
            <a:off x="3867150" y="3333750"/>
            <a:ext cx="1143000" cy="41910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38" name="Curved Connector 37"/>
          <p:cNvCxnSpPr>
            <a:stCxn id="12" idx="4"/>
            <a:endCxn id="32" idx="0"/>
          </p:cNvCxnSpPr>
          <p:nvPr/>
        </p:nvCxnSpPr>
        <p:spPr bwMode="auto">
          <a:xfrm rot="16200000" flipH="1">
            <a:off x="4965960" y="3454140"/>
            <a:ext cx="1143000" cy="17832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41" name="Curved Connector 40"/>
          <p:cNvCxnSpPr>
            <a:stCxn id="10" idx="4"/>
            <a:endCxn id="33" idx="0"/>
          </p:cNvCxnSpPr>
          <p:nvPr/>
        </p:nvCxnSpPr>
        <p:spPr bwMode="auto">
          <a:xfrm rot="5400000">
            <a:off x="6362700" y="3352800"/>
            <a:ext cx="1143000" cy="38100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sp>
        <p:nvSpPr>
          <p:cNvPr id="79" name="TextBox 78"/>
          <p:cNvSpPr txBox="1"/>
          <p:nvPr/>
        </p:nvSpPr>
        <p:spPr>
          <a:xfrm>
            <a:off x="1654176"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80" name="TextBox 79"/>
          <p:cNvSpPr txBox="1"/>
          <p:nvPr/>
        </p:nvSpPr>
        <p:spPr>
          <a:xfrm>
            <a:off x="3009687" y="3152001"/>
            <a:ext cx="1060685" cy="307777"/>
          </a:xfrm>
          <a:prstGeom prst="rect">
            <a:avLst/>
          </a:prstGeom>
          <a:noFill/>
        </p:spPr>
        <p:txBody>
          <a:bodyPr wrap="none" lIns="0" tIns="0" rIns="0" bIns="0" rtlCol="0">
            <a:spAutoFit/>
          </a:bodyPr>
          <a:lstStyle/>
          <a:p>
            <a:r>
              <a:rPr lang="en-US" sz="2000" i="1" dirty="0" smtClean="0">
                <a:solidFill>
                  <a:srgbClr val="EB6615"/>
                </a:solidFill>
                <a:latin typeface="+mn-lt"/>
              </a:rPr>
              <a:t>birthdate</a:t>
            </a:r>
            <a:endParaRPr lang="en-US" sz="2000" i="1" dirty="0">
              <a:solidFill>
                <a:srgbClr val="EB6615"/>
              </a:solidFill>
              <a:latin typeface="+mn-lt"/>
            </a:endParaRPr>
          </a:p>
        </p:txBody>
      </p:sp>
      <p:sp>
        <p:nvSpPr>
          <p:cNvPr id="84" name="TextBox 83"/>
          <p:cNvSpPr txBox="1"/>
          <p:nvPr/>
        </p:nvSpPr>
        <p:spPr>
          <a:xfrm>
            <a:off x="55626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85" name="TextBox 84"/>
          <p:cNvSpPr txBox="1"/>
          <p:nvPr/>
        </p:nvSpPr>
        <p:spPr>
          <a:xfrm>
            <a:off x="71628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104" name="TextBox 103"/>
          <p:cNvSpPr txBox="1"/>
          <p:nvPr/>
        </p:nvSpPr>
        <p:spPr>
          <a:xfrm>
            <a:off x="4397376"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13" name="Slide Number Placeholder 12"/>
          <p:cNvSpPr>
            <a:spLocks noGrp="1"/>
          </p:cNvSpPr>
          <p:nvPr>
            <p:ph type="sldNum" sz="quarter" idx="10"/>
          </p:nvPr>
        </p:nvSpPr>
        <p:spPr/>
        <p:txBody>
          <a:bodyPr/>
          <a:lstStyle/>
          <a:p>
            <a:fld id="{80283411-854A-314E-B4F1-C2993CDE76D1}" type="slidenum">
              <a:rPr lang="en-US" smtClean="0"/>
              <a:pPr/>
              <a:t>4</a:t>
            </a:fld>
            <a:endParaRPr lang="en-US" dirty="0"/>
          </a:p>
        </p:txBody>
      </p:sp>
      <p:sp>
        <p:nvSpPr>
          <p:cNvPr id="25" name="Oval 24"/>
          <p:cNvSpPr/>
          <p:nvPr/>
        </p:nvSpPr>
        <p:spPr bwMode="auto">
          <a:xfrm>
            <a:off x="2286000" y="2362200"/>
            <a:ext cx="11430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Person</a:t>
            </a:r>
          </a:p>
        </p:txBody>
      </p:sp>
      <p:graphicFrame>
        <p:nvGraphicFramePr>
          <p:cNvPr id="20" name="Table 19"/>
          <p:cNvGraphicFramePr>
            <a:graphicFrameLocks noGrp="1"/>
          </p:cNvGraphicFramePr>
          <p:nvPr>
            <p:extLst>
              <p:ext uri="{D42A27DB-BD31-4B8C-83A1-F6EECF244321}">
                <p14:modId xmlns:p14="http://schemas.microsoft.com/office/powerpoint/2010/main" val="708821646"/>
              </p:ext>
            </p:extLst>
          </p:nvPr>
        </p:nvGraphicFramePr>
        <p:xfrm>
          <a:off x="1066800" y="4130040"/>
          <a:ext cx="6400799" cy="822960"/>
        </p:xfrm>
        <a:graphic>
          <a:graphicData uri="http://schemas.openxmlformats.org/drawingml/2006/table">
            <a:tbl>
              <a:tblPr firstRow="1" bandRow="1">
                <a:tableStyleId>{2D5ABB26-0587-4C30-8999-92F81FD0307C}</a:tableStyleId>
              </a:tblPr>
              <a:tblGrid>
                <a:gridCol w="220717"/>
                <a:gridCol w="1618593"/>
                <a:gridCol w="1103586"/>
                <a:gridCol w="1250731"/>
                <a:gridCol w="735724"/>
                <a:gridCol w="1471448"/>
              </a:tblGrid>
              <a:tr h="228600">
                <a:tc>
                  <a:txBody>
                    <a:bodyPr/>
                    <a:lstStyle/>
                    <a:p>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name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date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city</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state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workplace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r>
              <a:tr h="259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1</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Fred Collins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Oct 1959</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Seattle</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WA</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Microsoft</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2</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Tina Peterson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May 1980</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New York</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NY</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Google</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bl>
          </a:graphicData>
        </a:graphic>
      </p:graphicFrame>
      <p:grpSp>
        <p:nvGrpSpPr>
          <p:cNvPr id="16" name="Group 15"/>
          <p:cNvGrpSpPr/>
          <p:nvPr/>
        </p:nvGrpSpPr>
        <p:grpSpPr>
          <a:xfrm>
            <a:off x="1295400" y="4114800"/>
            <a:ext cx="6172200" cy="276999"/>
            <a:chOff x="1295400" y="4114800"/>
            <a:chExt cx="6172200" cy="276999"/>
          </a:xfrm>
        </p:grpSpPr>
        <p:sp>
          <p:nvSpPr>
            <p:cNvPr id="15" name="TextBox 14"/>
            <p:cNvSpPr txBox="1"/>
            <p:nvPr/>
          </p:nvSpPr>
          <p:spPr>
            <a:xfrm flipH="1">
              <a:off x="1295400" y="4114800"/>
              <a:ext cx="16002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29" name="TextBox 28"/>
            <p:cNvSpPr txBox="1"/>
            <p:nvPr/>
          </p:nvSpPr>
          <p:spPr>
            <a:xfrm flipH="1">
              <a:off x="2921520" y="4114800"/>
              <a:ext cx="1066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30" name="TextBox 29"/>
            <p:cNvSpPr txBox="1"/>
            <p:nvPr/>
          </p:nvSpPr>
          <p:spPr>
            <a:xfrm flipH="1">
              <a:off x="4038600" y="4114800"/>
              <a:ext cx="12192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32" name="TextBox 31"/>
            <p:cNvSpPr txBox="1"/>
            <p:nvPr/>
          </p:nvSpPr>
          <p:spPr>
            <a:xfrm flipH="1">
              <a:off x="5283720" y="4114800"/>
              <a:ext cx="685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33" name="TextBox 32"/>
            <p:cNvSpPr txBox="1"/>
            <p:nvPr/>
          </p:nvSpPr>
          <p:spPr>
            <a:xfrm flipH="1">
              <a:off x="6019800" y="4114800"/>
              <a:ext cx="1447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grpSp>
    </p:spTree>
    <p:extLst>
      <p:ext uri="{BB962C8B-B14F-4D97-AF65-F5344CB8AC3E}">
        <p14:creationId xmlns:p14="http://schemas.microsoft.com/office/powerpoint/2010/main" val="2632733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40</a:t>
            </a:fld>
            <a:endParaRPr lang="en-US" dirty="0"/>
          </a:p>
        </p:txBody>
      </p:sp>
      <p:sp>
        <p:nvSpPr>
          <p:cNvPr id="42" name="Content Placeholder 2"/>
          <p:cNvSpPr txBox="1">
            <a:spLocks/>
          </p:cNvSpPr>
          <p:nvPr/>
        </p:nvSpPr>
        <p:spPr bwMode="auto">
          <a:xfrm>
            <a:off x="533400" y="1143000"/>
            <a:ext cx="838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normAutofit fontScale="70000" lnSpcReduction="20000"/>
          </a:bodyPr>
          <a:lstStyle>
            <a:lvl1pPr marL="341313" indent="-341313" algn="l" defTabSz="457200" rtl="0" eaLnBrk="0" fontAlgn="base" hangingPunct="0">
              <a:spcBef>
                <a:spcPts val="800"/>
              </a:spcBef>
              <a:spcAft>
                <a:spcPct val="0"/>
              </a:spcAft>
              <a:buClr>
                <a:srgbClr val="000000"/>
              </a:buClr>
              <a:buSzPct val="100000"/>
              <a:buFont typeface="Arial" charset="0"/>
              <a:buChar char="•"/>
              <a:defRPr sz="3200">
                <a:solidFill>
                  <a:srgbClr val="000000"/>
                </a:solidFill>
                <a:latin typeface="+mn-lt"/>
                <a:ea typeface="ＭＳ Ｐゴシック" charset="0"/>
                <a:cs typeface="+mn-cs"/>
              </a:defRPr>
            </a:lvl1pPr>
            <a:lvl2pPr marL="741363" indent="-284163" algn="l" defTabSz="457200" rtl="0" eaLnBrk="0" fontAlgn="base" hangingPunct="0">
              <a:spcBef>
                <a:spcPts val="700"/>
              </a:spcBef>
              <a:spcAft>
                <a:spcPct val="0"/>
              </a:spcAft>
              <a:buClr>
                <a:srgbClr val="000000"/>
              </a:buClr>
              <a:buSzPct val="100000"/>
              <a:buFont typeface="Arial" charset="0"/>
              <a:buChar char="–"/>
              <a:defRPr sz="2800">
                <a:solidFill>
                  <a:srgbClr val="000000"/>
                </a:solidFill>
                <a:latin typeface="+mn-lt"/>
                <a:ea typeface="ＭＳ Ｐゴシック" charset="0"/>
              </a:defRPr>
            </a:lvl2pPr>
            <a:lvl3pPr marL="1143000" indent="-228600" algn="l" defTabSz="457200" rtl="0" eaLnBrk="0" fontAlgn="base" hangingPunct="0">
              <a:spcBef>
                <a:spcPts val="600"/>
              </a:spcBef>
              <a:spcAft>
                <a:spcPct val="0"/>
              </a:spcAft>
              <a:buClr>
                <a:srgbClr val="000000"/>
              </a:buClr>
              <a:buSzPct val="100000"/>
              <a:buFont typeface="Arial" charset="0"/>
              <a:buChar char="•"/>
              <a:defRPr sz="2400">
                <a:solidFill>
                  <a:srgbClr val="000000"/>
                </a:solidFill>
                <a:latin typeface="+mn-lt"/>
                <a:ea typeface="ＭＳ Ｐゴシック" charset="0"/>
              </a:defRPr>
            </a:lvl3pPr>
            <a:lvl4pPr marL="16002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mn-lt"/>
                <a:ea typeface="ＭＳ Ｐゴシック" charset="0"/>
              </a:defRPr>
            </a:lvl4pPr>
            <a:lvl5pPr marL="20574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mn-lt"/>
                <a:ea typeface="ＭＳ Ｐゴシック" charset="0"/>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pPr>
              <a:buClrTx/>
            </a:pPr>
            <a:r>
              <a:rPr lang="en-US" dirty="0" smtClean="0">
                <a:solidFill>
                  <a:schemeClr val="tx2">
                    <a:lumMod val="75000"/>
                  </a:schemeClr>
                </a:solidFill>
              </a:rPr>
              <a:t>Annotate (tag) nodes and links with list of supporting models</a:t>
            </a:r>
          </a:p>
          <a:p>
            <a:pPr>
              <a:buClrTx/>
            </a:pPr>
            <a:r>
              <a:rPr lang="en-US" dirty="0" smtClean="0">
                <a:solidFill>
                  <a:schemeClr val="tx2">
                    <a:lumMod val="75000"/>
                  </a:schemeClr>
                </a:solidFill>
              </a:rPr>
              <a:t>Adjust weight based on the number of supporting models</a:t>
            </a:r>
          </a:p>
        </p:txBody>
      </p:sp>
      <p:sp>
        <p:nvSpPr>
          <p:cNvPr id="6" name="Title 5"/>
          <p:cNvSpPr>
            <a:spLocks noGrp="1"/>
          </p:cNvSpPr>
          <p:nvPr>
            <p:ph type="title"/>
          </p:nvPr>
        </p:nvSpPr>
        <p:spPr/>
        <p:txBody>
          <a:bodyPr/>
          <a:lstStyle/>
          <a:p>
            <a:r>
              <a:rPr lang="en-US" dirty="0"/>
              <a:t>Build Graph G: Add Known Models</a:t>
            </a:r>
          </a:p>
        </p:txBody>
      </p:sp>
      <p:sp>
        <p:nvSpPr>
          <p:cNvPr id="37" name="Oval 36"/>
          <p:cNvSpPr/>
          <p:nvPr/>
        </p:nvSpPr>
        <p:spPr bwMode="auto">
          <a:xfrm>
            <a:off x="38100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sp>
        <p:nvSpPr>
          <p:cNvPr id="38" name="Oval 37"/>
          <p:cNvSpPr/>
          <p:nvPr/>
        </p:nvSpPr>
        <p:spPr bwMode="auto">
          <a:xfrm>
            <a:off x="1676400" y="4191000"/>
            <a:ext cx="2434350" cy="335317"/>
          </a:xfrm>
          <a:prstGeom prst="ellipse">
            <a:avLst/>
          </a:prstGeom>
          <a:no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smtClean="0">
                <a:ln>
                  <a:noFill/>
                </a:ln>
                <a:solidFill>
                  <a:schemeClr val="tx1"/>
                </a:solidFill>
                <a:effectLst/>
                <a:latin typeface="+mj-lt"/>
              </a:rPr>
              <a:t>CulturalHeritageObject</a:t>
            </a:r>
            <a:endParaRPr kumimoji="0" lang="en-US" sz="1200" i="0" u="none" strike="noStrike" cap="none" normalizeH="0" baseline="0" dirty="0" smtClean="0">
              <a:ln>
                <a:noFill/>
              </a:ln>
              <a:solidFill>
                <a:schemeClr val="tx1"/>
              </a:solidFill>
              <a:effectLst/>
              <a:latin typeface="+mj-lt"/>
            </a:endParaRPr>
          </a:p>
        </p:txBody>
      </p:sp>
      <p:cxnSp>
        <p:nvCxnSpPr>
          <p:cNvPr id="39" name="Curved Connector 38"/>
          <p:cNvCxnSpPr>
            <a:stCxn id="38" idx="4"/>
            <a:endCxn id="37" idx="0"/>
          </p:cNvCxnSpPr>
          <p:nvPr/>
        </p:nvCxnSpPr>
        <p:spPr bwMode="auto">
          <a:xfrm rot="16200000" flipH="1">
            <a:off x="3294637" y="4125254"/>
            <a:ext cx="685800" cy="14879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40" name="Curved Connector 39"/>
          <p:cNvCxnSpPr>
            <a:stCxn id="37" idx="4"/>
            <a:endCxn id="44" idx="0"/>
          </p:cNvCxnSpPr>
          <p:nvPr/>
        </p:nvCxnSpPr>
        <p:spPr bwMode="auto">
          <a:xfrm rot="5400000">
            <a:off x="3802340" y="5716389"/>
            <a:ext cx="778633" cy="3796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41" name="TextBox 40"/>
          <p:cNvSpPr txBox="1"/>
          <p:nvPr/>
        </p:nvSpPr>
        <p:spPr>
          <a:xfrm>
            <a:off x="3844171" y="5897917"/>
            <a:ext cx="423029" cy="184666"/>
          </a:xfrm>
          <a:prstGeom prst="rect">
            <a:avLst/>
          </a:prstGeom>
          <a:noFill/>
        </p:spPr>
        <p:txBody>
          <a:bodyPr wrap="none" lIns="0" tIns="0" rIns="0" bIns="0" rtlCol="0">
            <a:spAutoFit/>
          </a:bodyPr>
          <a:lstStyle/>
          <a:p>
            <a:r>
              <a:rPr lang="en-US" sz="1200" i="1" dirty="0" smtClean="0">
                <a:solidFill>
                  <a:srgbClr val="000000"/>
                </a:solidFill>
                <a:latin typeface="+mn-lt"/>
              </a:rPr>
              <a:t>name</a:t>
            </a:r>
            <a:endParaRPr lang="en-US" sz="1200" i="1" dirty="0">
              <a:solidFill>
                <a:srgbClr val="000000"/>
              </a:solidFill>
              <a:latin typeface="+mn-lt"/>
            </a:endParaRPr>
          </a:p>
        </p:txBody>
      </p:sp>
      <p:sp>
        <p:nvSpPr>
          <p:cNvPr id="43" name="TextBox 42"/>
          <p:cNvSpPr txBox="1"/>
          <p:nvPr/>
        </p:nvSpPr>
        <p:spPr>
          <a:xfrm>
            <a:off x="3521570" y="4875051"/>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44" name="TextBox 43"/>
          <p:cNvSpPr txBox="1"/>
          <p:nvPr/>
        </p:nvSpPr>
        <p:spPr>
          <a:xfrm>
            <a:off x="3812621" y="6295550"/>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cxnSp>
        <p:nvCxnSpPr>
          <p:cNvPr id="45" name="Curved Connector 44"/>
          <p:cNvCxnSpPr>
            <a:stCxn id="38" idx="3"/>
            <a:endCxn id="56" idx="0"/>
          </p:cNvCxnSpPr>
          <p:nvPr/>
        </p:nvCxnSpPr>
        <p:spPr bwMode="auto">
          <a:xfrm rot="16200000" flipH="1">
            <a:off x="2134898" y="4375215"/>
            <a:ext cx="734906" cy="938898"/>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46" name="Curved Connector 45"/>
          <p:cNvCxnSpPr>
            <a:stCxn id="56" idx="4"/>
            <a:endCxn id="53" idx="0"/>
          </p:cNvCxnSpPr>
          <p:nvPr/>
        </p:nvCxnSpPr>
        <p:spPr bwMode="auto">
          <a:xfrm rot="5400000">
            <a:off x="2035448" y="5342565"/>
            <a:ext cx="762000" cy="1110704"/>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47" name="Curved Connector 46"/>
          <p:cNvCxnSpPr>
            <a:stCxn id="38" idx="2"/>
            <a:endCxn id="54" idx="0"/>
          </p:cNvCxnSpPr>
          <p:nvPr/>
        </p:nvCxnSpPr>
        <p:spPr bwMode="auto">
          <a:xfrm rot="10800000" flipV="1">
            <a:off x="706488" y="4358659"/>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48" name="Curved Connector 47"/>
          <p:cNvCxnSpPr>
            <a:stCxn id="38" idx="2"/>
            <a:endCxn id="55" idx="0"/>
          </p:cNvCxnSpPr>
          <p:nvPr/>
        </p:nvCxnSpPr>
        <p:spPr bwMode="auto">
          <a:xfrm rot="10800000" flipV="1">
            <a:off x="1445530" y="4358659"/>
            <a:ext cx="230870" cy="14399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49" name="TextBox 48"/>
          <p:cNvSpPr txBox="1"/>
          <p:nvPr/>
        </p:nvSpPr>
        <p:spPr>
          <a:xfrm>
            <a:off x="2209800" y="4875051"/>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50" name="TextBox 49"/>
          <p:cNvSpPr txBox="1"/>
          <p:nvPr/>
        </p:nvSpPr>
        <p:spPr>
          <a:xfrm>
            <a:off x="228600" y="4875051"/>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51" name="TextBox 50"/>
          <p:cNvSpPr txBox="1"/>
          <p:nvPr/>
        </p:nvSpPr>
        <p:spPr>
          <a:xfrm>
            <a:off x="1600200" y="4875051"/>
            <a:ext cx="277557" cy="184666"/>
          </a:xfrm>
          <a:prstGeom prst="rect">
            <a:avLst/>
          </a:prstGeom>
          <a:noFill/>
        </p:spPr>
        <p:txBody>
          <a:bodyPr wrap="none" lIns="0" tIns="0" rIns="0" bIns="0" rtlCol="0">
            <a:spAutoFit/>
          </a:bodyPr>
          <a:lstStyle/>
          <a:p>
            <a:r>
              <a:rPr lang="en-US" sz="1200" i="1" dirty="0" smtClean="0">
                <a:solidFill>
                  <a:schemeClr val="tx1"/>
                </a:solidFill>
                <a:latin typeface="+mn-lt"/>
              </a:rPr>
              <a:t>title</a:t>
            </a:r>
            <a:endParaRPr lang="en-US" sz="1200" i="1" dirty="0">
              <a:solidFill>
                <a:schemeClr val="tx1"/>
              </a:solidFill>
              <a:latin typeface="+mn-lt"/>
            </a:endParaRPr>
          </a:p>
        </p:txBody>
      </p:sp>
      <p:sp>
        <p:nvSpPr>
          <p:cNvPr id="52" name="TextBox 51"/>
          <p:cNvSpPr txBox="1"/>
          <p:nvPr/>
        </p:nvSpPr>
        <p:spPr>
          <a:xfrm>
            <a:off x="2133600" y="5897917"/>
            <a:ext cx="679785" cy="184666"/>
          </a:xfrm>
          <a:prstGeom prst="rect">
            <a:avLst/>
          </a:prstGeom>
          <a:noFill/>
        </p:spPr>
        <p:txBody>
          <a:bodyPr wrap="none" lIns="0" tIns="0" rIns="0" bIns="0" rtlCol="0">
            <a:spAutoFit/>
          </a:bodyPr>
          <a:lstStyle/>
          <a:p>
            <a:r>
              <a:rPr lang="en-US" sz="1200" i="1" dirty="0" err="1" smtClean="0">
                <a:solidFill>
                  <a:srgbClr val="000000"/>
                </a:solidFill>
                <a:latin typeface="+mn-lt"/>
              </a:rPr>
              <a:t>prefLabel</a:t>
            </a:r>
            <a:endParaRPr lang="en-US" sz="1200" i="1" dirty="0">
              <a:solidFill>
                <a:srgbClr val="000000"/>
              </a:solidFill>
              <a:latin typeface="+mn-lt"/>
            </a:endParaRPr>
          </a:p>
        </p:txBody>
      </p:sp>
      <p:sp>
        <p:nvSpPr>
          <p:cNvPr id="53" name="TextBox 52"/>
          <p:cNvSpPr txBox="1"/>
          <p:nvPr/>
        </p:nvSpPr>
        <p:spPr>
          <a:xfrm>
            <a:off x="1676400" y="6278917"/>
            <a:ext cx="369392"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type</a:t>
            </a:r>
            <a:endParaRPr lang="en-US" dirty="0"/>
          </a:p>
        </p:txBody>
      </p:sp>
      <p:sp>
        <p:nvSpPr>
          <p:cNvPr id="54" name="TextBox 53"/>
          <p:cNvSpPr txBox="1"/>
          <p:nvPr/>
        </p:nvSpPr>
        <p:spPr>
          <a:xfrm>
            <a:off x="152400" y="5341435"/>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t>creationDate</a:t>
            </a:r>
            <a:endParaRPr lang="en-US" dirty="0"/>
          </a:p>
        </p:txBody>
      </p:sp>
      <p:sp>
        <p:nvSpPr>
          <p:cNvPr id="55" name="TextBox 54"/>
          <p:cNvSpPr txBox="1"/>
          <p:nvPr/>
        </p:nvSpPr>
        <p:spPr>
          <a:xfrm>
            <a:off x="1214660" y="5798635"/>
            <a:ext cx="461740" cy="230832"/>
          </a:xfrm>
          <a:prstGeom prst="rect">
            <a:avLst/>
          </a:prstGeom>
          <a:solidFill>
            <a:srgbClr val="FFFFFF"/>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title</a:t>
            </a:r>
            <a:endParaRPr lang="en-US" dirty="0"/>
          </a:p>
        </p:txBody>
      </p:sp>
      <p:sp>
        <p:nvSpPr>
          <p:cNvPr id="56" name="Oval 55"/>
          <p:cNvSpPr/>
          <p:nvPr/>
        </p:nvSpPr>
        <p:spPr bwMode="auto">
          <a:xfrm>
            <a:off x="2286000" y="5212117"/>
            <a:ext cx="13716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rPr>
              <a:t>Concept</a:t>
            </a:r>
          </a:p>
        </p:txBody>
      </p:sp>
      <p:sp>
        <p:nvSpPr>
          <p:cNvPr id="73" name="Rounded Rectangle 72"/>
          <p:cNvSpPr/>
          <p:nvPr/>
        </p:nvSpPr>
        <p:spPr bwMode="auto">
          <a:xfrm>
            <a:off x="1002145"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74" name="Rounded Rectangle 73"/>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75" name="Rounded Rectangle 74"/>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77" name="Rounded Rectangle 76"/>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78" name="Rounded Rectangle 77"/>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79" name="Rounded Rectangle 78"/>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7" name="Rounded Rectangle 86"/>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09" name="Rounded Rectangle 108"/>
          <p:cNvSpPr/>
          <p:nvPr/>
        </p:nvSpPr>
        <p:spPr bwMode="auto">
          <a:xfrm>
            <a:off x="673609"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11" name="Rounded Rectangle 110"/>
          <p:cNvSpPr/>
          <p:nvPr/>
        </p:nvSpPr>
        <p:spPr bwMode="auto">
          <a:xfrm>
            <a:off x="3223490"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12" name="Rounded Rectangle 111"/>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15" name="Rounded Rectangle 114"/>
          <p:cNvSpPr/>
          <p:nvPr/>
        </p:nvSpPr>
        <p:spPr bwMode="auto">
          <a:xfrm>
            <a:off x="4267200"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18" name="Rounded Rectangle 117"/>
          <p:cNvSpPr/>
          <p:nvPr/>
        </p:nvSpPr>
        <p:spPr bwMode="auto">
          <a:xfrm>
            <a:off x="394392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23" name="Rounded Rectangle 122"/>
          <p:cNvSpPr/>
          <p:nvPr/>
        </p:nvSpPr>
        <p:spPr bwMode="auto">
          <a:xfrm>
            <a:off x="651165" y="2057400"/>
            <a:ext cx="872835" cy="381000"/>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solidFill>
                  <a:schemeClr val="accent3">
                    <a:lumMod val="50000"/>
                  </a:schemeClr>
                </a:solidFill>
                <a:latin typeface="Trebuchet MS"/>
                <a:cs typeface="Trebuchet MS"/>
              </a:rPr>
              <a:t>dma</a:t>
            </a:r>
            <a:endParaRPr lang="en-US" sz="1800" b="1" dirty="0" smtClean="0">
              <a:solidFill>
                <a:schemeClr val="accent3">
                  <a:lumMod val="50000"/>
                </a:schemeClr>
              </a:solidFill>
              <a:latin typeface="Trebuchet MS"/>
              <a:cs typeface="Trebuchet MS"/>
            </a:endParaRPr>
          </a:p>
        </p:txBody>
      </p:sp>
    </p:spTree>
    <p:extLst>
      <p:ext uri="{BB962C8B-B14F-4D97-AF65-F5344CB8AC3E}">
        <p14:creationId xmlns:p14="http://schemas.microsoft.com/office/powerpoint/2010/main" val="1775296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41</a:t>
            </a:fld>
            <a:endParaRPr lang="en-US" dirty="0"/>
          </a:p>
        </p:txBody>
      </p:sp>
      <p:sp>
        <p:nvSpPr>
          <p:cNvPr id="42" name="Content Placeholder 2"/>
          <p:cNvSpPr txBox="1">
            <a:spLocks/>
          </p:cNvSpPr>
          <p:nvPr/>
        </p:nvSpPr>
        <p:spPr bwMode="auto">
          <a:xfrm>
            <a:off x="533400" y="1143000"/>
            <a:ext cx="838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normAutofit fontScale="70000" lnSpcReduction="20000"/>
          </a:bodyPr>
          <a:lstStyle>
            <a:lvl1pPr marL="341313" indent="-341313" algn="l" defTabSz="457200" rtl="0" eaLnBrk="0" fontAlgn="base" hangingPunct="0">
              <a:spcBef>
                <a:spcPts val="800"/>
              </a:spcBef>
              <a:spcAft>
                <a:spcPct val="0"/>
              </a:spcAft>
              <a:buClr>
                <a:srgbClr val="000000"/>
              </a:buClr>
              <a:buSzPct val="100000"/>
              <a:buFont typeface="Arial" charset="0"/>
              <a:buChar char="•"/>
              <a:defRPr sz="3200">
                <a:solidFill>
                  <a:srgbClr val="000000"/>
                </a:solidFill>
                <a:latin typeface="+mn-lt"/>
                <a:ea typeface="ＭＳ Ｐゴシック" charset="0"/>
                <a:cs typeface="+mn-cs"/>
              </a:defRPr>
            </a:lvl1pPr>
            <a:lvl2pPr marL="741363" indent="-284163" algn="l" defTabSz="457200" rtl="0" eaLnBrk="0" fontAlgn="base" hangingPunct="0">
              <a:spcBef>
                <a:spcPts val="700"/>
              </a:spcBef>
              <a:spcAft>
                <a:spcPct val="0"/>
              </a:spcAft>
              <a:buClr>
                <a:srgbClr val="000000"/>
              </a:buClr>
              <a:buSzPct val="100000"/>
              <a:buFont typeface="Arial" charset="0"/>
              <a:buChar char="–"/>
              <a:defRPr sz="2800">
                <a:solidFill>
                  <a:srgbClr val="000000"/>
                </a:solidFill>
                <a:latin typeface="+mn-lt"/>
                <a:ea typeface="ＭＳ Ｐゴシック" charset="0"/>
              </a:defRPr>
            </a:lvl2pPr>
            <a:lvl3pPr marL="1143000" indent="-228600" algn="l" defTabSz="457200" rtl="0" eaLnBrk="0" fontAlgn="base" hangingPunct="0">
              <a:spcBef>
                <a:spcPts val="600"/>
              </a:spcBef>
              <a:spcAft>
                <a:spcPct val="0"/>
              </a:spcAft>
              <a:buClr>
                <a:srgbClr val="000000"/>
              </a:buClr>
              <a:buSzPct val="100000"/>
              <a:buFont typeface="Arial" charset="0"/>
              <a:buChar char="•"/>
              <a:defRPr sz="2400">
                <a:solidFill>
                  <a:srgbClr val="000000"/>
                </a:solidFill>
                <a:latin typeface="+mn-lt"/>
                <a:ea typeface="ＭＳ Ｐゴシック" charset="0"/>
              </a:defRPr>
            </a:lvl3pPr>
            <a:lvl4pPr marL="16002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mn-lt"/>
                <a:ea typeface="ＭＳ Ｐゴシック" charset="0"/>
              </a:defRPr>
            </a:lvl4pPr>
            <a:lvl5pPr marL="20574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mn-lt"/>
                <a:ea typeface="ＭＳ Ｐゴシック" charset="0"/>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pPr>
              <a:buClrTx/>
            </a:pPr>
            <a:r>
              <a:rPr lang="en-US" dirty="0" smtClean="0">
                <a:solidFill>
                  <a:srgbClr val="11628F"/>
                </a:solidFill>
              </a:rPr>
              <a:t>Annotate (tag) nodes and links with list of supporting models</a:t>
            </a:r>
          </a:p>
          <a:p>
            <a:pPr>
              <a:buClrTx/>
            </a:pPr>
            <a:r>
              <a:rPr lang="en-US" dirty="0" smtClean="0">
                <a:solidFill>
                  <a:srgbClr val="11628F"/>
                </a:solidFill>
              </a:rPr>
              <a:t>Adjust weight based on the number of tags</a:t>
            </a:r>
          </a:p>
        </p:txBody>
      </p:sp>
      <p:sp>
        <p:nvSpPr>
          <p:cNvPr id="6" name="Title 5"/>
          <p:cNvSpPr>
            <a:spLocks noGrp="1"/>
          </p:cNvSpPr>
          <p:nvPr>
            <p:ph type="title"/>
          </p:nvPr>
        </p:nvSpPr>
        <p:spPr/>
        <p:txBody>
          <a:bodyPr/>
          <a:lstStyle/>
          <a:p>
            <a:r>
              <a:rPr lang="en-US" dirty="0"/>
              <a:t>Build Graph G: Add Known Models</a:t>
            </a:r>
          </a:p>
        </p:txBody>
      </p:sp>
      <p:sp>
        <p:nvSpPr>
          <p:cNvPr id="80" name="Rounded Rectangle 79"/>
          <p:cNvSpPr/>
          <p:nvPr/>
        </p:nvSpPr>
        <p:spPr bwMode="auto">
          <a:xfrm>
            <a:off x="651165" y="2057400"/>
            <a:ext cx="872835" cy="381000"/>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solidFill>
                  <a:schemeClr val="accent3">
                    <a:lumMod val="50000"/>
                  </a:schemeClr>
                </a:solidFill>
                <a:latin typeface="Trebuchet MS"/>
                <a:cs typeface="Trebuchet MS"/>
              </a:rPr>
              <a:t>dma</a:t>
            </a:r>
            <a:endParaRPr lang="en-US" sz="1800" b="1" dirty="0" smtClean="0">
              <a:solidFill>
                <a:schemeClr val="accent3">
                  <a:lumMod val="50000"/>
                </a:schemeClr>
              </a:solidFill>
              <a:latin typeface="Trebuchet MS"/>
              <a:cs typeface="Trebuchet MS"/>
            </a:endParaRPr>
          </a:p>
        </p:txBody>
      </p:sp>
      <p:sp>
        <p:nvSpPr>
          <p:cNvPr id="81" name="Rounded Rectangle 80"/>
          <p:cNvSpPr/>
          <p:nvPr/>
        </p:nvSpPr>
        <p:spPr bwMode="auto">
          <a:xfrm>
            <a:off x="1600200" y="2057400"/>
            <a:ext cx="872835" cy="381000"/>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solidFill>
                  <a:schemeClr val="accent6">
                    <a:lumMod val="75000"/>
                  </a:schemeClr>
                </a:solidFill>
                <a:latin typeface="Trebuchet MS"/>
                <a:cs typeface="Trebuchet MS"/>
              </a:rPr>
              <a:t>npg</a:t>
            </a:r>
            <a:endParaRPr lang="en-US" sz="1800" b="1" dirty="0" smtClean="0">
              <a:solidFill>
                <a:schemeClr val="accent6">
                  <a:lumMod val="75000"/>
                </a:schemeClr>
              </a:solidFill>
              <a:latin typeface="Trebuchet MS"/>
              <a:cs typeface="Trebuchet MS"/>
            </a:endParaRPr>
          </a:p>
        </p:txBody>
      </p:sp>
      <p:sp>
        <p:nvSpPr>
          <p:cNvPr id="64" name="Oval 63"/>
          <p:cNvSpPr/>
          <p:nvPr/>
        </p:nvSpPr>
        <p:spPr bwMode="auto">
          <a:xfrm>
            <a:off x="38100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sp>
        <p:nvSpPr>
          <p:cNvPr id="65" name="Oval 64"/>
          <p:cNvSpPr/>
          <p:nvPr/>
        </p:nvSpPr>
        <p:spPr bwMode="auto">
          <a:xfrm>
            <a:off x="1676400" y="4191000"/>
            <a:ext cx="2434350" cy="335317"/>
          </a:xfrm>
          <a:prstGeom prst="ellipse">
            <a:avLst/>
          </a:prstGeom>
          <a:no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smtClean="0">
                <a:ln>
                  <a:noFill/>
                </a:ln>
                <a:solidFill>
                  <a:schemeClr val="tx1"/>
                </a:solidFill>
                <a:effectLst/>
                <a:latin typeface="+mj-lt"/>
              </a:rPr>
              <a:t>CulturalHeritageObject</a:t>
            </a:r>
            <a:endParaRPr kumimoji="0" lang="en-US" sz="1200" i="0" u="none" strike="noStrike" cap="none" normalizeH="0" baseline="0" dirty="0" smtClean="0">
              <a:ln>
                <a:noFill/>
              </a:ln>
              <a:solidFill>
                <a:schemeClr val="tx1"/>
              </a:solidFill>
              <a:effectLst/>
              <a:latin typeface="+mj-lt"/>
            </a:endParaRPr>
          </a:p>
        </p:txBody>
      </p:sp>
      <p:cxnSp>
        <p:nvCxnSpPr>
          <p:cNvPr id="66" name="Curved Connector 65"/>
          <p:cNvCxnSpPr>
            <a:stCxn id="65" idx="4"/>
            <a:endCxn id="64" idx="0"/>
          </p:cNvCxnSpPr>
          <p:nvPr/>
        </p:nvCxnSpPr>
        <p:spPr bwMode="auto">
          <a:xfrm rot="16200000" flipH="1">
            <a:off x="3294637" y="4125254"/>
            <a:ext cx="685800" cy="14879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67" name="Curved Connector 66"/>
          <p:cNvCxnSpPr>
            <a:stCxn id="64" idx="4"/>
            <a:endCxn id="76" idx="0"/>
          </p:cNvCxnSpPr>
          <p:nvPr/>
        </p:nvCxnSpPr>
        <p:spPr bwMode="auto">
          <a:xfrm rot="5400000">
            <a:off x="3802340" y="5716389"/>
            <a:ext cx="778633" cy="3796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68" name="TextBox 67"/>
          <p:cNvSpPr txBox="1"/>
          <p:nvPr/>
        </p:nvSpPr>
        <p:spPr>
          <a:xfrm>
            <a:off x="3844171" y="5897917"/>
            <a:ext cx="423029" cy="184666"/>
          </a:xfrm>
          <a:prstGeom prst="rect">
            <a:avLst/>
          </a:prstGeom>
          <a:noFill/>
        </p:spPr>
        <p:txBody>
          <a:bodyPr wrap="none" lIns="0" tIns="0" rIns="0" bIns="0" rtlCol="0">
            <a:spAutoFit/>
          </a:bodyPr>
          <a:lstStyle/>
          <a:p>
            <a:r>
              <a:rPr lang="en-US" sz="1200" i="1" dirty="0" smtClean="0">
                <a:solidFill>
                  <a:srgbClr val="000000"/>
                </a:solidFill>
                <a:latin typeface="+mn-lt"/>
              </a:rPr>
              <a:t>name</a:t>
            </a:r>
            <a:endParaRPr lang="en-US" sz="1200" i="1" dirty="0">
              <a:solidFill>
                <a:srgbClr val="000000"/>
              </a:solidFill>
              <a:latin typeface="+mn-lt"/>
            </a:endParaRPr>
          </a:p>
        </p:txBody>
      </p:sp>
      <p:sp>
        <p:nvSpPr>
          <p:cNvPr id="75" name="TextBox 74"/>
          <p:cNvSpPr txBox="1"/>
          <p:nvPr/>
        </p:nvSpPr>
        <p:spPr>
          <a:xfrm>
            <a:off x="3521570" y="4875051"/>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76" name="TextBox 75"/>
          <p:cNvSpPr txBox="1"/>
          <p:nvPr/>
        </p:nvSpPr>
        <p:spPr>
          <a:xfrm>
            <a:off x="3812621" y="6295550"/>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cxnSp>
        <p:nvCxnSpPr>
          <p:cNvPr id="77" name="Curved Connector 76"/>
          <p:cNvCxnSpPr>
            <a:stCxn id="65" idx="3"/>
            <a:endCxn id="121" idx="0"/>
          </p:cNvCxnSpPr>
          <p:nvPr/>
        </p:nvCxnSpPr>
        <p:spPr bwMode="auto">
          <a:xfrm rot="16200000" flipH="1">
            <a:off x="2134898" y="4375215"/>
            <a:ext cx="734906" cy="938898"/>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78" name="Curved Connector 77"/>
          <p:cNvCxnSpPr>
            <a:stCxn id="121" idx="4"/>
            <a:endCxn id="113" idx="0"/>
          </p:cNvCxnSpPr>
          <p:nvPr/>
        </p:nvCxnSpPr>
        <p:spPr bwMode="auto">
          <a:xfrm rot="5400000">
            <a:off x="2035448" y="5342565"/>
            <a:ext cx="762000" cy="1110704"/>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79" name="Curved Connector 78"/>
          <p:cNvCxnSpPr>
            <a:stCxn id="65" idx="2"/>
            <a:endCxn id="115" idx="0"/>
          </p:cNvCxnSpPr>
          <p:nvPr/>
        </p:nvCxnSpPr>
        <p:spPr bwMode="auto">
          <a:xfrm rot="10800000" flipV="1">
            <a:off x="706488" y="4358659"/>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87" name="Curved Connector 86"/>
          <p:cNvCxnSpPr>
            <a:stCxn id="65" idx="2"/>
            <a:endCxn id="118" idx="0"/>
          </p:cNvCxnSpPr>
          <p:nvPr/>
        </p:nvCxnSpPr>
        <p:spPr bwMode="auto">
          <a:xfrm rot="10800000" flipV="1">
            <a:off x="1445530" y="4358659"/>
            <a:ext cx="230870" cy="14399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02" name="TextBox 101"/>
          <p:cNvSpPr txBox="1"/>
          <p:nvPr/>
        </p:nvSpPr>
        <p:spPr>
          <a:xfrm>
            <a:off x="2209800" y="4875051"/>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110" name="TextBox 109"/>
          <p:cNvSpPr txBox="1"/>
          <p:nvPr/>
        </p:nvSpPr>
        <p:spPr>
          <a:xfrm>
            <a:off x="228600" y="4875051"/>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111" name="TextBox 110"/>
          <p:cNvSpPr txBox="1"/>
          <p:nvPr/>
        </p:nvSpPr>
        <p:spPr>
          <a:xfrm>
            <a:off x="1600200" y="4875051"/>
            <a:ext cx="277557" cy="184666"/>
          </a:xfrm>
          <a:prstGeom prst="rect">
            <a:avLst/>
          </a:prstGeom>
          <a:noFill/>
        </p:spPr>
        <p:txBody>
          <a:bodyPr wrap="none" lIns="0" tIns="0" rIns="0" bIns="0" rtlCol="0">
            <a:spAutoFit/>
          </a:bodyPr>
          <a:lstStyle/>
          <a:p>
            <a:r>
              <a:rPr lang="en-US" sz="1200" i="1" dirty="0" smtClean="0">
                <a:solidFill>
                  <a:schemeClr val="tx1"/>
                </a:solidFill>
                <a:latin typeface="+mn-lt"/>
              </a:rPr>
              <a:t>title</a:t>
            </a:r>
            <a:endParaRPr lang="en-US" sz="1200" i="1" dirty="0">
              <a:solidFill>
                <a:schemeClr val="tx1"/>
              </a:solidFill>
              <a:latin typeface="+mn-lt"/>
            </a:endParaRPr>
          </a:p>
        </p:txBody>
      </p:sp>
      <p:sp>
        <p:nvSpPr>
          <p:cNvPr id="112" name="TextBox 111"/>
          <p:cNvSpPr txBox="1"/>
          <p:nvPr/>
        </p:nvSpPr>
        <p:spPr>
          <a:xfrm>
            <a:off x="2133600" y="5897917"/>
            <a:ext cx="679785" cy="184666"/>
          </a:xfrm>
          <a:prstGeom prst="rect">
            <a:avLst/>
          </a:prstGeom>
          <a:noFill/>
        </p:spPr>
        <p:txBody>
          <a:bodyPr wrap="none" lIns="0" tIns="0" rIns="0" bIns="0" rtlCol="0">
            <a:spAutoFit/>
          </a:bodyPr>
          <a:lstStyle/>
          <a:p>
            <a:r>
              <a:rPr lang="en-US" sz="1200" i="1" dirty="0" err="1" smtClean="0">
                <a:solidFill>
                  <a:srgbClr val="000000"/>
                </a:solidFill>
                <a:latin typeface="+mn-lt"/>
              </a:rPr>
              <a:t>prefLabel</a:t>
            </a:r>
            <a:endParaRPr lang="en-US" sz="1200" i="1" dirty="0">
              <a:solidFill>
                <a:srgbClr val="000000"/>
              </a:solidFill>
              <a:latin typeface="+mn-lt"/>
            </a:endParaRPr>
          </a:p>
        </p:txBody>
      </p:sp>
      <p:sp>
        <p:nvSpPr>
          <p:cNvPr id="113" name="TextBox 112"/>
          <p:cNvSpPr txBox="1"/>
          <p:nvPr/>
        </p:nvSpPr>
        <p:spPr>
          <a:xfrm>
            <a:off x="1676400" y="6278917"/>
            <a:ext cx="369392"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type</a:t>
            </a:r>
            <a:endParaRPr lang="en-US" dirty="0"/>
          </a:p>
        </p:txBody>
      </p:sp>
      <p:sp>
        <p:nvSpPr>
          <p:cNvPr id="115" name="TextBox 114"/>
          <p:cNvSpPr txBox="1"/>
          <p:nvPr/>
        </p:nvSpPr>
        <p:spPr>
          <a:xfrm>
            <a:off x="152400" y="5341435"/>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t>creationDate</a:t>
            </a:r>
            <a:endParaRPr lang="en-US" dirty="0"/>
          </a:p>
        </p:txBody>
      </p:sp>
      <p:sp>
        <p:nvSpPr>
          <p:cNvPr id="118" name="TextBox 117"/>
          <p:cNvSpPr txBox="1"/>
          <p:nvPr/>
        </p:nvSpPr>
        <p:spPr>
          <a:xfrm>
            <a:off x="1214660" y="5798635"/>
            <a:ext cx="461740" cy="230832"/>
          </a:xfrm>
          <a:prstGeom prst="rect">
            <a:avLst/>
          </a:prstGeom>
          <a:solidFill>
            <a:srgbClr val="FFFFFF"/>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title</a:t>
            </a:r>
            <a:endParaRPr lang="en-US" dirty="0"/>
          </a:p>
        </p:txBody>
      </p:sp>
      <p:sp>
        <p:nvSpPr>
          <p:cNvPr id="121" name="Oval 120"/>
          <p:cNvSpPr/>
          <p:nvPr/>
        </p:nvSpPr>
        <p:spPr bwMode="auto">
          <a:xfrm>
            <a:off x="2286000" y="5212117"/>
            <a:ext cx="13716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rPr>
              <a:t>Concept</a:t>
            </a:r>
          </a:p>
        </p:txBody>
      </p:sp>
      <p:sp>
        <p:nvSpPr>
          <p:cNvPr id="122" name="Oval 121"/>
          <p:cNvSpPr/>
          <p:nvPr/>
        </p:nvSpPr>
        <p:spPr bwMode="auto">
          <a:xfrm>
            <a:off x="52578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123" name="Curved Connector 122"/>
          <p:cNvCxnSpPr>
            <a:stCxn id="65" idx="5"/>
            <a:endCxn id="122" idx="0"/>
          </p:cNvCxnSpPr>
          <p:nvPr/>
        </p:nvCxnSpPr>
        <p:spPr bwMode="auto">
          <a:xfrm rot="16200000" flipH="1">
            <a:off x="4424321" y="3807138"/>
            <a:ext cx="734906" cy="2075052"/>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24" name="Curved Connector 123"/>
          <p:cNvCxnSpPr>
            <a:stCxn id="122" idx="4"/>
            <a:endCxn id="130" idx="0"/>
          </p:cNvCxnSpPr>
          <p:nvPr/>
        </p:nvCxnSpPr>
        <p:spPr bwMode="auto">
          <a:xfrm rot="5400000">
            <a:off x="5334656" y="5784273"/>
            <a:ext cx="762000" cy="2272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26" name="TextBox 125"/>
          <p:cNvSpPr txBox="1"/>
          <p:nvPr/>
        </p:nvSpPr>
        <p:spPr>
          <a:xfrm>
            <a:off x="5334000" y="5897917"/>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129" name="TextBox 128"/>
          <p:cNvSpPr txBox="1"/>
          <p:nvPr/>
        </p:nvSpPr>
        <p:spPr>
          <a:xfrm>
            <a:off x="5038642" y="4875051"/>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130" name="TextBox 129"/>
          <p:cNvSpPr txBox="1"/>
          <p:nvPr/>
        </p:nvSpPr>
        <p:spPr>
          <a:xfrm>
            <a:off x="5412821" y="6278917"/>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sp>
        <p:nvSpPr>
          <p:cNvPr id="134" name="Oval 133"/>
          <p:cNvSpPr/>
          <p:nvPr/>
        </p:nvSpPr>
        <p:spPr bwMode="auto">
          <a:xfrm>
            <a:off x="3657600" y="2514600"/>
            <a:ext cx="22860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135" name="Oval 134"/>
          <p:cNvSpPr/>
          <p:nvPr/>
        </p:nvSpPr>
        <p:spPr bwMode="auto">
          <a:xfrm>
            <a:off x="6400800" y="3352800"/>
            <a:ext cx="13716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WebResource</a:t>
            </a:r>
            <a:endParaRPr kumimoji="0" lang="en-US" sz="1200" b="0" i="0" u="none" strike="noStrike" cap="none" normalizeH="0" baseline="0" dirty="0" smtClean="0">
              <a:ln>
                <a:noFill/>
              </a:ln>
              <a:solidFill>
                <a:schemeClr val="tx1"/>
              </a:solidFill>
              <a:effectLst/>
              <a:latin typeface="+mj-lt"/>
            </a:endParaRPr>
          </a:p>
        </p:txBody>
      </p:sp>
      <p:sp>
        <p:nvSpPr>
          <p:cNvPr id="136" name="TextBox 135"/>
          <p:cNvSpPr txBox="1"/>
          <p:nvPr/>
        </p:nvSpPr>
        <p:spPr>
          <a:xfrm>
            <a:off x="7086600" y="4295485"/>
            <a:ext cx="457200"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image</a:t>
            </a:r>
            <a:endParaRPr lang="en-US" sz="1200" dirty="0">
              <a:solidFill>
                <a:schemeClr val="tx1"/>
              </a:solidFill>
              <a:latin typeface="Courier"/>
              <a:cs typeface="Courier"/>
            </a:endParaRPr>
          </a:p>
        </p:txBody>
      </p:sp>
      <p:cxnSp>
        <p:nvCxnSpPr>
          <p:cNvPr id="139" name="Curved Connector 138"/>
          <p:cNvCxnSpPr>
            <a:stCxn id="135" idx="4"/>
            <a:endCxn id="136" idx="0"/>
          </p:cNvCxnSpPr>
          <p:nvPr/>
        </p:nvCxnSpPr>
        <p:spPr bwMode="auto">
          <a:xfrm rot="16200000" flipH="1">
            <a:off x="6897216" y="3877501"/>
            <a:ext cx="607368" cy="228600"/>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40" name="TextBox 139"/>
          <p:cNvSpPr txBox="1"/>
          <p:nvPr/>
        </p:nvSpPr>
        <p:spPr>
          <a:xfrm>
            <a:off x="6953696" y="3960651"/>
            <a:ext cx="209104" cy="184666"/>
          </a:xfrm>
          <a:prstGeom prst="rect">
            <a:avLst/>
          </a:prstGeom>
          <a:noFill/>
        </p:spPr>
        <p:txBody>
          <a:bodyPr wrap="none" lIns="0" tIns="0" rIns="0" bIns="0" rtlCol="0">
            <a:spAutoFit/>
          </a:bodyPr>
          <a:lstStyle/>
          <a:p>
            <a:r>
              <a:rPr lang="en-US" sz="1200" i="1" dirty="0" err="1" smtClean="0">
                <a:solidFill>
                  <a:srgbClr val="000000"/>
                </a:solidFill>
                <a:latin typeface="+mn-lt"/>
              </a:rPr>
              <a:t>uri</a:t>
            </a:r>
            <a:endParaRPr lang="en-US" sz="1200" i="1" dirty="0">
              <a:solidFill>
                <a:srgbClr val="000000"/>
              </a:solidFill>
              <a:latin typeface="+mn-lt"/>
            </a:endParaRPr>
          </a:p>
        </p:txBody>
      </p:sp>
      <p:cxnSp>
        <p:nvCxnSpPr>
          <p:cNvPr id="143" name="Curved Connector 142"/>
          <p:cNvCxnSpPr>
            <a:stCxn id="134" idx="4"/>
            <a:endCxn id="65" idx="0"/>
          </p:cNvCxnSpPr>
          <p:nvPr/>
        </p:nvCxnSpPr>
        <p:spPr bwMode="auto">
          <a:xfrm rot="5400000">
            <a:off x="3176547" y="2566946"/>
            <a:ext cx="1341083" cy="19070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44" name="TextBox 143"/>
          <p:cNvSpPr txBox="1"/>
          <p:nvPr/>
        </p:nvSpPr>
        <p:spPr>
          <a:xfrm>
            <a:off x="3200400" y="3307117"/>
            <a:ext cx="1158733" cy="184666"/>
          </a:xfrm>
          <a:prstGeom prst="rect">
            <a:avLst/>
          </a:prstGeom>
          <a:noFill/>
        </p:spPr>
        <p:txBody>
          <a:bodyPr wrap="none" lIns="0" tIns="0" rIns="0" bIns="0" rtlCol="0">
            <a:spAutoFit/>
          </a:bodyPr>
          <a:lstStyle/>
          <a:p>
            <a:r>
              <a:rPr lang="en-US" sz="1200" i="1" dirty="0" err="1" smtClean="0">
                <a:solidFill>
                  <a:srgbClr val="000000"/>
                </a:solidFill>
                <a:latin typeface="+mn-lt"/>
              </a:rPr>
              <a:t>aggregatedCHO</a:t>
            </a:r>
            <a:endParaRPr lang="en-US" sz="1200" i="1" dirty="0">
              <a:solidFill>
                <a:srgbClr val="000000"/>
              </a:solidFill>
              <a:latin typeface="+mn-lt"/>
            </a:endParaRPr>
          </a:p>
        </p:txBody>
      </p:sp>
      <p:sp>
        <p:nvSpPr>
          <p:cNvPr id="147" name="TextBox 146"/>
          <p:cNvSpPr txBox="1"/>
          <p:nvPr/>
        </p:nvSpPr>
        <p:spPr>
          <a:xfrm>
            <a:off x="5783832" y="3154717"/>
            <a:ext cx="616968" cy="184666"/>
          </a:xfrm>
          <a:prstGeom prst="rect">
            <a:avLst/>
          </a:prstGeom>
          <a:noFill/>
        </p:spPr>
        <p:txBody>
          <a:bodyPr wrap="none" lIns="0" tIns="0" rIns="0" bIns="0" rtlCol="0">
            <a:spAutoFit/>
          </a:bodyPr>
          <a:lstStyle/>
          <a:p>
            <a:r>
              <a:rPr lang="en-US" sz="1200" i="1" dirty="0" err="1" smtClean="0">
                <a:solidFill>
                  <a:srgbClr val="000000"/>
                </a:solidFill>
                <a:latin typeface="+mn-lt"/>
              </a:rPr>
              <a:t>hasView</a:t>
            </a:r>
            <a:endParaRPr lang="en-US" sz="1200" i="1" dirty="0">
              <a:solidFill>
                <a:srgbClr val="000000"/>
              </a:solidFill>
              <a:latin typeface="+mn-lt"/>
            </a:endParaRPr>
          </a:p>
        </p:txBody>
      </p:sp>
      <p:cxnSp>
        <p:nvCxnSpPr>
          <p:cNvPr id="148" name="Curved Connector 147"/>
          <p:cNvCxnSpPr>
            <a:stCxn id="134" idx="4"/>
            <a:endCxn id="135" idx="0"/>
          </p:cNvCxnSpPr>
          <p:nvPr/>
        </p:nvCxnSpPr>
        <p:spPr bwMode="auto">
          <a:xfrm rot="16200000" flipH="1">
            <a:off x="5692159" y="1958358"/>
            <a:ext cx="502883" cy="22860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grpSp>
        <p:nvGrpSpPr>
          <p:cNvPr id="3" name="Group 2"/>
          <p:cNvGrpSpPr/>
          <p:nvPr/>
        </p:nvGrpSpPr>
        <p:grpSpPr>
          <a:xfrm>
            <a:off x="491835" y="2971799"/>
            <a:ext cx="6899561" cy="2895601"/>
            <a:chOff x="491835" y="2971799"/>
            <a:chExt cx="6899561" cy="2895601"/>
          </a:xfrm>
        </p:grpSpPr>
        <p:sp>
          <p:nvSpPr>
            <p:cNvPr id="158" name="Rounded Rectangle 157"/>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59" name="Rounded Rectangle 158"/>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60" name="Rounded Rectangle 159"/>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65" name="Rounded Rectangle 164"/>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72" name="Rounded Rectangle 171"/>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73" name="Rounded Rectangle 172"/>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74" name="Rounded Rectangle 173"/>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75" name="Rounded Rectangle 174"/>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78" name="Rounded Rectangle 177"/>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79" name="Rounded Rectangle 178"/>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80" name="Rounded Rectangle 179"/>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81" name="Rounded Rectangle 180"/>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82" name="Rounded Rectangle 181"/>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83" name="Rounded Rectangle 182"/>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84" name="Rounded Rectangle 183"/>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85" name="Rounded Rectangle 184"/>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86" name="Rounded Rectangle 185"/>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87" name="Rounded Rectangle 186"/>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88" name="Rounded Rectangle 187"/>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89" name="Rounded Rectangle 188"/>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90" name="Rounded Rectangle 189"/>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91" name="Rounded Rectangle 190"/>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92" name="Rounded Rectangle 191"/>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93" name="Rounded Rectangle 192"/>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94" name="Rounded Rectangle 193"/>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Tree>
    <p:extLst>
      <p:ext uri="{BB962C8B-B14F-4D97-AF65-F5344CB8AC3E}">
        <p14:creationId xmlns:p14="http://schemas.microsoft.com/office/powerpoint/2010/main" val="1319310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42</a:t>
            </a:fld>
            <a:endParaRPr lang="en-US" dirty="0"/>
          </a:p>
        </p:txBody>
      </p:sp>
      <p:sp>
        <p:nvSpPr>
          <p:cNvPr id="6" name="Title 5"/>
          <p:cNvSpPr>
            <a:spLocks noGrp="1"/>
          </p:cNvSpPr>
          <p:nvPr>
            <p:ph type="title"/>
          </p:nvPr>
        </p:nvSpPr>
        <p:spPr>
          <a:xfrm>
            <a:off x="304800" y="152400"/>
            <a:ext cx="8534400" cy="914400"/>
          </a:xfrm>
        </p:spPr>
        <p:txBody>
          <a:bodyPr/>
          <a:lstStyle/>
          <a:p>
            <a:r>
              <a:rPr lang="en-US" dirty="0"/>
              <a:t>Build Graph G: Add </a:t>
            </a:r>
            <a:r>
              <a:rPr lang="en-US" dirty="0" smtClean="0"/>
              <a:t>Semantic Types</a:t>
            </a:r>
            <a:endParaRPr lang="en-US" dirty="0"/>
          </a:p>
        </p:txBody>
      </p:sp>
      <p:graphicFrame>
        <p:nvGraphicFramePr>
          <p:cNvPr id="112" name="Table 111"/>
          <p:cNvGraphicFramePr>
            <a:graphicFrameLocks noGrp="1"/>
          </p:cNvGraphicFramePr>
          <p:nvPr>
            <p:extLst>
              <p:ext uri="{D42A27DB-BD31-4B8C-83A1-F6EECF244321}">
                <p14:modId xmlns:p14="http://schemas.microsoft.com/office/powerpoint/2010/main" val="826266284"/>
              </p:ext>
            </p:extLst>
          </p:nvPr>
        </p:nvGraphicFramePr>
        <p:xfrm>
          <a:off x="914400" y="1066800"/>
          <a:ext cx="7315200" cy="1371600"/>
        </p:xfrm>
        <a:graphic>
          <a:graphicData uri="http://schemas.openxmlformats.org/drawingml/2006/table">
            <a:tbl>
              <a:tblPr bandRow="1">
                <a:tableStyleId>{2D5ABB26-0587-4C30-8999-92F81FD0307C}</a:tableStyleId>
              </a:tblPr>
              <a:tblGrid>
                <a:gridCol w="2204581"/>
                <a:gridCol w="5110619"/>
              </a:tblGrid>
              <a:tr h="138746">
                <a:tc>
                  <a:txBody>
                    <a:bodyPr/>
                    <a:lstStyle/>
                    <a:p>
                      <a:pPr algn="ctr"/>
                      <a:r>
                        <a:rPr lang="en-US" sz="1200" dirty="0" smtClean="0">
                          <a:latin typeface="Trebuchet MS"/>
                          <a:cs typeface="Trebuchet MS"/>
                        </a:rPr>
                        <a:t>title</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00FF"/>
                          </a:solidFill>
                          <a:latin typeface="Trebuchet MS"/>
                          <a:cs typeface="Trebuchet MS"/>
                        </a:rPr>
                        <a:t>&lt;</a:t>
                      </a:r>
                      <a:r>
                        <a:rPr lang="en-US" sz="1200" b="1" dirty="0" err="1" smtClean="0">
                          <a:solidFill>
                            <a:srgbClr val="0000FF"/>
                          </a:solidFill>
                          <a:latin typeface="Trebuchet MS"/>
                          <a:cs typeface="Trebuchet MS"/>
                        </a:rPr>
                        <a:t>CulturalHeritageObject,title</a:t>
                      </a:r>
                      <a:r>
                        <a:rPr lang="en-US" sz="1200" b="1" dirty="0" smtClean="0">
                          <a:solidFill>
                            <a:srgbClr val="0000FF"/>
                          </a:solidFill>
                          <a:latin typeface="Trebuchet MS"/>
                          <a:cs typeface="Trebuchet MS"/>
                        </a:rPr>
                        <a:t>&gt; </a:t>
                      </a:r>
                      <a:r>
                        <a:rPr lang="en-US" sz="1200" dirty="0" smtClean="0">
                          <a:latin typeface="Trebuchet MS"/>
                          <a:cs typeface="Trebuchet MS"/>
                        </a:rPr>
                        <a:t>  </a:t>
                      </a:r>
                      <a:r>
                        <a:rPr lang="en-US" sz="1200" b="0" dirty="0" smtClean="0">
                          <a:solidFill>
                            <a:schemeClr val="tx1"/>
                          </a:solidFill>
                          <a:latin typeface="Trebuchet MS"/>
                          <a:cs typeface="Trebuchet MS"/>
                        </a:rPr>
                        <a:t>&lt;</a:t>
                      </a:r>
                      <a:r>
                        <a:rPr lang="en-US" sz="1200" b="0" dirty="0" err="1" smtClean="0">
                          <a:solidFill>
                            <a:schemeClr val="tx1"/>
                          </a:solidFill>
                          <a:latin typeface="Trebuchet MS"/>
                          <a:cs typeface="Trebuchet MS"/>
                        </a:rPr>
                        <a:t>CulturalHeritageObject,label</a:t>
                      </a:r>
                      <a:r>
                        <a:rPr lang="en-US" sz="1200" b="0" dirty="0" smtClean="0">
                          <a:solidFill>
                            <a:schemeClr val="tx1"/>
                          </a:solidFill>
                          <a:latin typeface="Trebuchet MS"/>
                          <a:cs typeface="Trebuchet MS"/>
                        </a:rPr>
                        <a:t>&gt;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credit</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CulturalHeritageObject,provenance</a:t>
                      </a:r>
                      <a:r>
                        <a:rPr lang="en-US" sz="1200" dirty="0" smtClean="0">
                          <a:latin typeface="Trebuchet MS"/>
                          <a:cs typeface="Trebuchet MS"/>
                        </a:rPr>
                        <a:t>&gt;   &lt;</a:t>
                      </a:r>
                      <a:r>
                        <a:rPr lang="en-US" sz="1200" dirty="0" err="1" smtClean="0">
                          <a:latin typeface="Trebuchet MS"/>
                          <a:cs typeface="Trebuchet MS"/>
                        </a:rPr>
                        <a:t>Person,note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classification</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Concept,</a:t>
                      </a:r>
                      <a:r>
                        <a:rPr lang="en-US" sz="1200" baseline="0" dirty="0" err="1" smtClean="0">
                          <a:latin typeface="Trebuchet MS"/>
                          <a:cs typeface="Trebuchet MS"/>
                        </a:rPr>
                        <a:t>prefLabel</a:t>
                      </a:r>
                      <a:r>
                        <a:rPr lang="en-US" sz="1200" baseline="0" dirty="0" smtClean="0">
                          <a:latin typeface="Trebuchet MS"/>
                          <a:cs typeface="Trebuchet MS"/>
                        </a:rPr>
                        <a:t>&gt;   </a:t>
                      </a:r>
                      <a:r>
                        <a:rPr lang="en-US" sz="1200" dirty="0" smtClean="0">
                          <a:latin typeface="Trebuchet MS"/>
                          <a:cs typeface="Trebuchet MS"/>
                        </a:rPr>
                        <a:t>&lt;</a:t>
                      </a:r>
                      <a:r>
                        <a:rPr lang="en-US" sz="1200" dirty="0" err="1" smtClean="0">
                          <a:latin typeface="Trebuchet MS"/>
                          <a:cs typeface="Trebuchet MS"/>
                        </a:rPr>
                        <a:t>Concept,label</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name</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aac:Person,name</a:t>
                      </a:r>
                      <a:r>
                        <a:rPr lang="en-US" sz="1200" dirty="0" smtClean="0">
                          <a:latin typeface="Trebuchet MS"/>
                          <a:cs typeface="Trebuchet MS"/>
                        </a:rPr>
                        <a:t>&gt;   &lt;</a:t>
                      </a:r>
                      <a:r>
                        <a:rPr lang="en-US" sz="1200" dirty="0" err="1" smtClean="0">
                          <a:latin typeface="Trebuchet MS"/>
                          <a:cs typeface="Trebuchet MS"/>
                        </a:rPr>
                        <a:t>foaf:Person,name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imageURL</a:t>
                      </a:r>
                      <a:endParaRPr lang="en-US" sz="1200" dirty="0" smtClean="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Document,uri</a:t>
                      </a:r>
                      <a:r>
                        <a:rPr lang="en-US" sz="1200" dirty="0" smtClean="0">
                          <a:latin typeface="Trebuchet MS"/>
                          <a:cs typeface="Trebuchet MS"/>
                        </a:rPr>
                        <a:t>&gt;   &lt;</a:t>
                      </a:r>
                      <a:r>
                        <a:rPr lang="en-US" sz="1200" dirty="0" err="1" smtClean="0">
                          <a:latin typeface="Trebuchet MS"/>
                          <a:cs typeface="Trebuchet MS"/>
                        </a:rPr>
                        <a:t>WebResource,uri</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grpSp>
        <p:nvGrpSpPr>
          <p:cNvPr id="130" name="Group 129"/>
          <p:cNvGrpSpPr/>
          <p:nvPr/>
        </p:nvGrpSpPr>
        <p:grpSpPr>
          <a:xfrm>
            <a:off x="152400" y="2514600"/>
            <a:ext cx="7620000" cy="4011782"/>
            <a:chOff x="152400" y="2594528"/>
            <a:chExt cx="7620000" cy="4011782"/>
          </a:xfrm>
        </p:grpSpPr>
        <p:sp>
          <p:nvSpPr>
            <p:cNvPr id="131" name="Oval 130"/>
            <p:cNvSpPr/>
            <p:nvPr/>
          </p:nvSpPr>
          <p:spPr bwMode="auto">
            <a:xfrm>
              <a:off x="3810000" y="5292045"/>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sp>
          <p:nvSpPr>
            <p:cNvPr id="132" name="Oval 131"/>
            <p:cNvSpPr/>
            <p:nvPr/>
          </p:nvSpPr>
          <p:spPr bwMode="auto">
            <a:xfrm>
              <a:off x="1676400" y="4270928"/>
              <a:ext cx="2434350" cy="335317"/>
            </a:xfrm>
            <a:prstGeom prst="ellipse">
              <a:avLst/>
            </a:prstGeom>
            <a:solidFill>
              <a:schemeClr val="accent2">
                <a:lumMod val="60000"/>
                <a:lumOff val="40000"/>
              </a:schemeClr>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000FF"/>
                  </a:solidFill>
                  <a:effectLst/>
                  <a:latin typeface="+mj-lt"/>
                </a:rPr>
                <a:t>CulturalHeritageObject</a:t>
              </a:r>
              <a:endParaRPr kumimoji="0" lang="en-US" sz="1200" b="1" i="0" u="none" strike="noStrike" cap="none" normalizeH="0" baseline="0" dirty="0" smtClean="0">
                <a:ln>
                  <a:noFill/>
                </a:ln>
                <a:solidFill>
                  <a:srgbClr val="0000FF"/>
                </a:solidFill>
                <a:effectLst/>
                <a:latin typeface="+mj-lt"/>
              </a:endParaRPr>
            </a:p>
          </p:txBody>
        </p:sp>
        <p:cxnSp>
          <p:nvCxnSpPr>
            <p:cNvPr id="133" name="Curved Connector 132"/>
            <p:cNvCxnSpPr>
              <a:stCxn id="132" idx="4"/>
              <a:endCxn id="131" idx="0"/>
            </p:cNvCxnSpPr>
            <p:nvPr/>
          </p:nvCxnSpPr>
          <p:spPr bwMode="auto">
            <a:xfrm rot="16200000" flipH="1">
              <a:off x="3294637" y="4205182"/>
              <a:ext cx="685800" cy="14879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34" name="Curved Connector 133"/>
            <p:cNvCxnSpPr>
              <a:stCxn id="131" idx="4"/>
              <a:endCxn id="137" idx="0"/>
            </p:cNvCxnSpPr>
            <p:nvPr/>
          </p:nvCxnSpPr>
          <p:spPr bwMode="auto">
            <a:xfrm rot="5400000">
              <a:off x="3802340" y="5796317"/>
              <a:ext cx="778633" cy="3796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35" name="TextBox 134"/>
            <p:cNvSpPr txBox="1"/>
            <p:nvPr/>
          </p:nvSpPr>
          <p:spPr>
            <a:xfrm>
              <a:off x="3844171" y="5977845"/>
              <a:ext cx="423029" cy="184666"/>
            </a:xfrm>
            <a:prstGeom prst="rect">
              <a:avLst/>
            </a:prstGeom>
            <a:noFill/>
          </p:spPr>
          <p:txBody>
            <a:bodyPr wrap="none" lIns="0" tIns="0" rIns="0" bIns="0" rtlCol="0">
              <a:spAutoFit/>
            </a:bodyPr>
            <a:lstStyle/>
            <a:p>
              <a:r>
                <a:rPr lang="en-US" sz="1200" i="1" dirty="0" smtClean="0">
                  <a:solidFill>
                    <a:srgbClr val="000000"/>
                  </a:solidFill>
                  <a:latin typeface="+mn-lt"/>
                </a:rPr>
                <a:t>name</a:t>
              </a:r>
              <a:endParaRPr lang="en-US" sz="1200" i="1" dirty="0">
                <a:solidFill>
                  <a:srgbClr val="000000"/>
                </a:solidFill>
                <a:latin typeface="+mn-lt"/>
              </a:endParaRPr>
            </a:p>
          </p:txBody>
        </p:sp>
        <p:sp>
          <p:nvSpPr>
            <p:cNvPr id="136" name="TextBox 135"/>
            <p:cNvSpPr txBox="1"/>
            <p:nvPr/>
          </p:nvSpPr>
          <p:spPr>
            <a:xfrm>
              <a:off x="3521570" y="4954979"/>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137" name="TextBox 136"/>
            <p:cNvSpPr txBox="1"/>
            <p:nvPr/>
          </p:nvSpPr>
          <p:spPr>
            <a:xfrm>
              <a:off x="3812621" y="6375478"/>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cxnSp>
          <p:nvCxnSpPr>
            <p:cNvPr id="138" name="Curved Connector 137"/>
            <p:cNvCxnSpPr>
              <a:stCxn id="132" idx="3"/>
              <a:endCxn id="149" idx="0"/>
            </p:cNvCxnSpPr>
            <p:nvPr/>
          </p:nvCxnSpPr>
          <p:spPr bwMode="auto">
            <a:xfrm rot="16200000" flipH="1">
              <a:off x="2134898" y="4455143"/>
              <a:ext cx="734906" cy="938898"/>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39" name="Curved Connector 138"/>
            <p:cNvCxnSpPr>
              <a:stCxn id="149" idx="4"/>
              <a:endCxn id="146" idx="0"/>
            </p:cNvCxnSpPr>
            <p:nvPr/>
          </p:nvCxnSpPr>
          <p:spPr bwMode="auto">
            <a:xfrm rot="5400000">
              <a:off x="2035448" y="5422493"/>
              <a:ext cx="762000" cy="1110704"/>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40" name="Curved Connector 139"/>
            <p:cNvCxnSpPr>
              <a:stCxn id="132" idx="2"/>
              <a:endCxn id="147" idx="0"/>
            </p:cNvCxnSpPr>
            <p:nvPr/>
          </p:nvCxnSpPr>
          <p:spPr bwMode="auto">
            <a:xfrm rot="10800000" flipV="1">
              <a:off x="706488" y="4438587"/>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41" name="Curved Connector 140"/>
            <p:cNvCxnSpPr>
              <a:stCxn id="132" idx="2"/>
              <a:endCxn id="148" idx="0"/>
            </p:cNvCxnSpPr>
            <p:nvPr/>
          </p:nvCxnSpPr>
          <p:spPr bwMode="auto">
            <a:xfrm rot="10800000" flipV="1">
              <a:off x="1445530" y="4438587"/>
              <a:ext cx="230870" cy="14399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42" name="TextBox 141"/>
            <p:cNvSpPr txBox="1"/>
            <p:nvPr/>
          </p:nvSpPr>
          <p:spPr>
            <a:xfrm>
              <a:off x="2209800" y="4954979"/>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143" name="TextBox 142"/>
            <p:cNvSpPr txBox="1"/>
            <p:nvPr/>
          </p:nvSpPr>
          <p:spPr>
            <a:xfrm>
              <a:off x="228600" y="4954979"/>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144" name="TextBox 143"/>
            <p:cNvSpPr txBox="1"/>
            <p:nvPr/>
          </p:nvSpPr>
          <p:spPr>
            <a:xfrm>
              <a:off x="1600200" y="4954979"/>
              <a:ext cx="311671" cy="184666"/>
            </a:xfrm>
            <a:prstGeom prst="rect">
              <a:avLst/>
            </a:prstGeom>
            <a:solidFill>
              <a:schemeClr val="accent2">
                <a:lumMod val="60000"/>
                <a:lumOff val="40000"/>
              </a:schemeClr>
            </a:solidFill>
          </p:spPr>
          <p:txBody>
            <a:bodyPr wrap="none" lIns="0" tIns="0" rIns="0" bIns="0" rtlCol="0">
              <a:spAutoFit/>
            </a:bodyPr>
            <a:lstStyle/>
            <a:p>
              <a:r>
                <a:rPr lang="en-US" sz="1200" b="1" i="1" dirty="0" smtClean="0">
                  <a:solidFill>
                    <a:srgbClr val="0000FF"/>
                  </a:solidFill>
                  <a:latin typeface="+mn-lt"/>
                </a:rPr>
                <a:t>title</a:t>
              </a:r>
              <a:endParaRPr lang="en-US" sz="1200" b="1" i="1" dirty="0">
                <a:solidFill>
                  <a:srgbClr val="0000FF"/>
                </a:solidFill>
                <a:latin typeface="+mn-lt"/>
              </a:endParaRPr>
            </a:p>
          </p:txBody>
        </p:sp>
        <p:sp>
          <p:nvSpPr>
            <p:cNvPr id="145" name="TextBox 144"/>
            <p:cNvSpPr txBox="1"/>
            <p:nvPr/>
          </p:nvSpPr>
          <p:spPr>
            <a:xfrm>
              <a:off x="2133600" y="5977845"/>
              <a:ext cx="679785" cy="184666"/>
            </a:xfrm>
            <a:prstGeom prst="rect">
              <a:avLst/>
            </a:prstGeom>
            <a:noFill/>
          </p:spPr>
          <p:txBody>
            <a:bodyPr wrap="none" lIns="0" tIns="0" rIns="0" bIns="0" rtlCol="0">
              <a:spAutoFit/>
            </a:bodyPr>
            <a:lstStyle/>
            <a:p>
              <a:r>
                <a:rPr lang="en-US" sz="1200" i="1" dirty="0" err="1" smtClean="0">
                  <a:solidFill>
                    <a:srgbClr val="000000"/>
                  </a:solidFill>
                  <a:latin typeface="+mn-lt"/>
                </a:rPr>
                <a:t>prefLabel</a:t>
              </a:r>
              <a:endParaRPr lang="en-US" sz="1200" i="1" dirty="0">
                <a:solidFill>
                  <a:srgbClr val="000000"/>
                </a:solidFill>
                <a:latin typeface="+mn-lt"/>
              </a:endParaRPr>
            </a:p>
          </p:txBody>
        </p:sp>
        <p:sp>
          <p:nvSpPr>
            <p:cNvPr id="146" name="TextBox 145"/>
            <p:cNvSpPr txBox="1"/>
            <p:nvPr/>
          </p:nvSpPr>
          <p:spPr>
            <a:xfrm>
              <a:off x="1676400" y="6358845"/>
              <a:ext cx="369392"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type</a:t>
              </a:r>
              <a:endParaRPr lang="en-US" dirty="0"/>
            </a:p>
          </p:txBody>
        </p:sp>
        <p:sp>
          <p:nvSpPr>
            <p:cNvPr id="147" name="TextBox 146"/>
            <p:cNvSpPr txBox="1"/>
            <p:nvPr/>
          </p:nvSpPr>
          <p:spPr>
            <a:xfrm>
              <a:off x="152400" y="5421363"/>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t>creationDate</a:t>
              </a:r>
              <a:endParaRPr lang="en-US" dirty="0"/>
            </a:p>
          </p:txBody>
        </p:sp>
        <p:sp>
          <p:nvSpPr>
            <p:cNvPr id="148" name="TextBox 147"/>
            <p:cNvSpPr txBox="1"/>
            <p:nvPr/>
          </p:nvSpPr>
          <p:spPr>
            <a:xfrm>
              <a:off x="1214660" y="5878563"/>
              <a:ext cx="461740" cy="230832"/>
            </a:xfrm>
            <a:prstGeom prst="rect">
              <a:avLst/>
            </a:prstGeom>
            <a:solidFill>
              <a:srgbClr val="FFFFFF"/>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title</a:t>
              </a:r>
              <a:endParaRPr lang="en-US" dirty="0"/>
            </a:p>
          </p:txBody>
        </p:sp>
        <p:sp>
          <p:nvSpPr>
            <p:cNvPr id="149" name="Oval 148"/>
            <p:cNvSpPr/>
            <p:nvPr/>
          </p:nvSpPr>
          <p:spPr bwMode="auto">
            <a:xfrm>
              <a:off x="2286000" y="5292045"/>
              <a:ext cx="13716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rPr>
                <a:t>Concept</a:t>
              </a:r>
            </a:p>
          </p:txBody>
        </p:sp>
        <p:sp>
          <p:nvSpPr>
            <p:cNvPr id="150" name="Oval 149"/>
            <p:cNvSpPr/>
            <p:nvPr/>
          </p:nvSpPr>
          <p:spPr bwMode="auto">
            <a:xfrm>
              <a:off x="5257800" y="5292045"/>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151" name="Curved Connector 150"/>
            <p:cNvCxnSpPr>
              <a:stCxn id="132" idx="5"/>
              <a:endCxn id="150" idx="0"/>
            </p:cNvCxnSpPr>
            <p:nvPr/>
          </p:nvCxnSpPr>
          <p:spPr bwMode="auto">
            <a:xfrm rot="16200000" flipH="1">
              <a:off x="4424321" y="3887066"/>
              <a:ext cx="734906" cy="2075052"/>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52" name="Curved Connector 151"/>
            <p:cNvCxnSpPr>
              <a:stCxn id="150" idx="4"/>
              <a:endCxn id="155" idx="0"/>
            </p:cNvCxnSpPr>
            <p:nvPr/>
          </p:nvCxnSpPr>
          <p:spPr bwMode="auto">
            <a:xfrm rot="5400000">
              <a:off x="5334656" y="5864201"/>
              <a:ext cx="762000" cy="2272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53" name="TextBox 152"/>
            <p:cNvSpPr txBox="1"/>
            <p:nvPr/>
          </p:nvSpPr>
          <p:spPr>
            <a:xfrm>
              <a:off x="5334000" y="5977845"/>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154" name="TextBox 153"/>
            <p:cNvSpPr txBox="1"/>
            <p:nvPr/>
          </p:nvSpPr>
          <p:spPr>
            <a:xfrm>
              <a:off x="5038642" y="4954979"/>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155" name="TextBox 154"/>
            <p:cNvSpPr txBox="1"/>
            <p:nvPr/>
          </p:nvSpPr>
          <p:spPr>
            <a:xfrm>
              <a:off x="5412821" y="6358845"/>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sp>
          <p:nvSpPr>
            <p:cNvPr id="156" name="Oval 155"/>
            <p:cNvSpPr/>
            <p:nvPr/>
          </p:nvSpPr>
          <p:spPr bwMode="auto">
            <a:xfrm>
              <a:off x="3657600" y="2594528"/>
              <a:ext cx="22860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157" name="Oval 156"/>
            <p:cNvSpPr/>
            <p:nvPr/>
          </p:nvSpPr>
          <p:spPr bwMode="auto">
            <a:xfrm>
              <a:off x="6400800" y="3432728"/>
              <a:ext cx="13716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WebResource</a:t>
              </a:r>
              <a:endParaRPr kumimoji="0" lang="en-US" sz="1200" b="0" i="0" u="none" strike="noStrike" cap="none" normalizeH="0" baseline="0" dirty="0" smtClean="0">
                <a:ln>
                  <a:noFill/>
                </a:ln>
                <a:solidFill>
                  <a:schemeClr val="tx1"/>
                </a:solidFill>
                <a:effectLst/>
                <a:latin typeface="+mj-lt"/>
              </a:endParaRPr>
            </a:p>
          </p:txBody>
        </p:sp>
        <p:sp>
          <p:nvSpPr>
            <p:cNvPr id="158" name="TextBox 157"/>
            <p:cNvSpPr txBox="1"/>
            <p:nvPr/>
          </p:nvSpPr>
          <p:spPr>
            <a:xfrm>
              <a:off x="7086600" y="4375413"/>
              <a:ext cx="457200"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image</a:t>
              </a:r>
              <a:endParaRPr lang="en-US" sz="1200" dirty="0">
                <a:solidFill>
                  <a:schemeClr val="tx1"/>
                </a:solidFill>
                <a:latin typeface="Courier"/>
                <a:cs typeface="Courier"/>
              </a:endParaRPr>
            </a:p>
          </p:txBody>
        </p:sp>
        <p:cxnSp>
          <p:nvCxnSpPr>
            <p:cNvPr id="159" name="Curved Connector 158"/>
            <p:cNvCxnSpPr>
              <a:stCxn id="157" idx="4"/>
              <a:endCxn id="158" idx="0"/>
            </p:cNvCxnSpPr>
            <p:nvPr/>
          </p:nvCxnSpPr>
          <p:spPr bwMode="auto">
            <a:xfrm rot="16200000" flipH="1">
              <a:off x="6897216" y="3957429"/>
              <a:ext cx="607368" cy="228600"/>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60" name="TextBox 159"/>
            <p:cNvSpPr txBox="1"/>
            <p:nvPr/>
          </p:nvSpPr>
          <p:spPr>
            <a:xfrm>
              <a:off x="6953696" y="4040579"/>
              <a:ext cx="209104" cy="184666"/>
            </a:xfrm>
            <a:prstGeom prst="rect">
              <a:avLst/>
            </a:prstGeom>
            <a:noFill/>
          </p:spPr>
          <p:txBody>
            <a:bodyPr wrap="none" lIns="0" tIns="0" rIns="0" bIns="0" rtlCol="0">
              <a:spAutoFit/>
            </a:bodyPr>
            <a:lstStyle/>
            <a:p>
              <a:r>
                <a:rPr lang="en-US" sz="1200" i="1" dirty="0" err="1" smtClean="0">
                  <a:solidFill>
                    <a:srgbClr val="000000"/>
                  </a:solidFill>
                  <a:latin typeface="+mn-lt"/>
                </a:rPr>
                <a:t>uri</a:t>
              </a:r>
              <a:endParaRPr lang="en-US" sz="1200" i="1" dirty="0">
                <a:solidFill>
                  <a:srgbClr val="000000"/>
                </a:solidFill>
                <a:latin typeface="+mn-lt"/>
              </a:endParaRPr>
            </a:p>
          </p:txBody>
        </p:sp>
        <p:cxnSp>
          <p:nvCxnSpPr>
            <p:cNvPr id="161" name="Curved Connector 160"/>
            <p:cNvCxnSpPr>
              <a:stCxn id="156" idx="4"/>
              <a:endCxn id="132" idx="0"/>
            </p:cNvCxnSpPr>
            <p:nvPr/>
          </p:nvCxnSpPr>
          <p:spPr bwMode="auto">
            <a:xfrm rot="5400000">
              <a:off x="3176547" y="2646874"/>
              <a:ext cx="1341083" cy="19070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62" name="TextBox 161"/>
            <p:cNvSpPr txBox="1"/>
            <p:nvPr/>
          </p:nvSpPr>
          <p:spPr>
            <a:xfrm>
              <a:off x="3200400" y="3387045"/>
              <a:ext cx="1158733" cy="184666"/>
            </a:xfrm>
            <a:prstGeom prst="rect">
              <a:avLst/>
            </a:prstGeom>
            <a:noFill/>
          </p:spPr>
          <p:txBody>
            <a:bodyPr wrap="none" lIns="0" tIns="0" rIns="0" bIns="0" rtlCol="0">
              <a:spAutoFit/>
            </a:bodyPr>
            <a:lstStyle/>
            <a:p>
              <a:r>
                <a:rPr lang="en-US" sz="1200" i="1" dirty="0" err="1" smtClean="0">
                  <a:solidFill>
                    <a:srgbClr val="000000"/>
                  </a:solidFill>
                  <a:latin typeface="+mn-lt"/>
                </a:rPr>
                <a:t>aggregatedCHO</a:t>
              </a:r>
              <a:endParaRPr lang="en-US" sz="1200" i="1" dirty="0">
                <a:solidFill>
                  <a:srgbClr val="000000"/>
                </a:solidFill>
                <a:latin typeface="+mn-lt"/>
              </a:endParaRPr>
            </a:p>
          </p:txBody>
        </p:sp>
        <p:sp>
          <p:nvSpPr>
            <p:cNvPr id="163" name="TextBox 162"/>
            <p:cNvSpPr txBox="1"/>
            <p:nvPr/>
          </p:nvSpPr>
          <p:spPr>
            <a:xfrm>
              <a:off x="5783832" y="3234645"/>
              <a:ext cx="616968" cy="184666"/>
            </a:xfrm>
            <a:prstGeom prst="rect">
              <a:avLst/>
            </a:prstGeom>
            <a:noFill/>
          </p:spPr>
          <p:txBody>
            <a:bodyPr wrap="none" lIns="0" tIns="0" rIns="0" bIns="0" rtlCol="0">
              <a:spAutoFit/>
            </a:bodyPr>
            <a:lstStyle/>
            <a:p>
              <a:r>
                <a:rPr lang="en-US" sz="1200" i="1" dirty="0" err="1" smtClean="0">
                  <a:solidFill>
                    <a:srgbClr val="000000"/>
                  </a:solidFill>
                  <a:latin typeface="+mn-lt"/>
                </a:rPr>
                <a:t>hasView</a:t>
              </a:r>
              <a:endParaRPr lang="en-US" sz="1200" i="1" dirty="0">
                <a:solidFill>
                  <a:srgbClr val="000000"/>
                </a:solidFill>
                <a:latin typeface="+mn-lt"/>
              </a:endParaRPr>
            </a:p>
          </p:txBody>
        </p:sp>
        <p:cxnSp>
          <p:nvCxnSpPr>
            <p:cNvPr id="164" name="Curved Connector 163"/>
            <p:cNvCxnSpPr>
              <a:stCxn id="156" idx="4"/>
              <a:endCxn id="157" idx="0"/>
            </p:cNvCxnSpPr>
            <p:nvPr/>
          </p:nvCxnSpPr>
          <p:spPr bwMode="auto">
            <a:xfrm rot="16200000" flipH="1">
              <a:off x="5692159" y="2038286"/>
              <a:ext cx="502883" cy="22860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grpSp>
      <p:grpSp>
        <p:nvGrpSpPr>
          <p:cNvPr id="168" name="Group 167"/>
          <p:cNvGrpSpPr/>
          <p:nvPr/>
        </p:nvGrpSpPr>
        <p:grpSpPr>
          <a:xfrm>
            <a:off x="491835" y="2971799"/>
            <a:ext cx="6899561" cy="2895601"/>
            <a:chOff x="491835" y="2971799"/>
            <a:chExt cx="6899561" cy="2895601"/>
          </a:xfrm>
        </p:grpSpPr>
        <p:sp>
          <p:nvSpPr>
            <p:cNvPr id="169" name="Rounded Rectangle 168"/>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70" name="Rounded Rectangle 169"/>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71" name="Rounded Rectangle 170"/>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72" name="Rounded Rectangle 171"/>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73" name="Rounded Rectangle 172"/>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74" name="Rounded Rectangle 173"/>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75" name="Rounded Rectangle 174"/>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76" name="Rounded Rectangle 175"/>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77" name="Rounded Rectangle 176"/>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78" name="Rounded Rectangle 177"/>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79" name="Rounded Rectangle 178"/>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80" name="Rounded Rectangle 179"/>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81" name="Rounded Rectangle 180"/>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82" name="Rounded Rectangle 181"/>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83" name="Rounded Rectangle 182"/>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84" name="Rounded Rectangle 183"/>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85" name="Rounded Rectangle 184"/>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86" name="Rounded Rectangle 185"/>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87" name="Rounded Rectangle 186"/>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88" name="Rounded Rectangle 187"/>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89" name="Rounded Rectangle 188"/>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90" name="Rounded Rectangle 189"/>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91" name="Rounded Rectangle 190"/>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92" name="Rounded Rectangle 191"/>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93" name="Rounded Rectangle 192"/>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Tree>
    <p:extLst>
      <p:ext uri="{BB962C8B-B14F-4D97-AF65-F5344CB8AC3E}">
        <p14:creationId xmlns:p14="http://schemas.microsoft.com/office/powerpoint/2010/main" val="3966077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43</a:t>
            </a:fld>
            <a:endParaRPr lang="en-US" dirty="0"/>
          </a:p>
        </p:txBody>
      </p:sp>
      <p:sp>
        <p:nvSpPr>
          <p:cNvPr id="6" name="Title 5"/>
          <p:cNvSpPr>
            <a:spLocks noGrp="1"/>
          </p:cNvSpPr>
          <p:nvPr>
            <p:ph type="title"/>
          </p:nvPr>
        </p:nvSpPr>
        <p:spPr>
          <a:xfrm>
            <a:off x="304800" y="152400"/>
            <a:ext cx="8534400" cy="914400"/>
          </a:xfrm>
        </p:spPr>
        <p:txBody>
          <a:bodyPr/>
          <a:lstStyle/>
          <a:p>
            <a:r>
              <a:rPr lang="en-US" dirty="0"/>
              <a:t>Build Graph G: Add </a:t>
            </a:r>
            <a:r>
              <a:rPr lang="en-US" dirty="0" smtClean="0"/>
              <a:t>Semantic Types</a:t>
            </a:r>
            <a:endParaRPr lang="en-US" dirty="0"/>
          </a:p>
        </p:txBody>
      </p:sp>
      <p:graphicFrame>
        <p:nvGraphicFramePr>
          <p:cNvPr id="112" name="Table 111"/>
          <p:cNvGraphicFramePr>
            <a:graphicFrameLocks noGrp="1"/>
          </p:cNvGraphicFramePr>
          <p:nvPr>
            <p:extLst>
              <p:ext uri="{D42A27DB-BD31-4B8C-83A1-F6EECF244321}">
                <p14:modId xmlns:p14="http://schemas.microsoft.com/office/powerpoint/2010/main" val="3955968651"/>
              </p:ext>
            </p:extLst>
          </p:nvPr>
        </p:nvGraphicFramePr>
        <p:xfrm>
          <a:off x="914400" y="1066800"/>
          <a:ext cx="7315200" cy="1371600"/>
        </p:xfrm>
        <a:graphic>
          <a:graphicData uri="http://schemas.openxmlformats.org/drawingml/2006/table">
            <a:tbl>
              <a:tblPr bandRow="1">
                <a:tableStyleId>{2D5ABB26-0587-4C30-8999-92F81FD0307C}</a:tableStyleId>
              </a:tblPr>
              <a:tblGrid>
                <a:gridCol w="2204581"/>
                <a:gridCol w="5110619"/>
              </a:tblGrid>
              <a:tr h="138746">
                <a:tc>
                  <a:txBody>
                    <a:bodyPr/>
                    <a:lstStyle/>
                    <a:p>
                      <a:pPr algn="ctr"/>
                      <a:r>
                        <a:rPr lang="en-US" sz="1200" dirty="0" smtClean="0">
                          <a:latin typeface="Trebuchet MS"/>
                          <a:cs typeface="Trebuchet MS"/>
                        </a:rPr>
                        <a:t>title</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CulturalHeritageObject,title</a:t>
                      </a:r>
                      <a:r>
                        <a:rPr lang="en-US" sz="1200" dirty="0" smtClean="0">
                          <a:latin typeface="Trebuchet MS"/>
                          <a:cs typeface="Trebuchet MS"/>
                        </a:rPr>
                        <a:t>&gt;   </a:t>
                      </a:r>
                      <a:r>
                        <a:rPr lang="en-US" sz="1200" b="1" dirty="0" smtClean="0">
                          <a:solidFill>
                            <a:srgbClr val="0000FF"/>
                          </a:solidFill>
                          <a:latin typeface="Trebuchet MS"/>
                          <a:cs typeface="Trebuchet MS"/>
                        </a:rPr>
                        <a:t>&lt;</a:t>
                      </a:r>
                      <a:r>
                        <a:rPr lang="en-US" sz="1200" b="1" dirty="0" err="1" smtClean="0">
                          <a:solidFill>
                            <a:srgbClr val="0000FF"/>
                          </a:solidFill>
                          <a:latin typeface="Trebuchet MS"/>
                          <a:cs typeface="Trebuchet MS"/>
                        </a:rPr>
                        <a:t>CulturalHeritageObject,label</a:t>
                      </a:r>
                      <a:r>
                        <a:rPr lang="en-US" sz="1200" b="1" dirty="0" smtClean="0">
                          <a:solidFill>
                            <a:srgbClr val="0000FF"/>
                          </a:solidFill>
                          <a:latin typeface="Trebuchet MS"/>
                          <a:cs typeface="Trebuchet MS"/>
                        </a:rPr>
                        <a:t>&gt;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credit</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CulturalHeritageObject,provenance</a:t>
                      </a:r>
                      <a:r>
                        <a:rPr lang="en-US" sz="1200" dirty="0" smtClean="0">
                          <a:latin typeface="Trebuchet MS"/>
                          <a:cs typeface="Trebuchet MS"/>
                        </a:rPr>
                        <a:t>&gt;   &lt;</a:t>
                      </a:r>
                      <a:r>
                        <a:rPr lang="en-US" sz="1200" dirty="0" err="1" smtClean="0">
                          <a:latin typeface="Trebuchet MS"/>
                          <a:cs typeface="Trebuchet MS"/>
                        </a:rPr>
                        <a:t>Person,note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classification</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Concept,</a:t>
                      </a:r>
                      <a:r>
                        <a:rPr lang="en-US" sz="1200" baseline="0" dirty="0" err="1" smtClean="0">
                          <a:latin typeface="Trebuchet MS"/>
                          <a:cs typeface="Trebuchet MS"/>
                        </a:rPr>
                        <a:t>prefLabel</a:t>
                      </a:r>
                      <a:r>
                        <a:rPr lang="en-US" sz="1200" baseline="0" dirty="0" smtClean="0">
                          <a:latin typeface="Trebuchet MS"/>
                          <a:cs typeface="Trebuchet MS"/>
                        </a:rPr>
                        <a:t>&gt;   </a:t>
                      </a:r>
                      <a:r>
                        <a:rPr lang="en-US" sz="1200" dirty="0" smtClean="0">
                          <a:latin typeface="Trebuchet MS"/>
                          <a:cs typeface="Trebuchet MS"/>
                        </a:rPr>
                        <a:t>&lt;</a:t>
                      </a:r>
                      <a:r>
                        <a:rPr lang="en-US" sz="1200" dirty="0" err="1" smtClean="0">
                          <a:latin typeface="Trebuchet MS"/>
                          <a:cs typeface="Trebuchet MS"/>
                        </a:rPr>
                        <a:t>Concept,label</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name</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aac:Person,name</a:t>
                      </a:r>
                      <a:r>
                        <a:rPr lang="en-US" sz="1200" dirty="0" smtClean="0">
                          <a:latin typeface="Trebuchet MS"/>
                          <a:cs typeface="Trebuchet MS"/>
                        </a:rPr>
                        <a:t>&gt;   &lt;</a:t>
                      </a:r>
                      <a:r>
                        <a:rPr lang="en-US" sz="1200" dirty="0" err="1" smtClean="0">
                          <a:latin typeface="Trebuchet MS"/>
                          <a:cs typeface="Trebuchet MS"/>
                        </a:rPr>
                        <a:t>foaf:Person,name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imageURL</a:t>
                      </a:r>
                      <a:endParaRPr lang="en-US" sz="1200" dirty="0" smtClean="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Document,uri</a:t>
                      </a:r>
                      <a:r>
                        <a:rPr lang="en-US" sz="1200" dirty="0" smtClean="0">
                          <a:latin typeface="Trebuchet MS"/>
                          <a:cs typeface="Trebuchet MS"/>
                        </a:rPr>
                        <a:t>&gt;   &lt;</a:t>
                      </a:r>
                      <a:r>
                        <a:rPr lang="en-US" sz="1200" dirty="0" err="1" smtClean="0">
                          <a:latin typeface="Trebuchet MS"/>
                          <a:cs typeface="Trebuchet MS"/>
                        </a:rPr>
                        <a:t>WebResource,uri</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grpSp>
        <p:nvGrpSpPr>
          <p:cNvPr id="544" name="Group 543"/>
          <p:cNvGrpSpPr/>
          <p:nvPr/>
        </p:nvGrpSpPr>
        <p:grpSpPr>
          <a:xfrm>
            <a:off x="152400" y="2514600"/>
            <a:ext cx="7620000" cy="4011782"/>
            <a:chOff x="152400" y="2594528"/>
            <a:chExt cx="7620000" cy="4011782"/>
          </a:xfrm>
        </p:grpSpPr>
        <p:sp>
          <p:nvSpPr>
            <p:cNvPr id="545" name="Oval 544"/>
            <p:cNvSpPr/>
            <p:nvPr/>
          </p:nvSpPr>
          <p:spPr bwMode="auto">
            <a:xfrm>
              <a:off x="3810000" y="5292045"/>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sp>
          <p:nvSpPr>
            <p:cNvPr id="546" name="Oval 545"/>
            <p:cNvSpPr/>
            <p:nvPr/>
          </p:nvSpPr>
          <p:spPr bwMode="auto">
            <a:xfrm>
              <a:off x="1676400" y="4270928"/>
              <a:ext cx="2434350" cy="335317"/>
            </a:xfrm>
            <a:prstGeom prst="ellipse">
              <a:avLst/>
            </a:prstGeom>
            <a:solidFill>
              <a:schemeClr val="accent2">
                <a:lumMod val="60000"/>
                <a:lumOff val="40000"/>
              </a:schemeClr>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000FF"/>
                  </a:solidFill>
                  <a:effectLst/>
                  <a:latin typeface="+mj-lt"/>
                </a:rPr>
                <a:t>CulturalHeritageObject</a:t>
              </a:r>
              <a:endParaRPr kumimoji="0" lang="en-US" sz="1200" b="1" i="0" u="none" strike="noStrike" cap="none" normalizeH="0" baseline="0" dirty="0" smtClean="0">
                <a:ln>
                  <a:noFill/>
                </a:ln>
                <a:solidFill>
                  <a:srgbClr val="0000FF"/>
                </a:solidFill>
                <a:effectLst/>
                <a:latin typeface="+mj-lt"/>
              </a:endParaRPr>
            </a:p>
          </p:txBody>
        </p:sp>
        <p:cxnSp>
          <p:nvCxnSpPr>
            <p:cNvPr id="547" name="Curved Connector 546"/>
            <p:cNvCxnSpPr>
              <a:stCxn id="546" idx="4"/>
              <a:endCxn id="545" idx="0"/>
            </p:cNvCxnSpPr>
            <p:nvPr/>
          </p:nvCxnSpPr>
          <p:spPr bwMode="auto">
            <a:xfrm rot="16200000" flipH="1">
              <a:off x="3294637" y="4205182"/>
              <a:ext cx="685800" cy="14879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548" name="Curved Connector 547"/>
            <p:cNvCxnSpPr>
              <a:stCxn id="545" idx="4"/>
              <a:endCxn id="551" idx="0"/>
            </p:cNvCxnSpPr>
            <p:nvPr/>
          </p:nvCxnSpPr>
          <p:spPr bwMode="auto">
            <a:xfrm rot="5400000">
              <a:off x="3802340" y="5796317"/>
              <a:ext cx="778633" cy="3796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549" name="TextBox 548"/>
            <p:cNvSpPr txBox="1"/>
            <p:nvPr/>
          </p:nvSpPr>
          <p:spPr>
            <a:xfrm>
              <a:off x="3844171" y="5977845"/>
              <a:ext cx="423029" cy="184666"/>
            </a:xfrm>
            <a:prstGeom prst="rect">
              <a:avLst/>
            </a:prstGeom>
            <a:noFill/>
          </p:spPr>
          <p:txBody>
            <a:bodyPr wrap="none" lIns="0" tIns="0" rIns="0" bIns="0" rtlCol="0">
              <a:spAutoFit/>
            </a:bodyPr>
            <a:lstStyle/>
            <a:p>
              <a:r>
                <a:rPr lang="en-US" sz="1200" i="1" dirty="0" smtClean="0">
                  <a:solidFill>
                    <a:srgbClr val="000000"/>
                  </a:solidFill>
                  <a:latin typeface="+mn-lt"/>
                </a:rPr>
                <a:t>name</a:t>
              </a:r>
              <a:endParaRPr lang="en-US" sz="1200" i="1" dirty="0">
                <a:solidFill>
                  <a:srgbClr val="000000"/>
                </a:solidFill>
                <a:latin typeface="+mn-lt"/>
              </a:endParaRPr>
            </a:p>
          </p:txBody>
        </p:sp>
        <p:sp>
          <p:nvSpPr>
            <p:cNvPr id="550" name="TextBox 549"/>
            <p:cNvSpPr txBox="1"/>
            <p:nvPr/>
          </p:nvSpPr>
          <p:spPr>
            <a:xfrm>
              <a:off x="3521570" y="4954979"/>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551" name="TextBox 550"/>
            <p:cNvSpPr txBox="1"/>
            <p:nvPr/>
          </p:nvSpPr>
          <p:spPr>
            <a:xfrm>
              <a:off x="3812621" y="6375478"/>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cxnSp>
          <p:nvCxnSpPr>
            <p:cNvPr id="552" name="Curved Connector 551"/>
            <p:cNvCxnSpPr>
              <a:stCxn id="546" idx="3"/>
              <a:endCxn id="563" idx="0"/>
            </p:cNvCxnSpPr>
            <p:nvPr/>
          </p:nvCxnSpPr>
          <p:spPr bwMode="auto">
            <a:xfrm rot="16200000" flipH="1">
              <a:off x="2134898" y="4455143"/>
              <a:ext cx="734906" cy="938898"/>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553" name="Curved Connector 552"/>
            <p:cNvCxnSpPr>
              <a:stCxn id="563" idx="4"/>
              <a:endCxn id="560" idx="0"/>
            </p:cNvCxnSpPr>
            <p:nvPr/>
          </p:nvCxnSpPr>
          <p:spPr bwMode="auto">
            <a:xfrm rot="5400000">
              <a:off x="2035448" y="5422493"/>
              <a:ext cx="762000" cy="1110704"/>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554" name="Curved Connector 553"/>
            <p:cNvCxnSpPr>
              <a:stCxn id="546" idx="2"/>
              <a:endCxn id="561" idx="0"/>
            </p:cNvCxnSpPr>
            <p:nvPr/>
          </p:nvCxnSpPr>
          <p:spPr bwMode="auto">
            <a:xfrm rot="10800000" flipV="1">
              <a:off x="706488" y="4438587"/>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555" name="Curved Connector 554"/>
            <p:cNvCxnSpPr>
              <a:stCxn id="546" idx="2"/>
              <a:endCxn id="562" idx="0"/>
            </p:cNvCxnSpPr>
            <p:nvPr/>
          </p:nvCxnSpPr>
          <p:spPr bwMode="auto">
            <a:xfrm rot="10800000" flipV="1">
              <a:off x="1445530" y="4438587"/>
              <a:ext cx="230870" cy="14399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556" name="TextBox 555"/>
            <p:cNvSpPr txBox="1"/>
            <p:nvPr/>
          </p:nvSpPr>
          <p:spPr>
            <a:xfrm>
              <a:off x="2209800" y="4954979"/>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557" name="TextBox 556"/>
            <p:cNvSpPr txBox="1"/>
            <p:nvPr/>
          </p:nvSpPr>
          <p:spPr>
            <a:xfrm>
              <a:off x="228600" y="4954979"/>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558" name="TextBox 557"/>
            <p:cNvSpPr txBox="1"/>
            <p:nvPr/>
          </p:nvSpPr>
          <p:spPr>
            <a:xfrm>
              <a:off x="1600200" y="4954979"/>
              <a:ext cx="277557" cy="184666"/>
            </a:xfrm>
            <a:prstGeom prst="rect">
              <a:avLst/>
            </a:prstGeom>
            <a:noFill/>
          </p:spPr>
          <p:txBody>
            <a:bodyPr wrap="none" lIns="0" tIns="0" rIns="0" bIns="0" rtlCol="0">
              <a:spAutoFit/>
            </a:bodyPr>
            <a:lstStyle/>
            <a:p>
              <a:r>
                <a:rPr lang="en-US" sz="1200" i="1" dirty="0" smtClean="0">
                  <a:solidFill>
                    <a:srgbClr val="000000"/>
                  </a:solidFill>
                  <a:latin typeface="+mn-lt"/>
                </a:rPr>
                <a:t>title</a:t>
              </a:r>
              <a:endParaRPr lang="en-US" sz="1200" i="1" dirty="0">
                <a:solidFill>
                  <a:srgbClr val="000000"/>
                </a:solidFill>
                <a:latin typeface="+mn-lt"/>
              </a:endParaRPr>
            </a:p>
          </p:txBody>
        </p:sp>
        <p:sp>
          <p:nvSpPr>
            <p:cNvPr id="559" name="TextBox 558"/>
            <p:cNvSpPr txBox="1"/>
            <p:nvPr/>
          </p:nvSpPr>
          <p:spPr>
            <a:xfrm>
              <a:off x="2133600" y="5977845"/>
              <a:ext cx="679785" cy="184666"/>
            </a:xfrm>
            <a:prstGeom prst="rect">
              <a:avLst/>
            </a:prstGeom>
            <a:noFill/>
          </p:spPr>
          <p:txBody>
            <a:bodyPr wrap="none" lIns="0" tIns="0" rIns="0" bIns="0" rtlCol="0">
              <a:spAutoFit/>
            </a:bodyPr>
            <a:lstStyle/>
            <a:p>
              <a:r>
                <a:rPr lang="en-US" sz="1200" i="1" dirty="0" err="1" smtClean="0">
                  <a:solidFill>
                    <a:srgbClr val="000000"/>
                  </a:solidFill>
                  <a:latin typeface="+mn-lt"/>
                </a:rPr>
                <a:t>prefLabel</a:t>
              </a:r>
              <a:endParaRPr lang="en-US" sz="1200" i="1" dirty="0">
                <a:solidFill>
                  <a:srgbClr val="000000"/>
                </a:solidFill>
                <a:latin typeface="+mn-lt"/>
              </a:endParaRPr>
            </a:p>
          </p:txBody>
        </p:sp>
        <p:sp>
          <p:nvSpPr>
            <p:cNvPr id="560" name="TextBox 559"/>
            <p:cNvSpPr txBox="1"/>
            <p:nvPr/>
          </p:nvSpPr>
          <p:spPr>
            <a:xfrm>
              <a:off x="1676400" y="6358845"/>
              <a:ext cx="369392"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type</a:t>
              </a:r>
              <a:endParaRPr lang="en-US" dirty="0"/>
            </a:p>
          </p:txBody>
        </p:sp>
        <p:sp>
          <p:nvSpPr>
            <p:cNvPr id="561" name="TextBox 560"/>
            <p:cNvSpPr txBox="1"/>
            <p:nvPr/>
          </p:nvSpPr>
          <p:spPr>
            <a:xfrm>
              <a:off x="152400" y="5421363"/>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t>creationDate</a:t>
              </a:r>
              <a:endParaRPr lang="en-US" dirty="0"/>
            </a:p>
          </p:txBody>
        </p:sp>
        <p:sp>
          <p:nvSpPr>
            <p:cNvPr id="562" name="TextBox 561"/>
            <p:cNvSpPr txBox="1"/>
            <p:nvPr/>
          </p:nvSpPr>
          <p:spPr>
            <a:xfrm>
              <a:off x="1214660" y="5878563"/>
              <a:ext cx="461740" cy="230832"/>
            </a:xfrm>
            <a:prstGeom prst="rect">
              <a:avLst/>
            </a:prstGeom>
            <a:solidFill>
              <a:srgbClr val="FFFFFF"/>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title</a:t>
              </a:r>
              <a:endParaRPr lang="en-US" dirty="0"/>
            </a:p>
          </p:txBody>
        </p:sp>
        <p:sp>
          <p:nvSpPr>
            <p:cNvPr id="563" name="Oval 562"/>
            <p:cNvSpPr/>
            <p:nvPr/>
          </p:nvSpPr>
          <p:spPr bwMode="auto">
            <a:xfrm>
              <a:off x="2286000" y="5292045"/>
              <a:ext cx="13716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rPr>
                <a:t>Concept</a:t>
              </a:r>
            </a:p>
          </p:txBody>
        </p:sp>
        <p:sp>
          <p:nvSpPr>
            <p:cNvPr id="564" name="Oval 563"/>
            <p:cNvSpPr/>
            <p:nvPr/>
          </p:nvSpPr>
          <p:spPr bwMode="auto">
            <a:xfrm>
              <a:off x="5257800" y="5292045"/>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565" name="Curved Connector 564"/>
            <p:cNvCxnSpPr>
              <a:stCxn id="546" idx="5"/>
              <a:endCxn id="564" idx="0"/>
            </p:cNvCxnSpPr>
            <p:nvPr/>
          </p:nvCxnSpPr>
          <p:spPr bwMode="auto">
            <a:xfrm rot="16200000" flipH="1">
              <a:off x="4424321" y="3887066"/>
              <a:ext cx="734906" cy="2075052"/>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566" name="Curved Connector 565"/>
            <p:cNvCxnSpPr>
              <a:stCxn id="564" idx="4"/>
              <a:endCxn id="569" idx="0"/>
            </p:cNvCxnSpPr>
            <p:nvPr/>
          </p:nvCxnSpPr>
          <p:spPr bwMode="auto">
            <a:xfrm rot="5400000">
              <a:off x="5334656" y="5864201"/>
              <a:ext cx="762000" cy="2272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567" name="TextBox 566"/>
            <p:cNvSpPr txBox="1"/>
            <p:nvPr/>
          </p:nvSpPr>
          <p:spPr>
            <a:xfrm>
              <a:off x="5334000" y="5977845"/>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568" name="TextBox 567"/>
            <p:cNvSpPr txBox="1"/>
            <p:nvPr/>
          </p:nvSpPr>
          <p:spPr>
            <a:xfrm>
              <a:off x="5038642" y="4954979"/>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569" name="TextBox 568"/>
            <p:cNvSpPr txBox="1"/>
            <p:nvPr/>
          </p:nvSpPr>
          <p:spPr>
            <a:xfrm>
              <a:off x="5412821" y="6358845"/>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sp>
          <p:nvSpPr>
            <p:cNvPr id="574" name="Oval 573"/>
            <p:cNvSpPr/>
            <p:nvPr/>
          </p:nvSpPr>
          <p:spPr bwMode="auto">
            <a:xfrm>
              <a:off x="3657600" y="2594528"/>
              <a:ext cx="22860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575" name="Oval 574"/>
            <p:cNvSpPr/>
            <p:nvPr/>
          </p:nvSpPr>
          <p:spPr bwMode="auto">
            <a:xfrm>
              <a:off x="6400800" y="3432728"/>
              <a:ext cx="13716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WebResource</a:t>
              </a:r>
              <a:endParaRPr kumimoji="0" lang="en-US" sz="1200" b="0" i="0" u="none" strike="noStrike" cap="none" normalizeH="0" baseline="0" dirty="0" smtClean="0">
                <a:ln>
                  <a:noFill/>
                </a:ln>
                <a:solidFill>
                  <a:schemeClr val="tx1"/>
                </a:solidFill>
                <a:effectLst/>
                <a:latin typeface="+mj-lt"/>
              </a:endParaRPr>
            </a:p>
          </p:txBody>
        </p:sp>
        <p:sp>
          <p:nvSpPr>
            <p:cNvPr id="576" name="TextBox 575"/>
            <p:cNvSpPr txBox="1"/>
            <p:nvPr/>
          </p:nvSpPr>
          <p:spPr>
            <a:xfrm>
              <a:off x="7086600" y="4375413"/>
              <a:ext cx="457200"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image</a:t>
              </a:r>
              <a:endParaRPr lang="en-US" sz="1200" dirty="0">
                <a:solidFill>
                  <a:schemeClr val="tx1"/>
                </a:solidFill>
                <a:latin typeface="Courier"/>
                <a:cs typeface="Courier"/>
              </a:endParaRPr>
            </a:p>
          </p:txBody>
        </p:sp>
        <p:cxnSp>
          <p:nvCxnSpPr>
            <p:cNvPr id="577" name="Curved Connector 576"/>
            <p:cNvCxnSpPr>
              <a:stCxn id="575" idx="4"/>
              <a:endCxn id="576" idx="0"/>
            </p:cNvCxnSpPr>
            <p:nvPr/>
          </p:nvCxnSpPr>
          <p:spPr bwMode="auto">
            <a:xfrm rot="16200000" flipH="1">
              <a:off x="6897216" y="3957429"/>
              <a:ext cx="607368" cy="228600"/>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578" name="TextBox 577"/>
            <p:cNvSpPr txBox="1"/>
            <p:nvPr/>
          </p:nvSpPr>
          <p:spPr>
            <a:xfrm>
              <a:off x="6953696" y="4040579"/>
              <a:ext cx="209104" cy="184666"/>
            </a:xfrm>
            <a:prstGeom prst="rect">
              <a:avLst/>
            </a:prstGeom>
            <a:noFill/>
          </p:spPr>
          <p:txBody>
            <a:bodyPr wrap="none" lIns="0" tIns="0" rIns="0" bIns="0" rtlCol="0">
              <a:spAutoFit/>
            </a:bodyPr>
            <a:lstStyle/>
            <a:p>
              <a:r>
                <a:rPr lang="en-US" sz="1200" i="1" dirty="0" err="1" smtClean="0">
                  <a:solidFill>
                    <a:srgbClr val="000000"/>
                  </a:solidFill>
                  <a:latin typeface="+mn-lt"/>
                </a:rPr>
                <a:t>uri</a:t>
              </a:r>
              <a:endParaRPr lang="en-US" sz="1200" i="1" dirty="0">
                <a:solidFill>
                  <a:srgbClr val="000000"/>
                </a:solidFill>
                <a:latin typeface="+mn-lt"/>
              </a:endParaRPr>
            </a:p>
          </p:txBody>
        </p:sp>
        <p:cxnSp>
          <p:nvCxnSpPr>
            <p:cNvPr id="579" name="Curved Connector 578"/>
            <p:cNvCxnSpPr>
              <a:stCxn id="574" idx="4"/>
              <a:endCxn id="546" idx="0"/>
            </p:cNvCxnSpPr>
            <p:nvPr/>
          </p:nvCxnSpPr>
          <p:spPr bwMode="auto">
            <a:xfrm rot="5400000">
              <a:off x="3176547" y="2646874"/>
              <a:ext cx="1341083" cy="19070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580" name="TextBox 579"/>
            <p:cNvSpPr txBox="1"/>
            <p:nvPr/>
          </p:nvSpPr>
          <p:spPr>
            <a:xfrm>
              <a:off x="3200400" y="3387045"/>
              <a:ext cx="1158733" cy="184666"/>
            </a:xfrm>
            <a:prstGeom prst="rect">
              <a:avLst/>
            </a:prstGeom>
            <a:noFill/>
          </p:spPr>
          <p:txBody>
            <a:bodyPr wrap="none" lIns="0" tIns="0" rIns="0" bIns="0" rtlCol="0">
              <a:spAutoFit/>
            </a:bodyPr>
            <a:lstStyle/>
            <a:p>
              <a:r>
                <a:rPr lang="en-US" sz="1200" i="1" dirty="0" err="1" smtClean="0">
                  <a:solidFill>
                    <a:srgbClr val="000000"/>
                  </a:solidFill>
                  <a:latin typeface="+mn-lt"/>
                </a:rPr>
                <a:t>aggregatedCHO</a:t>
              </a:r>
              <a:endParaRPr lang="en-US" sz="1200" i="1" dirty="0">
                <a:solidFill>
                  <a:srgbClr val="000000"/>
                </a:solidFill>
                <a:latin typeface="+mn-lt"/>
              </a:endParaRPr>
            </a:p>
          </p:txBody>
        </p:sp>
        <p:sp>
          <p:nvSpPr>
            <p:cNvPr id="581" name="TextBox 580"/>
            <p:cNvSpPr txBox="1"/>
            <p:nvPr/>
          </p:nvSpPr>
          <p:spPr>
            <a:xfrm>
              <a:off x="5783832" y="3234645"/>
              <a:ext cx="616968" cy="184666"/>
            </a:xfrm>
            <a:prstGeom prst="rect">
              <a:avLst/>
            </a:prstGeom>
            <a:noFill/>
          </p:spPr>
          <p:txBody>
            <a:bodyPr wrap="none" lIns="0" tIns="0" rIns="0" bIns="0" rtlCol="0">
              <a:spAutoFit/>
            </a:bodyPr>
            <a:lstStyle/>
            <a:p>
              <a:r>
                <a:rPr lang="en-US" sz="1200" i="1" dirty="0" err="1" smtClean="0">
                  <a:solidFill>
                    <a:srgbClr val="000000"/>
                  </a:solidFill>
                  <a:latin typeface="+mn-lt"/>
                </a:rPr>
                <a:t>hasView</a:t>
              </a:r>
              <a:endParaRPr lang="en-US" sz="1200" i="1" dirty="0">
                <a:solidFill>
                  <a:srgbClr val="000000"/>
                </a:solidFill>
                <a:latin typeface="+mn-lt"/>
              </a:endParaRPr>
            </a:p>
          </p:txBody>
        </p:sp>
        <p:cxnSp>
          <p:nvCxnSpPr>
            <p:cNvPr id="582" name="Curved Connector 581"/>
            <p:cNvCxnSpPr>
              <a:stCxn id="574" idx="4"/>
              <a:endCxn id="575" idx="0"/>
            </p:cNvCxnSpPr>
            <p:nvPr/>
          </p:nvCxnSpPr>
          <p:spPr bwMode="auto">
            <a:xfrm rot="16200000" flipH="1">
              <a:off x="5692159" y="2038286"/>
              <a:ext cx="502883" cy="22860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596" name="TextBox 595"/>
            <p:cNvSpPr txBox="1"/>
            <p:nvPr/>
          </p:nvSpPr>
          <p:spPr>
            <a:xfrm>
              <a:off x="1828800" y="3158445"/>
              <a:ext cx="4572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title</a:t>
              </a:r>
              <a:endParaRPr lang="en-US" sz="1200" dirty="0">
                <a:solidFill>
                  <a:srgbClr val="0000FF"/>
                </a:solidFill>
                <a:latin typeface="Courier"/>
                <a:cs typeface="Courier"/>
              </a:endParaRPr>
            </a:p>
          </p:txBody>
        </p:sp>
        <p:cxnSp>
          <p:nvCxnSpPr>
            <p:cNvPr id="597" name="Curved Connector 596"/>
            <p:cNvCxnSpPr>
              <a:stCxn id="546" idx="2"/>
              <a:endCxn id="596" idx="2"/>
            </p:cNvCxnSpPr>
            <p:nvPr/>
          </p:nvCxnSpPr>
          <p:spPr bwMode="auto">
            <a:xfrm rot="10800000" flipH="1">
              <a:off x="1676400" y="3387045"/>
              <a:ext cx="381000" cy="1051542"/>
            </a:xfrm>
            <a:prstGeom prst="curvedConnector4">
              <a:avLst>
                <a:gd name="adj1" fmla="val -60000"/>
                <a:gd name="adj2" fmla="val 57972"/>
              </a:avLst>
            </a:prstGeom>
            <a:solidFill>
              <a:srgbClr val="00B8FF"/>
            </a:solidFill>
            <a:ln w="12700" cap="flat" cmpd="sng" algn="ctr">
              <a:solidFill>
                <a:srgbClr val="0000FF"/>
              </a:solidFill>
              <a:prstDash val="sysDash"/>
              <a:round/>
              <a:headEnd type="none" w="med" len="med"/>
              <a:tailEnd type="triangle" w="med" len="lg"/>
            </a:ln>
            <a:effectLst/>
          </p:spPr>
        </p:cxnSp>
        <p:sp>
          <p:nvSpPr>
            <p:cNvPr id="600" name="TextBox 599"/>
            <p:cNvSpPr txBox="1"/>
            <p:nvPr/>
          </p:nvSpPr>
          <p:spPr>
            <a:xfrm>
              <a:off x="2075183" y="3659579"/>
              <a:ext cx="388765" cy="184666"/>
            </a:xfrm>
            <a:prstGeom prst="rect">
              <a:avLst/>
            </a:prstGeom>
            <a:solidFill>
              <a:srgbClr val="BCE8FD"/>
            </a:solidFill>
          </p:spPr>
          <p:txBody>
            <a:bodyPr wrap="none" lIns="0" tIns="0" rIns="0" bIns="0" rtlCol="0">
              <a:spAutoFit/>
            </a:bodyPr>
            <a:lstStyle/>
            <a:p>
              <a:r>
                <a:rPr lang="en-US" sz="1200" b="1" i="1" dirty="0" smtClean="0">
                  <a:solidFill>
                    <a:srgbClr val="0000FF"/>
                  </a:solidFill>
                  <a:latin typeface="+mn-lt"/>
                </a:rPr>
                <a:t>label</a:t>
              </a:r>
              <a:endParaRPr lang="en-US" sz="1200" b="1" i="1" dirty="0">
                <a:solidFill>
                  <a:srgbClr val="0000FF"/>
                </a:solidFill>
                <a:latin typeface="+mn-lt"/>
              </a:endParaRPr>
            </a:p>
          </p:txBody>
        </p:sp>
      </p:grpSp>
      <p:grpSp>
        <p:nvGrpSpPr>
          <p:cNvPr id="660" name="Group 659"/>
          <p:cNvGrpSpPr/>
          <p:nvPr/>
        </p:nvGrpSpPr>
        <p:grpSpPr>
          <a:xfrm>
            <a:off x="491835" y="2971799"/>
            <a:ext cx="6899561" cy="2895601"/>
            <a:chOff x="491835" y="2971799"/>
            <a:chExt cx="6899561" cy="2895601"/>
          </a:xfrm>
        </p:grpSpPr>
        <p:sp>
          <p:nvSpPr>
            <p:cNvPr id="661" name="Rounded Rectangle 660"/>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662" name="Rounded Rectangle 661"/>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663" name="Rounded Rectangle 662"/>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664" name="Rounded Rectangle 663"/>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665" name="Rounded Rectangle 664"/>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666" name="Rounded Rectangle 665"/>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667" name="Rounded Rectangle 666"/>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668" name="Rounded Rectangle 667"/>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669" name="Rounded Rectangle 668"/>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670" name="Rounded Rectangle 669"/>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671" name="Rounded Rectangle 670"/>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672" name="Rounded Rectangle 671"/>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673" name="Rounded Rectangle 672"/>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674" name="Rounded Rectangle 673"/>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675" name="Rounded Rectangle 674"/>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676" name="Rounded Rectangle 675"/>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677" name="Rounded Rectangle 676"/>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678" name="Rounded Rectangle 677"/>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679" name="Rounded Rectangle 678"/>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680" name="Rounded Rectangle 679"/>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681" name="Rounded Rectangle 680"/>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682" name="Rounded Rectangle 681"/>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683" name="Rounded Rectangle 682"/>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684" name="Rounded Rectangle 683"/>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685" name="Rounded Rectangle 684"/>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Tree>
    <p:extLst>
      <p:ext uri="{BB962C8B-B14F-4D97-AF65-F5344CB8AC3E}">
        <p14:creationId xmlns:p14="http://schemas.microsoft.com/office/powerpoint/2010/main" val="1698668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44</a:t>
            </a:fld>
            <a:endParaRPr lang="en-US" dirty="0"/>
          </a:p>
        </p:txBody>
      </p:sp>
      <p:sp>
        <p:nvSpPr>
          <p:cNvPr id="6" name="Title 5"/>
          <p:cNvSpPr>
            <a:spLocks noGrp="1"/>
          </p:cNvSpPr>
          <p:nvPr>
            <p:ph type="title"/>
          </p:nvPr>
        </p:nvSpPr>
        <p:spPr>
          <a:xfrm>
            <a:off x="304800" y="152400"/>
            <a:ext cx="8534400" cy="914400"/>
          </a:xfrm>
        </p:spPr>
        <p:txBody>
          <a:bodyPr/>
          <a:lstStyle/>
          <a:p>
            <a:r>
              <a:rPr lang="en-US" dirty="0"/>
              <a:t>Build Graph G: Add </a:t>
            </a:r>
            <a:r>
              <a:rPr lang="en-US" dirty="0" smtClean="0"/>
              <a:t>Semantic Types</a:t>
            </a:r>
            <a:endParaRPr lang="en-US" dirty="0"/>
          </a:p>
        </p:txBody>
      </p:sp>
      <p:graphicFrame>
        <p:nvGraphicFramePr>
          <p:cNvPr id="112" name="Table 111"/>
          <p:cNvGraphicFramePr>
            <a:graphicFrameLocks noGrp="1"/>
          </p:cNvGraphicFramePr>
          <p:nvPr>
            <p:extLst>
              <p:ext uri="{D42A27DB-BD31-4B8C-83A1-F6EECF244321}">
                <p14:modId xmlns:p14="http://schemas.microsoft.com/office/powerpoint/2010/main" val="3971917736"/>
              </p:ext>
            </p:extLst>
          </p:nvPr>
        </p:nvGraphicFramePr>
        <p:xfrm>
          <a:off x="914400" y="1066800"/>
          <a:ext cx="7315200" cy="1371600"/>
        </p:xfrm>
        <a:graphic>
          <a:graphicData uri="http://schemas.openxmlformats.org/drawingml/2006/table">
            <a:tbl>
              <a:tblPr bandRow="1">
                <a:tableStyleId>{2D5ABB26-0587-4C30-8999-92F81FD0307C}</a:tableStyleId>
              </a:tblPr>
              <a:tblGrid>
                <a:gridCol w="2204581"/>
                <a:gridCol w="5110619"/>
              </a:tblGrid>
              <a:tr h="138746">
                <a:tc>
                  <a:txBody>
                    <a:bodyPr/>
                    <a:lstStyle/>
                    <a:p>
                      <a:pPr algn="ctr"/>
                      <a:r>
                        <a:rPr lang="en-US" sz="1200" dirty="0" smtClean="0">
                          <a:latin typeface="Trebuchet MS"/>
                          <a:cs typeface="Trebuchet MS"/>
                        </a:rPr>
                        <a:t>title</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CulturalHeritageObject,title</a:t>
                      </a:r>
                      <a:r>
                        <a:rPr lang="en-US" sz="1200" dirty="0" smtClean="0">
                          <a:latin typeface="Trebuchet MS"/>
                          <a:cs typeface="Trebuchet MS"/>
                        </a:rPr>
                        <a:t>&gt;   &lt;</a:t>
                      </a:r>
                      <a:r>
                        <a:rPr lang="en-US" sz="1200" dirty="0" err="1" smtClean="0">
                          <a:latin typeface="Trebuchet MS"/>
                          <a:cs typeface="Trebuchet MS"/>
                        </a:rPr>
                        <a:t>CulturalHeritageObject,label</a:t>
                      </a:r>
                      <a:r>
                        <a:rPr lang="en-US" sz="1200" dirty="0" smtClean="0">
                          <a:latin typeface="Trebuchet MS"/>
                          <a:cs typeface="Trebuchet MS"/>
                        </a:rPr>
                        <a:t>&gt;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credit</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CulturalHeritageObject,provenance</a:t>
                      </a:r>
                      <a:r>
                        <a:rPr lang="en-US" sz="1200" dirty="0" smtClean="0">
                          <a:latin typeface="Trebuchet MS"/>
                          <a:cs typeface="Trebuchet MS"/>
                        </a:rPr>
                        <a:t>&gt;   &lt;</a:t>
                      </a:r>
                      <a:r>
                        <a:rPr lang="en-US" sz="1200" dirty="0" err="1" smtClean="0">
                          <a:latin typeface="Trebuchet MS"/>
                          <a:cs typeface="Trebuchet MS"/>
                        </a:rPr>
                        <a:t>Person,note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classification</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Concept,</a:t>
                      </a:r>
                      <a:r>
                        <a:rPr lang="en-US" sz="1200" baseline="0" dirty="0" err="1" smtClean="0">
                          <a:latin typeface="Trebuchet MS"/>
                          <a:cs typeface="Trebuchet MS"/>
                        </a:rPr>
                        <a:t>prefLabel</a:t>
                      </a:r>
                      <a:r>
                        <a:rPr lang="en-US" sz="1200" baseline="0" dirty="0" smtClean="0">
                          <a:latin typeface="Trebuchet MS"/>
                          <a:cs typeface="Trebuchet MS"/>
                        </a:rPr>
                        <a:t>&gt;   </a:t>
                      </a:r>
                      <a:r>
                        <a:rPr lang="en-US" sz="1200" dirty="0" smtClean="0">
                          <a:latin typeface="Trebuchet MS"/>
                          <a:cs typeface="Trebuchet MS"/>
                        </a:rPr>
                        <a:t>&lt;</a:t>
                      </a:r>
                      <a:r>
                        <a:rPr lang="en-US" sz="1200" dirty="0" err="1" smtClean="0">
                          <a:latin typeface="Trebuchet MS"/>
                          <a:cs typeface="Trebuchet MS"/>
                        </a:rPr>
                        <a:t>Concept,label</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name</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aac:Person,name</a:t>
                      </a:r>
                      <a:r>
                        <a:rPr lang="en-US" sz="1200" dirty="0" smtClean="0">
                          <a:latin typeface="Trebuchet MS"/>
                          <a:cs typeface="Trebuchet MS"/>
                        </a:rPr>
                        <a:t>&gt;   &lt;</a:t>
                      </a:r>
                      <a:r>
                        <a:rPr lang="en-US" sz="1200" dirty="0" err="1" smtClean="0">
                          <a:latin typeface="Trebuchet MS"/>
                          <a:cs typeface="Trebuchet MS"/>
                        </a:rPr>
                        <a:t>foaf:Person,name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imageURL</a:t>
                      </a:r>
                      <a:endParaRPr lang="en-US" sz="1200" dirty="0" smtClean="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Document,uri</a:t>
                      </a:r>
                      <a:r>
                        <a:rPr lang="en-US" sz="1200" dirty="0" smtClean="0">
                          <a:latin typeface="Trebuchet MS"/>
                          <a:cs typeface="Trebuchet MS"/>
                        </a:rPr>
                        <a:t>&gt;   &lt;</a:t>
                      </a:r>
                      <a:r>
                        <a:rPr lang="en-US" sz="1200" dirty="0" err="1" smtClean="0">
                          <a:latin typeface="Trebuchet MS"/>
                          <a:cs typeface="Trebuchet MS"/>
                        </a:rPr>
                        <a:t>WebResource,uri</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grpSp>
        <p:nvGrpSpPr>
          <p:cNvPr id="2" name="Group 1"/>
          <p:cNvGrpSpPr/>
          <p:nvPr/>
        </p:nvGrpSpPr>
        <p:grpSpPr>
          <a:xfrm>
            <a:off x="152400" y="2514600"/>
            <a:ext cx="8839200" cy="4011782"/>
            <a:chOff x="152400" y="2594528"/>
            <a:chExt cx="8839200" cy="4011782"/>
          </a:xfrm>
        </p:grpSpPr>
        <p:sp>
          <p:nvSpPr>
            <p:cNvPr id="78" name="Oval 77"/>
            <p:cNvSpPr/>
            <p:nvPr/>
          </p:nvSpPr>
          <p:spPr bwMode="auto">
            <a:xfrm>
              <a:off x="3810000" y="5292045"/>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sp>
          <p:nvSpPr>
            <p:cNvPr id="79" name="Oval 78"/>
            <p:cNvSpPr/>
            <p:nvPr/>
          </p:nvSpPr>
          <p:spPr bwMode="auto">
            <a:xfrm>
              <a:off x="1676400" y="4270928"/>
              <a:ext cx="243435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CulturalHeritageObject</a:t>
              </a:r>
              <a:endParaRPr kumimoji="0" lang="en-US" sz="1200" b="0" i="0" u="none" strike="noStrike" cap="none" normalizeH="0" baseline="0" dirty="0" smtClean="0">
                <a:ln>
                  <a:noFill/>
                </a:ln>
                <a:solidFill>
                  <a:schemeClr val="tx1"/>
                </a:solidFill>
                <a:effectLst/>
                <a:latin typeface="+mj-lt"/>
              </a:endParaRPr>
            </a:p>
          </p:txBody>
        </p:sp>
        <p:cxnSp>
          <p:nvCxnSpPr>
            <p:cNvPr id="80" name="Curved Connector 79"/>
            <p:cNvCxnSpPr>
              <a:stCxn id="79" idx="4"/>
              <a:endCxn id="78" idx="0"/>
            </p:cNvCxnSpPr>
            <p:nvPr/>
          </p:nvCxnSpPr>
          <p:spPr bwMode="auto">
            <a:xfrm rot="16200000" flipH="1">
              <a:off x="3294637" y="4205182"/>
              <a:ext cx="685800" cy="14879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81" name="Curved Connector 80"/>
            <p:cNvCxnSpPr>
              <a:stCxn id="78" idx="4"/>
              <a:endCxn id="88" idx="0"/>
            </p:cNvCxnSpPr>
            <p:nvPr/>
          </p:nvCxnSpPr>
          <p:spPr bwMode="auto">
            <a:xfrm rot="5400000">
              <a:off x="3802340" y="5796317"/>
              <a:ext cx="778633" cy="3796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82" name="TextBox 81"/>
            <p:cNvSpPr txBox="1"/>
            <p:nvPr/>
          </p:nvSpPr>
          <p:spPr>
            <a:xfrm>
              <a:off x="3844171" y="5977845"/>
              <a:ext cx="423029" cy="184666"/>
            </a:xfrm>
            <a:prstGeom prst="rect">
              <a:avLst/>
            </a:prstGeom>
            <a:noFill/>
          </p:spPr>
          <p:txBody>
            <a:bodyPr wrap="none" lIns="0" tIns="0" rIns="0" bIns="0" rtlCol="0">
              <a:spAutoFit/>
            </a:bodyPr>
            <a:lstStyle/>
            <a:p>
              <a:r>
                <a:rPr lang="en-US" sz="1200" i="1" dirty="0" smtClean="0">
                  <a:solidFill>
                    <a:srgbClr val="000000"/>
                  </a:solidFill>
                  <a:latin typeface="+mn-lt"/>
                </a:rPr>
                <a:t>name</a:t>
              </a:r>
              <a:endParaRPr lang="en-US" sz="1200" i="1" dirty="0">
                <a:solidFill>
                  <a:srgbClr val="000000"/>
                </a:solidFill>
                <a:latin typeface="+mn-lt"/>
              </a:endParaRPr>
            </a:p>
          </p:txBody>
        </p:sp>
        <p:sp>
          <p:nvSpPr>
            <p:cNvPr id="87" name="TextBox 86"/>
            <p:cNvSpPr txBox="1"/>
            <p:nvPr/>
          </p:nvSpPr>
          <p:spPr>
            <a:xfrm>
              <a:off x="3521570" y="4954979"/>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88" name="TextBox 87"/>
            <p:cNvSpPr txBox="1"/>
            <p:nvPr/>
          </p:nvSpPr>
          <p:spPr>
            <a:xfrm>
              <a:off x="3812621" y="6375478"/>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cxnSp>
          <p:nvCxnSpPr>
            <p:cNvPr id="90" name="Curved Connector 89"/>
            <p:cNvCxnSpPr>
              <a:stCxn id="79" idx="3"/>
              <a:endCxn id="109" idx="0"/>
            </p:cNvCxnSpPr>
            <p:nvPr/>
          </p:nvCxnSpPr>
          <p:spPr bwMode="auto">
            <a:xfrm rot="16200000" flipH="1">
              <a:off x="2134898" y="4455143"/>
              <a:ext cx="734906" cy="938898"/>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91" name="Curved Connector 90"/>
            <p:cNvCxnSpPr>
              <a:stCxn id="109" idx="4"/>
              <a:endCxn id="106" idx="0"/>
            </p:cNvCxnSpPr>
            <p:nvPr/>
          </p:nvCxnSpPr>
          <p:spPr bwMode="auto">
            <a:xfrm rot="5400000">
              <a:off x="2035448" y="5422493"/>
              <a:ext cx="762000" cy="1110704"/>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96" name="Curved Connector 95"/>
            <p:cNvCxnSpPr>
              <a:stCxn id="79" idx="2"/>
              <a:endCxn id="107" idx="0"/>
            </p:cNvCxnSpPr>
            <p:nvPr/>
          </p:nvCxnSpPr>
          <p:spPr bwMode="auto">
            <a:xfrm rot="10800000" flipV="1">
              <a:off x="706488" y="4438587"/>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97" name="Curved Connector 96"/>
            <p:cNvCxnSpPr>
              <a:stCxn id="79" idx="2"/>
              <a:endCxn id="108" idx="0"/>
            </p:cNvCxnSpPr>
            <p:nvPr/>
          </p:nvCxnSpPr>
          <p:spPr bwMode="auto">
            <a:xfrm rot="10800000" flipV="1">
              <a:off x="1445530" y="4438587"/>
              <a:ext cx="230870" cy="14399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02" name="TextBox 101"/>
            <p:cNvSpPr txBox="1"/>
            <p:nvPr/>
          </p:nvSpPr>
          <p:spPr>
            <a:xfrm>
              <a:off x="2209800" y="4954979"/>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103" name="TextBox 102"/>
            <p:cNvSpPr txBox="1"/>
            <p:nvPr/>
          </p:nvSpPr>
          <p:spPr>
            <a:xfrm>
              <a:off x="228600" y="4954979"/>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104" name="TextBox 103"/>
            <p:cNvSpPr txBox="1"/>
            <p:nvPr/>
          </p:nvSpPr>
          <p:spPr>
            <a:xfrm>
              <a:off x="1600200" y="4954979"/>
              <a:ext cx="277557" cy="184666"/>
            </a:xfrm>
            <a:prstGeom prst="rect">
              <a:avLst/>
            </a:prstGeom>
            <a:noFill/>
          </p:spPr>
          <p:txBody>
            <a:bodyPr wrap="none" lIns="0" tIns="0" rIns="0" bIns="0" rtlCol="0">
              <a:spAutoFit/>
            </a:bodyPr>
            <a:lstStyle/>
            <a:p>
              <a:r>
                <a:rPr lang="en-US" sz="1200" i="1" dirty="0" smtClean="0">
                  <a:solidFill>
                    <a:srgbClr val="000000"/>
                  </a:solidFill>
                  <a:latin typeface="+mn-lt"/>
                </a:rPr>
                <a:t>title</a:t>
              </a:r>
              <a:endParaRPr lang="en-US" sz="1200" i="1" dirty="0">
                <a:solidFill>
                  <a:srgbClr val="000000"/>
                </a:solidFill>
                <a:latin typeface="+mn-lt"/>
              </a:endParaRPr>
            </a:p>
          </p:txBody>
        </p:sp>
        <p:sp>
          <p:nvSpPr>
            <p:cNvPr id="105" name="TextBox 104"/>
            <p:cNvSpPr txBox="1"/>
            <p:nvPr/>
          </p:nvSpPr>
          <p:spPr>
            <a:xfrm>
              <a:off x="2133600" y="5977845"/>
              <a:ext cx="679785" cy="184666"/>
            </a:xfrm>
            <a:prstGeom prst="rect">
              <a:avLst/>
            </a:prstGeom>
            <a:noFill/>
          </p:spPr>
          <p:txBody>
            <a:bodyPr wrap="none" lIns="0" tIns="0" rIns="0" bIns="0" rtlCol="0">
              <a:spAutoFit/>
            </a:bodyPr>
            <a:lstStyle/>
            <a:p>
              <a:r>
                <a:rPr lang="en-US" sz="1200" i="1" dirty="0" err="1" smtClean="0">
                  <a:solidFill>
                    <a:srgbClr val="000000"/>
                  </a:solidFill>
                  <a:latin typeface="+mn-lt"/>
                </a:rPr>
                <a:t>prefLabel</a:t>
              </a:r>
              <a:endParaRPr lang="en-US" sz="1200" i="1" dirty="0">
                <a:solidFill>
                  <a:srgbClr val="000000"/>
                </a:solidFill>
                <a:latin typeface="+mn-lt"/>
              </a:endParaRPr>
            </a:p>
          </p:txBody>
        </p:sp>
        <p:sp>
          <p:nvSpPr>
            <p:cNvPr id="106" name="TextBox 105"/>
            <p:cNvSpPr txBox="1"/>
            <p:nvPr/>
          </p:nvSpPr>
          <p:spPr>
            <a:xfrm>
              <a:off x="1676400" y="6358845"/>
              <a:ext cx="369392"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type</a:t>
              </a:r>
              <a:endParaRPr lang="en-US" dirty="0"/>
            </a:p>
          </p:txBody>
        </p:sp>
        <p:sp>
          <p:nvSpPr>
            <p:cNvPr id="107" name="TextBox 106"/>
            <p:cNvSpPr txBox="1"/>
            <p:nvPr/>
          </p:nvSpPr>
          <p:spPr>
            <a:xfrm>
              <a:off x="152400" y="5421363"/>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t>creationDate</a:t>
              </a:r>
              <a:endParaRPr lang="en-US" dirty="0"/>
            </a:p>
          </p:txBody>
        </p:sp>
        <p:sp>
          <p:nvSpPr>
            <p:cNvPr id="108" name="TextBox 107"/>
            <p:cNvSpPr txBox="1"/>
            <p:nvPr/>
          </p:nvSpPr>
          <p:spPr>
            <a:xfrm>
              <a:off x="1214660" y="5878563"/>
              <a:ext cx="461740" cy="230832"/>
            </a:xfrm>
            <a:prstGeom prst="rect">
              <a:avLst/>
            </a:prstGeom>
            <a:solidFill>
              <a:srgbClr val="FFFFFF"/>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title</a:t>
              </a:r>
              <a:endParaRPr lang="en-US" dirty="0"/>
            </a:p>
          </p:txBody>
        </p:sp>
        <p:sp>
          <p:nvSpPr>
            <p:cNvPr id="109" name="Oval 108"/>
            <p:cNvSpPr/>
            <p:nvPr/>
          </p:nvSpPr>
          <p:spPr bwMode="auto">
            <a:xfrm>
              <a:off x="2286000" y="5292045"/>
              <a:ext cx="13716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rPr>
                <a:t>Concept</a:t>
              </a:r>
            </a:p>
          </p:txBody>
        </p:sp>
        <p:sp>
          <p:nvSpPr>
            <p:cNvPr id="110" name="Oval 109"/>
            <p:cNvSpPr/>
            <p:nvPr/>
          </p:nvSpPr>
          <p:spPr bwMode="auto">
            <a:xfrm>
              <a:off x="5257800" y="5292045"/>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111" name="Curved Connector 110"/>
            <p:cNvCxnSpPr>
              <a:stCxn id="79" idx="5"/>
              <a:endCxn id="110" idx="0"/>
            </p:cNvCxnSpPr>
            <p:nvPr/>
          </p:nvCxnSpPr>
          <p:spPr bwMode="auto">
            <a:xfrm rot="16200000" flipH="1">
              <a:off x="4424321" y="3887066"/>
              <a:ext cx="734906" cy="2075052"/>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13" name="Curved Connector 112"/>
            <p:cNvCxnSpPr>
              <a:stCxn id="110" idx="4"/>
              <a:endCxn id="116" idx="0"/>
            </p:cNvCxnSpPr>
            <p:nvPr/>
          </p:nvCxnSpPr>
          <p:spPr bwMode="auto">
            <a:xfrm rot="5400000">
              <a:off x="5334656" y="5864201"/>
              <a:ext cx="762000" cy="2272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14" name="TextBox 113"/>
            <p:cNvSpPr txBox="1"/>
            <p:nvPr/>
          </p:nvSpPr>
          <p:spPr>
            <a:xfrm>
              <a:off x="5334000" y="5977845"/>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115" name="TextBox 114"/>
            <p:cNvSpPr txBox="1"/>
            <p:nvPr/>
          </p:nvSpPr>
          <p:spPr>
            <a:xfrm>
              <a:off x="5038642" y="4954979"/>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116" name="TextBox 115"/>
            <p:cNvSpPr txBox="1"/>
            <p:nvPr/>
          </p:nvSpPr>
          <p:spPr>
            <a:xfrm>
              <a:off x="5412821" y="6358845"/>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cxnSp>
          <p:nvCxnSpPr>
            <p:cNvPr id="117" name="Curved Connector 116"/>
            <p:cNvCxnSpPr>
              <a:stCxn id="110" idx="4"/>
              <a:endCxn id="119" idx="0"/>
            </p:cNvCxnSpPr>
            <p:nvPr/>
          </p:nvCxnSpPr>
          <p:spPr bwMode="auto">
            <a:xfrm rot="16200000" flipH="1">
              <a:off x="5734511" y="5691634"/>
              <a:ext cx="759768" cy="5701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18" name="TextBox 117"/>
            <p:cNvSpPr txBox="1"/>
            <p:nvPr/>
          </p:nvSpPr>
          <p:spPr>
            <a:xfrm>
              <a:off x="6368006" y="5977845"/>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19" name="TextBox 118"/>
            <p:cNvSpPr txBox="1"/>
            <p:nvPr/>
          </p:nvSpPr>
          <p:spPr>
            <a:xfrm>
              <a:off x="6096000" y="6356613"/>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credit</a:t>
              </a:r>
              <a:endParaRPr lang="en-US" sz="1200" dirty="0">
                <a:solidFill>
                  <a:srgbClr val="0000FF"/>
                </a:solidFill>
                <a:latin typeface="Courier"/>
                <a:cs typeface="Courier"/>
              </a:endParaRPr>
            </a:p>
          </p:txBody>
        </p:sp>
        <p:sp>
          <p:nvSpPr>
            <p:cNvPr id="120" name="Oval 119"/>
            <p:cNvSpPr/>
            <p:nvPr/>
          </p:nvSpPr>
          <p:spPr bwMode="auto">
            <a:xfrm>
              <a:off x="6629400" y="5292045"/>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rgbClr val="0000FF"/>
                  </a:solidFill>
                  <a:latin typeface="+mj-lt"/>
                </a:rPr>
                <a:t>foaf:</a:t>
              </a:r>
              <a:r>
                <a:rPr kumimoji="0" lang="en-US" sz="1200" b="0" i="0" u="none" strike="noStrike" cap="none" normalizeH="0" baseline="0" dirty="0" err="1" smtClean="0">
                  <a:ln>
                    <a:noFill/>
                  </a:ln>
                  <a:solidFill>
                    <a:srgbClr val="0000FF"/>
                  </a:solidFill>
                  <a:effectLst/>
                  <a:latin typeface="+mj-lt"/>
                </a:rPr>
                <a:t>Person</a:t>
              </a:r>
              <a:endParaRPr kumimoji="0" lang="en-US" sz="1200" b="0" i="0" u="none" strike="noStrike" cap="none" normalizeH="0" baseline="0" dirty="0" smtClean="0">
                <a:ln>
                  <a:noFill/>
                </a:ln>
                <a:solidFill>
                  <a:srgbClr val="0000FF"/>
                </a:solidFill>
                <a:effectLst/>
                <a:latin typeface="+mj-lt"/>
              </a:endParaRPr>
            </a:p>
          </p:txBody>
        </p:sp>
        <p:sp>
          <p:nvSpPr>
            <p:cNvPr id="121" name="Oval 120"/>
            <p:cNvSpPr/>
            <p:nvPr/>
          </p:nvSpPr>
          <p:spPr bwMode="auto">
            <a:xfrm>
              <a:off x="3657600" y="2594528"/>
              <a:ext cx="22860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122" name="Oval 121"/>
            <p:cNvSpPr/>
            <p:nvPr/>
          </p:nvSpPr>
          <p:spPr bwMode="auto">
            <a:xfrm>
              <a:off x="6400800" y="3432728"/>
              <a:ext cx="13716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WebResource</a:t>
              </a:r>
              <a:endParaRPr kumimoji="0" lang="en-US" sz="1200" b="0" i="0" u="none" strike="noStrike" cap="none" normalizeH="0" baseline="0" dirty="0" smtClean="0">
                <a:ln>
                  <a:noFill/>
                </a:ln>
                <a:solidFill>
                  <a:schemeClr val="tx1"/>
                </a:solidFill>
                <a:effectLst/>
                <a:latin typeface="+mj-lt"/>
              </a:endParaRPr>
            </a:p>
          </p:txBody>
        </p:sp>
        <p:sp>
          <p:nvSpPr>
            <p:cNvPr id="123" name="TextBox 122"/>
            <p:cNvSpPr txBox="1"/>
            <p:nvPr/>
          </p:nvSpPr>
          <p:spPr>
            <a:xfrm>
              <a:off x="7086600" y="4375413"/>
              <a:ext cx="457200"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image</a:t>
              </a:r>
              <a:endParaRPr lang="en-US" sz="1200" dirty="0">
                <a:solidFill>
                  <a:schemeClr val="tx1"/>
                </a:solidFill>
                <a:latin typeface="Courier"/>
                <a:cs typeface="Courier"/>
              </a:endParaRPr>
            </a:p>
          </p:txBody>
        </p:sp>
        <p:cxnSp>
          <p:nvCxnSpPr>
            <p:cNvPr id="124" name="Curved Connector 123"/>
            <p:cNvCxnSpPr>
              <a:stCxn id="122" idx="4"/>
              <a:endCxn id="123" idx="0"/>
            </p:cNvCxnSpPr>
            <p:nvPr/>
          </p:nvCxnSpPr>
          <p:spPr bwMode="auto">
            <a:xfrm rot="16200000" flipH="1">
              <a:off x="6897216" y="3957429"/>
              <a:ext cx="607368" cy="228600"/>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25" name="TextBox 124"/>
            <p:cNvSpPr txBox="1"/>
            <p:nvPr/>
          </p:nvSpPr>
          <p:spPr>
            <a:xfrm>
              <a:off x="6953696" y="4040579"/>
              <a:ext cx="209104" cy="184666"/>
            </a:xfrm>
            <a:prstGeom prst="rect">
              <a:avLst/>
            </a:prstGeom>
            <a:noFill/>
          </p:spPr>
          <p:txBody>
            <a:bodyPr wrap="none" lIns="0" tIns="0" rIns="0" bIns="0" rtlCol="0">
              <a:spAutoFit/>
            </a:bodyPr>
            <a:lstStyle/>
            <a:p>
              <a:r>
                <a:rPr lang="en-US" sz="1200" i="1" dirty="0" err="1" smtClean="0">
                  <a:solidFill>
                    <a:srgbClr val="000000"/>
                  </a:solidFill>
                  <a:latin typeface="+mn-lt"/>
                </a:rPr>
                <a:t>uri</a:t>
              </a:r>
              <a:endParaRPr lang="en-US" sz="1200" i="1" dirty="0">
                <a:solidFill>
                  <a:srgbClr val="000000"/>
                </a:solidFill>
                <a:latin typeface="+mn-lt"/>
              </a:endParaRPr>
            </a:p>
          </p:txBody>
        </p:sp>
        <p:cxnSp>
          <p:nvCxnSpPr>
            <p:cNvPr id="126" name="Curved Connector 125"/>
            <p:cNvCxnSpPr>
              <a:stCxn id="121" idx="4"/>
              <a:endCxn id="79" idx="0"/>
            </p:cNvCxnSpPr>
            <p:nvPr/>
          </p:nvCxnSpPr>
          <p:spPr bwMode="auto">
            <a:xfrm rot="5400000">
              <a:off x="3176547" y="2646874"/>
              <a:ext cx="1341083" cy="19070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27" name="TextBox 126"/>
            <p:cNvSpPr txBox="1"/>
            <p:nvPr/>
          </p:nvSpPr>
          <p:spPr>
            <a:xfrm>
              <a:off x="3200400" y="3387045"/>
              <a:ext cx="1158733" cy="184666"/>
            </a:xfrm>
            <a:prstGeom prst="rect">
              <a:avLst/>
            </a:prstGeom>
            <a:noFill/>
          </p:spPr>
          <p:txBody>
            <a:bodyPr wrap="none" lIns="0" tIns="0" rIns="0" bIns="0" rtlCol="0">
              <a:spAutoFit/>
            </a:bodyPr>
            <a:lstStyle/>
            <a:p>
              <a:r>
                <a:rPr lang="en-US" sz="1200" i="1" dirty="0" err="1" smtClean="0">
                  <a:solidFill>
                    <a:srgbClr val="000000"/>
                  </a:solidFill>
                  <a:latin typeface="+mn-lt"/>
                </a:rPr>
                <a:t>aggregatedCHO</a:t>
              </a:r>
              <a:endParaRPr lang="en-US" sz="1200" i="1" dirty="0">
                <a:solidFill>
                  <a:srgbClr val="000000"/>
                </a:solidFill>
                <a:latin typeface="+mn-lt"/>
              </a:endParaRPr>
            </a:p>
          </p:txBody>
        </p:sp>
        <p:sp>
          <p:nvSpPr>
            <p:cNvPr id="128" name="TextBox 127"/>
            <p:cNvSpPr txBox="1"/>
            <p:nvPr/>
          </p:nvSpPr>
          <p:spPr>
            <a:xfrm>
              <a:off x="5783832" y="3234645"/>
              <a:ext cx="616968" cy="184666"/>
            </a:xfrm>
            <a:prstGeom prst="rect">
              <a:avLst/>
            </a:prstGeom>
            <a:noFill/>
          </p:spPr>
          <p:txBody>
            <a:bodyPr wrap="none" lIns="0" tIns="0" rIns="0" bIns="0" rtlCol="0">
              <a:spAutoFit/>
            </a:bodyPr>
            <a:lstStyle/>
            <a:p>
              <a:r>
                <a:rPr lang="en-US" sz="1200" i="1" dirty="0" err="1" smtClean="0">
                  <a:solidFill>
                    <a:srgbClr val="000000"/>
                  </a:solidFill>
                  <a:latin typeface="+mn-lt"/>
                </a:rPr>
                <a:t>hasView</a:t>
              </a:r>
              <a:endParaRPr lang="en-US" sz="1200" i="1" dirty="0">
                <a:solidFill>
                  <a:srgbClr val="000000"/>
                </a:solidFill>
                <a:latin typeface="+mn-lt"/>
              </a:endParaRPr>
            </a:p>
          </p:txBody>
        </p:sp>
        <p:cxnSp>
          <p:nvCxnSpPr>
            <p:cNvPr id="129" name="Curved Connector 128"/>
            <p:cNvCxnSpPr>
              <a:stCxn id="121" idx="4"/>
              <a:endCxn id="122" idx="0"/>
            </p:cNvCxnSpPr>
            <p:nvPr/>
          </p:nvCxnSpPr>
          <p:spPr bwMode="auto">
            <a:xfrm rot="16200000" flipH="1">
              <a:off x="5692159" y="2038286"/>
              <a:ext cx="502883" cy="22860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30" name="Oval 129"/>
            <p:cNvSpPr/>
            <p:nvPr/>
          </p:nvSpPr>
          <p:spPr bwMode="auto">
            <a:xfrm>
              <a:off x="7848600" y="4453845"/>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rPr>
                <a:t>Document</a:t>
              </a:r>
              <a:endParaRPr kumimoji="0" lang="en-US" sz="1200" b="0" i="0" u="none" strike="noStrike" cap="none" normalizeH="0" baseline="0" dirty="0" smtClean="0">
                <a:ln>
                  <a:noFill/>
                </a:ln>
                <a:solidFill>
                  <a:srgbClr val="0000FF"/>
                </a:solidFill>
                <a:effectLst/>
                <a:latin typeface="+mj-lt"/>
              </a:endParaRPr>
            </a:p>
          </p:txBody>
        </p:sp>
        <p:sp>
          <p:nvSpPr>
            <p:cNvPr id="131" name="TextBox 130"/>
            <p:cNvSpPr txBox="1"/>
            <p:nvPr/>
          </p:nvSpPr>
          <p:spPr>
            <a:xfrm>
              <a:off x="8077200" y="5442213"/>
              <a:ext cx="7620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err="1" smtClean="0">
                  <a:solidFill>
                    <a:srgbClr val="0000FF"/>
                  </a:solidFill>
                  <a:latin typeface="Courier"/>
                  <a:cs typeface="Courier"/>
                </a:rPr>
                <a:t>imageURL</a:t>
              </a:r>
              <a:endParaRPr lang="en-US" sz="1200" dirty="0">
                <a:solidFill>
                  <a:srgbClr val="0000FF"/>
                </a:solidFill>
                <a:latin typeface="Courier"/>
                <a:cs typeface="Courier"/>
              </a:endParaRPr>
            </a:p>
          </p:txBody>
        </p:sp>
        <p:cxnSp>
          <p:nvCxnSpPr>
            <p:cNvPr id="132" name="Curved Connector 131"/>
            <p:cNvCxnSpPr>
              <a:stCxn id="130" idx="4"/>
              <a:endCxn id="131" idx="0"/>
            </p:cNvCxnSpPr>
            <p:nvPr/>
          </p:nvCxnSpPr>
          <p:spPr bwMode="auto">
            <a:xfrm rot="16200000" flipH="1">
              <a:off x="8097366" y="5081379"/>
              <a:ext cx="683568"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33" name="TextBox 132"/>
            <p:cNvSpPr txBox="1"/>
            <p:nvPr/>
          </p:nvSpPr>
          <p:spPr>
            <a:xfrm>
              <a:off x="7391400" y="5977845"/>
              <a:ext cx="423029" cy="184666"/>
            </a:xfrm>
            <a:prstGeom prst="rect">
              <a:avLst/>
            </a:prstGeom>
            <a:noFill/>
          </p:spPr>
          <p:txBody>
            <a:bodyPr wrap="none" lIns="0" tIns="0" rIns="0" bIns="0" rtlCol="0">
              <a:spAutoFit/>
            </a:bodyPr>
            <a:lstStyle/>
            <a:p>
              <a:r>
                <a:rPr lang="en-US" sz="1200" i="1" dirty="0" smtClean="0">
                  <a:solidFill>
                    <a:srgbClr val="0000FF"/>
                  </a:solidFill>
                  <a:latin typeface="+mn-lt"/>
                </a:rPr>
                <a:t>name</a:t>
              </a:r>
              <a:endParaRPr lang="en-US" sz="1200" i="1" dirty="0">
                <a:solidFill>
                  <a:srgbClr val="0000FF"/>
                </a:solidFill>
                <a:latin typeface="+mn-lt"/>
              </a:endParaRPr>
            </a:p>
          </p:txBody>
        </p:sp>
        <p:sp>
          <p:nvSpPr>
            <p:cNvPr id="134" name="TextBox 133"/>
            <p:cNvSpPr txBox="1"/>
            <p:nvPr/>
          </p:nvSpPr>
          <p:spPr>
            <a:xfrm>
              <a:off x="7239000" y="6358845"/>
              <a:ext cx="3810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name</a:t>
              </a:r>
              <a:endParaRPr lang="en-US" sz="1200" dirty="0">
                <a:solidFill>
                  <a:srgbClr val="0000FF"/>
                </a:solidFill>
                <a:latin typeface="Courier"/>
                <a:cs typeface="Courier"/>
              </a:endParaRPr>
            </a:p>
          </p:txBody>
        </p:sp>
        <p:cxnSp>
          <p:nvCxnSpPr>
            <p:cNvPr id="135" name="Curved Connector 134"/>
            <p:cNvCxnSpPr>
              <a:stCxn id="120" idx="4"/>
              <a:endCxn id="134" idx="0"/>
            </p:cNvCxnSpPr>
            <p:nvPr/>
          </p:nvCxnSpPr>
          <p:spPr bwMode="auto">
            <a:xfrm rot="16200000" flipH="1">
              <a:off x="6934200" y="5863545"/>
              <a:ext cx="762000" cy="2286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36" name="TextBox 135"/>
            <p:cNvSpPr txBox="1"/>
            <p:nvPr/>
          </p:nvSpPr>
          <p:spPr>
            <a:xfrm>
              <a:off x="2286000" y="6358845"/>
              <a:ext cx="12954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classification</a:t>
              </a:r>
              <a:endParaRPr lang="en-US" sz="1200" dirty="0">
                <a:solidFill>
                  <a:srgbClr val="0000FF"/>
                </a:solidFill>
                <a:latin typeface="Courier"/>
                <a:cs typeface="Courier"/>
              </a:endParaRPr>
            </a:p>
          </p:txBody>
        </p:sp>
        <p:cxnSp>
          <p:nvCxnSpPr>
            <p:cNvPr id="137" name="Curved Connector 136"/>
            <p:cNvCxnSpPr>
              <a:stCxn id="78" idx="4"/>
              <a:endCxn id="139" idx="0"/>
            </p:cNvCxnSpPr>
            <p:nvPr/>
          </p:nvCxnSpPr>
          <p:spPr bwMode="auto">
            <a:xfrm rot="16200000" flipH="1">
              <a:off x="4171295" y="5807050"/>
              <a:ext cx="762000" cy="3415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38" name="TextBox 137"/>
            <p:cNvSpPr txBox="1"/>
            <p:nvPr/>
          </p:nvSpPr>
          <p:spPr>
            <a:xfrm>
              <a:off x="4691606" y="5977845"/>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39" name="TextBox 138"/>
            <p:cNvSpPr txBox="1"/>
            <p:nvPr/>
          </p:nvSpPr>
          <p:spPr>
            <a:xfrm>
              <a:off x="4419600" y="6358845"/>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credit</a:t>
              </a:r>
              <a:endParaRPr lang="en-US" sz="1200" dirty="0">
                <a:solidFill>
                  <a:srgbClr val="0000FF"/>
                </a:solidFill>
                <a:latin typeface="Courier"/>
                <a:cs typeface="Courier"/>
              </a:endParaRPr>
            </a:p>
          </p:txBody>
        </p:sp>
        <p:cxnSp>
          <p:nvCxnSpPr>
            <p:cNvPr id="140" name="Curved Connector 139"/>
            <p:cNvCxnSpPr>
              <a:stCxn id="109" idx="4"/>
              <a:endCxn id="136" idx="0"/>
            </p:cNvCxnSpPr>
            <p:nvPr/>
          </p:nvCxnSpPr>
          <p:spPr bwMode="auto">
            <a:xfrm rot="5400000">
              <a:off x="2571750" y="5958795"/>
              <a:ext cx="762000"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41" name="TextBox 140"/>
            <p:cNvSpPr txBox="1"/>
            <p:nvPr/>
          </p:nvSpPr>
          <p:spPr>
            <a:xfrm>
              <a:off x="3065783" y="5977845"/>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sp>
          <p:nvSpPr>
            <p:cNvPr id="151" name="TextBox 150"/>
            <p:cNvSpPr txBox="1"/>
            <p:nvPr/>
          </p:nvSpPr>
          <p:spPr>
            <a:xfrm>
              <a:off x="840821" y="3310845"/>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credit</a:t>
              </a:r>
              <a:endParaRPr lang="en-US" sz="1200" dirty="0">
                <a:solidFill>
                  <a:srgbClr val="0000FF"/>
                </a:solidFill>
                <a:latin typeface="Courier"/>
                <a:cs typeface="Courier"/>
              </a:endParaRPr>
            </a:p>
          </p:txBody>
        </p:sp>
        <p:sp>
          <p:nvSpPr>
            <p:cNvPr id="152" name="TextBox 151"/>
            <p:cNvSpPr txBox="1"/>
            <p:nvPr/>
          </p:nvSpPr>
          <p:spPr>
            <a:xfrm>
              <a:off x="1828800" y="3158445"/>
              <a:ext cx="4572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title</a:t>
              </a:r>
              <a:endParaRPr lang="en-US" sz="1200" dirty="0">
                <a:solidFill>
                  <a:srgbClr val="0000FF"/>
                </a:solidFill>
                <a:latin typeface="Courier"/>
                <a:cs typeface="Courier"/>
              </a:endParaRPr>
            </a:p>
          </p:txBody>
        </p:sp>
        <p:cxnSp>
          <p:nvCxnSpPr>
            <p:cNvPr id="153" name="Curved Connector 152"/>
            <p:cNvCxnSpPr>
              <a:stCxn id="79" idx="2"/>
              <a:endCxn id="152" idx="2"/>
            </p:cNvCxnSpPr>
            <p:nvPr/>
          </p:nvCxnSpPr>
          <p:spPr bwMode="auto">
            <a:xfrm rot="10800000" flipH="1">
              <a:off x="1676400" y="3387045"/>
              <a:ext cx="381000" cy="1051542"/>
            </a:xfrm>
            <a:prstGeom prst="curvedConnector4">
              <a:avLst>
                <a:gd name="adj1" fmla="val -60000"/>
                <a:gd name="adj2" fmla="val 57972"/>
              </a:avLst>
            </a:prstGeom>
            <a:solidFill>
              <a:srgbClr val="00B8FF"/>
            </a:solidFill>
            <a:ln w="12700" cap="flat" cmpd="sng" algn="ctr">
              <a:solidFill>
                <a:srgbClr val="0000FF"/>
              </a:solidFill>
              <a:prstDash val="sysDash"/>
              <a:round/>
              <a:headEnd type="none" w="med" len="med"/>
              <a:tailEnd type="triangle" w="med" len="lg"/>
            </a:ln>
            <a:effectLst/>
          </p:spPr>
        </p:cxnSp>
        <p:cxnSp>
          <p:nvCxnSpPr>
            <p:cNvPr id="154" name="Curved Connector 153"/>
            <p:cNvCxnSpPr>
              <a:stCxn id="79" idx="2"/>
              <a:endCxn id="151" idx="2"/>
            </p:cNvCxnSpPr>
            <p:nvPr/>
          </p:nvCxnSpPr>
          <p:spPr bwMode="auto">
            <a:xfrm rot="10800000">
              <a:off x="1144312" y="3541677"/>
              <a:ext cx="532089" cy="896910"/>
            </a:xfrm>
            <a:prstGeom prst="curvedConnector2">
              <a:avLst/>
            </a:prstGeom>
            <a:solidFill>
              <a:srgbClr val="00B8FF"/>
            </a:solidFill>
            <a:ln w="12700" cap="flat" cmpd="sng" algn="ctr">
              <a:solidFill>
                <a:srgbClr val="0000FF"/>
              </a:solidFill>
              <a:prstDash val="sysDash"/>
              <a:round/>
              <a:headEnd type="none" w="med" len="med"/>
              <a:tailEnd type="triangle" w="med" len="lg"/>
            </a:ln>
            <a:effectLst/>
          </p:spPr>
        </p:cxnSp>
        <p:sp>
          <p:nvSpPr>
            <p:cNvPr id="155" name="TextBox 154"/>
            <p:cNvSpPr txBox="1"/>
            <p:nvPr/>
          </p:nvSpPr>
          <p:spPr>
            <a:xfrm>
              <a:off x="533400" y="3996645"/>
              <a:ext cx="842315" cy="184666"/>
            </a:xfrm>
            <a:prstGeom prst="rect">
              <a:avLst/>
            </a:prstGeom>
            <a:noFill/>
          </p:spPr>
          <p:txBody>
            <a:bodyPr wrap="none" lIns="0" tIns="0" rIns="0" bIns="0" rtlCol="0">
              <a:spAutoFit/>
            </a:bodyPr>
            <a:lstStyle/>
            <a:p>
              <a:r>
                <a:rPr lang="en-US" sz="1200" i="1" dirty="0" smtClean="0">
                  <a:solidFill>
                    <a:srgbClr val="0000FF"/>
                  </a:solidFill>
                  <a:latin typeface="+mn-lt"/>
                </a:rPr>
                <a:t>provenance</a:t>
              </a:r>
              <a:endParaRPr lang="en-US" sz="1200" i="1" dirty="0">
                <a:solidFill>
                  <a:srgbClr val="0000FF"/>
                </a:solidFill>
                <a:latin typeface="+mn-lt"/>
              </a:endParaRPr>
            </a:p>
          </p:txBody>
        </p:sp>
        <p:sp>
          <p:nvSpPr>
            <p:cNvPr id="156" name="TextBox 155"/>
            <p:cNvSpPr txBox="1"/>
            <p:nvPr/>
          </p:nvSpPr>
          <p:spPr>
            <a:xfrm>
              <a:off x="2075183" y="3659579"/>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sp>
          <p:nvSpPr>
            <p:cNvPr id="157" name="TextBox 156"/>
            <p:cNvSpPr txBox="1"/>
            <p:nvPr/>
          </p:nvSpPr>
          <p:spPr>
            <a:xfrm>
              <a:off x="8553896" y="5031179"/>
              <a:ext cx="209104" cy="184666"/>
            </a:xfrm>
            <a:prstGeom prst="rect">
              <a:avLst/>
            </a:prstGeom>
            <a:noFill/>
          </p:spPr>
          <p:txBody>
            <a:bodyPr wrap="none" lIns="0" tIns="0" rIns="0" bIns="0" rtlCol="0">
              <a:spAutoFit/>
            </a:bodyPr>
            <a:lstStyle/>
            <a:p>
              <a:r>
                <a:rPr lang="en-US" sz="1200" i="1" dirty="0" err="1" smtClean="0">
                  <a:solidFill>
                    <a:srgbClr val="0000FF"/>
                  </a:solidFill>
                  <a:latin typeface="+mn-lt"/>
                </a:rPr>
                <a:t>uri</a:t>
              </a:r>
              <a:endParaRPr lang="en-US" sz="1200" i="1" dirty="0">
                <a:solidFill>
                  <a:srgbClr val="0000FF"/>
                </a:solidFill>
                <a:latin typeface="+mn-lt"/>
              </a:endParaRPr>
            </a:p>
          </p:txBody>
        </p:sp>
      </p:grpSp>
      <p:grpSp>
        <p:nvGrpSpPr>
          <p:cNvPr id="500" name="Group 499"/>
          <p:cNvGrpSpPr/>
          <p:nvPr/>
        </p:nvGrpSpPr>
        <p:grpSpPr>
          <a:xfrm>
            <a:off x="491835" y="2971799"/>
            <a:ext cx="6899561" cy="2895601"/>
            <a:chOff x="491835" y="2971799"/>
            <a:chExt cx="6899561" cy="2895601"/>
          </a:xfrm>
        </p:grpSpPr>
        <p:sp>
          <p:nvSpPr>
            <p:cNvPr id="501" name="Rounded Rectangle 500"/>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502" name="Rounded Rectangle 501"/>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503" name="Rounded Rectangle 502"/>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504" name="Rounded Rectangle 503"/>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505" name="Rounded Rectangle 504"/>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506" name="Rounded Rectangle 505"/>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507" name="Rounded Rectangle 506"/>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508" name="Rounded Rectangle 507"/>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509" name="Rounded Rectangle 508"/>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510" name="Rounded Rectangle 509"/>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511" name="Rounded Rectangle 510"/>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512" name="Rounded Rectangle 511"/>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513" name="Rounded Rectangle 512"/>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514" name="Rounded Rectangle 513"/>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515" name="Rounded Rectangle 514"/>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516" name="Rounded Rectangle 515"/>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517" name="Rounded Rectangle 516"/>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518" name="Rounded Rectangle 517"/>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519" name="Rounded Rectangle 518"/>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520" name="Rounded Rectangle 519"/>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521" name="Rounded Rectangle 520"/>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522" name="Rounded Rectangle 521"/>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523" name="Rounded Rectangle 522"/>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524" name="Rounded Rectangle 523"/>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525" name="Rounded Rectangle 524"/>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Tree>
    <p:extLst>
      <p:ext uri="{BB962C8B-B14F-4D97-AF65-F5344CB8AC3E}">
        <p14:creationId xmlns:p14="http://schemas.microsoft.com/office/powerpoint/2010/main" val="155862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45</a:t>
            </a:fld>
            <a:endParaRPr lang="en-US" dirty="0"/>
          </a:p>
        </p:txBody>
      </p:sp>
      <p:sp>
        <p:nvSpPr>
          <p:cNvPr id="6" name="Title 5"/>
          <p:cNvSpPr>
            <a:spLocks noGrp="1"/>
          </p:cNvSpPr>
          <p:nvPr>
            <p:ph type="title"/>
          </p:nvPr>
        </p:nvSpPr>
        <p:spPr>
          <a:xfrm>
            <a:off x="152400" y="152400"/>
            <a:ext cx="8839200" cy="1143000"/>
          </a:xfrm>
        </p:spPr>
        <p:txBody>
          <a:bodyPr/>
          <a:lstStyle/>
          <a:p>
            <a:r>
              <a:rPr lang="en-US" dirty="0"/>
              <a:t>Build Graph G: </a:t>
            </a:r>
            <a:r>
              <a:rPr lang="en-US" dirty="0" smtClean="0"/>
              <a:t>Expand with Paths from Ontology</a:t>
            </a:r>
            <a:endParaRPr lang="en-US" dirty="0"/>
          </a:p>
        </p:txBody>
      </p:sp>
      <p:sp>
        <p:nvSpPr>
          <p:cNvPr id="117" name="Content Placeholder 2"/>
          <p:cNvSpPr txBox="1">
            <a:spLocks/>
          </p:cNvSpPr>
          <p:nvPr/>
        </p:nvSpPr>
        <p:spPr bwMode="auto">
          <a:xfrm>
            <a:off x="304800" y="15240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normAutofit fontScale="85000" lnSpcReduction="20000"/>
          </a:bodyPr>
          <a:lstStyle>
            <a:lvl1pPr marL="341313" indent="-341313" algn="l" defTabSz="457200" rtl="0" eaLnBrk="0" fontAlgn="base" hangingPunct="0">
              <a:spcBef>
                <a:spcPts val="800"/>
              </a:spcBef>
              <a:spcAft>
                <a:spcPct val="0"/>
              </a:spcAft>
              <a:buClr>
                <a:srgbClr val="000000"/>
              </a:buClr>
              <a:buSzPct val="100000"/>
              <a:buFont typeface="Arial" charset="0"/>
              <a:buChar char="•"/>
              <a:defRPr sz="3200">
                <a:solidFill>
                  <a:srgbClr val="000000"/>
                </a:solidFill>
                <a:latin typeface="+mn-lt"/>
                <a:ea typeface="ＭＳ Ｐゴシック" charset="0"/>
                <a:cs typeface="+mn-cs"/>
              </a:defRPr>
            </a:lvl1pPr>
            <a:lvl2pPr marL="741363" indent="-284163" algn="l" defTabSz="457200" rtl="0" eaLnBrk="0" fontAlgn="base" hangingPunct="0">
              <a:spcBef>
                <a:spcPts val="700"/>
              </a:spcBef>
              <a:spcAft>
                <a:spcPct val="0"/>
              </a:spcAft>
              <a:buClr>
                <a:srgbClr val="000000"/>
              </a:buClr>
              <a:buSzPct val="100000"/>
              <a:buFont typeface="Arial" charset="0"/>
              <a:buChar char="–"/>
              <a:defRPr sz="2800">
                <a:solidFill>
                  <a:srgbClr val="000000"/>
                </a:solidFill>
                <a:latin typeface="+mn-lt"/>
                <a:ea typeface="ＭＳ Ｐゴシック" charset="0"/>
              </a:defRPr>
            </a:lvl2pPr>
            <a:lvl3pPr marL="1143000" indent="-228600" algn="l" defTabSz="457200" rtl="0" eaLnBrk="0" fontAlgn="base" hangingPunct="0">
              <a:spcBef>
                <a:spcPts val="600"/>
              </a:spcBef>
              <a:spcAft>
                <a:spcPct val="0"/>
              </a:spcAft>
              <a:buClr>
                <a:srgbClr val="000000"/>
              </a:buClr>
              <a:buSzPct val="100000"/>
              <a:buFont typeface="Arial" charset="0"/>
              <a:buChar char="•"/>
              <a:defRPr sz="2400">
                <a:solidFill>
                  <a:srgbClr val="000000"/>
                </a:solidFill>
                <a:latin typeface="+mn-lt"/>
                <a:ea typeface="ＭＳ Ｐゴシック" charset="0"/>
              </a:defRPr>
            </a:lvl3pPr>
            <a:lvl4pPr marL="16002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mn-lt"/>
                <a:ea typeface="ＭＳ Ｐゴシック" charset="0"/>
              </a:defRPr>
            </a:lvl4pPr>
            <a:lvl5pPr marL="20574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mn-lt"/>
                <a:ea typeface="ＭＳ Ｐゴシック" charset="0"/>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pPr>
              <a:buClrTx/>
            </a:pPr>
            <a:r>
              <a:rPr lang="en-US" dirty="0" smtClean="0">
                <a:solidFill>
                  <a:srgbClr val="11628F"/>
                </a:solidFill>
              </a:rPr>
              <a:t>Assign a high weight to the links coming from the ontology</a:t>
            </a:r>
          </a:p>
        </p:txBody>
      </p:sp>
      <p:sp>
        <p:nvSpPr>
          <p:cNvPr id="112" name="Oval 111"/>
          <p:cNvSpPr/>
          <p:nvPr/>
        </p:nvSpPr>
        <p:spPr bwMode="auto">
          <a:xfrm>
            <a:off x="38100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sp>
        <p:nvSpPr>
          <p:cNvPr id="118" name="Oval 117"/>
          <p:cNvSpPr/>
          <p:nvPr/>
        </p:nvSpPr>
        <p:spPr bwMode="auto">
          <a:xfrm>
            <a:off x="1676400" y="4191000"/>
            <a:ext cx="24384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CulturalHeritageObject</a:t>
            </a:r>
            <a:endParaRPr kumimoji="0" lang="en-US" sz="1200" b="0" i="0" u="none" strike="noStrike" cap="none" normalizeH="0" baseline="0" dirty="0" smtClean="0">
              <a:ln>
                <a:noFill/>
              </a:ln>
              <a:solidFill>
                <a:schemeClr val="tx1"/>
              </a:solidFill>
              <a:effectLst/>
              <a:latin typeface="+mj-lt"/>
            </a:endParaRPr>
          </a:p>
        </p:txBody>
      </p:sp>
      <p:cxnSp>
        <p:nvCxnSpPr>
          <p:cNvPr id="120" name="Curved Connector 119"/>
          <p:cNvCxnSpPr>
            <a:stCxn id="118" idx="4"/>
            <a:endCxn id="112" idx="0"/>
          </p:cNvCxnSpPr>
          <p:nvPr/>
        </p:nvCxnSpPr>
        <p:spPr bwMode="auto">
          <a:xfrm rot="16200000" flipH="1">
            <a:off x="3295650" y="4126267"/>
            <a:ext cx="685800" cy="14859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21" name="Curved Connector 120"/>
          <p:cNvCxnSpPr>
            <a:stCxn id="112" idx="4"/>
            <a:endCxn id="124" idx="0"/>
          </p:cNvCxnSpPr>
          <p:nvPr/>
        </p:nvCxnSpPr>
        <p:spPr bwMode="auto">
          <a:xfrm rot="5400000">
            <a:off x="3802340" y="5716389"/>
            <a:ext cx="778633" cy="3796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22" name="TextBox 121"/>
          <p:cNvSpPr txBox="1"/>
          <p:nvPr/>
        </p:nvSpPr>
        <p:spPr>
          <a:xfrm>
            <a:off x="3844171" y="5897917"/>
            <a:ext cx="423029" cy="184666"/>
          </a:xfrm>
          <a:prstGeom prst="rect">
            <a:avLst/>
          </a:prstGeom>
          <a:noFill/>
        </p:spPr>
        <p:txBody>
          <a:bodyPr wrap="none" lIns="0" tIns="0" rIns="0" bIns="0" rtlCol="0">
            <a:spAutoFit/>
          </a:bodyPr>
          <a:lstStyle/>
          <a:p>
            <a:r>
              <a:rPr lang="en-US" sz="1200" i="1" dirty="0" smtClean="0">
                <a:solidFill>
                  <a:srgbClr val="000000"/>
                </a:solidFill>
                <a:latin typeface="+mn-lt"/>
              </a:rPr>
              <a:t>name</a:t>
            </a:r>
            <a:endParaRPr lang="en-US" sz="1200" i="1" dirty="0">
              <a:solidFill>
                <a:srgbClr val="000000"/>
              </a:solidFill>
              <a:latin typeface="+mn-lt"/>
            </a:endParaRPr>
          </a:p>
        </p:txBody>
      </p:sp>
      <p:sp>
        <p:nvSpPr>
          <p:cNvPr id="123" name="TextBox 122"/>
          <p:cNvSpPr txBox="1"/>
          <p:nvPr/>
        </p:nvSpPr>
        <p:spPr>
          <a:xfrm>
            <a:off x="3521570" y="4875051"/>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124" name="TextBox 123"/>
          <p:cNvSpPr txBox="1"/>
          <p:nvPr/>
        </p:nvSpPr>
        <p:spPr>
          <a:xfrm>
            <a:off x="3812621" y="6295550"/>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cxnSp>
        <p:nvCxnSpPr>
          <p:cNvPr id="128" name="Curved Connector 127"/>
          <p:cNvCxnSpPr>
            <a:stCxn id="118" idx="3"/>
            <a:endCxn id="139" idx="0"/>
          </p:cNvCxnSpPr>
          <p:nvPr/>
        </p:nvCxnSpPr>
        <p:spPr bwMode="auto">
          <a:xfrm rot="16200000" flipH="1">
            <a:off x="2135194" y="4375511"/>
            <a:ext cx="734906" cy="93830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29" name="Curved Connector 128"/>
          <p:cNvCxnSpPr>
            <a:stCxn id="139" idx="4"/>
            <a:endCxn id="136" idx="0"/>
          </p:cNvCxnSpPr>
          <p:nvPr/>
        </p:nvCxnSpPr>
        <p:spPr bwMode="auto">
          <a:xfrm rot="5400000">
            <a:off x="2035448" y="5342565"/>
            <a:ext cx="762000" cy="1110704"/>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30" name="Curved Connector 129"/>
          <p:cNvCxnSpPr>
            <a:stCxn id="118" idx="2"/>
            <a:endCxn id="137" idx="0"/>
          </p:cNvCxnSpPr>
          <p:nvPr/>
        </p:nvCxnSpPr>
        <p:spPr bwMode="auto">
          <a:xfrm rot="10800000" flipV="1">
            <a:off x="706488" y="4358659"/>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31" name="Curved Connector 130"/>
          <p:cNvCxnSpPr>
            <a:stCxn id="118" idx="2"/>
            <a:endCxn id="138" idx="0"/>
          </p:cNvCxnSpPr>
          <p:nvPr/>
        </p:nvCxnSpPr>
        <p:spPr bwMode="auto">
          <a:xfrm rot="10800000" flipV="1">
            <a:off x="1445530" y="4358659"/>
            <a:ext cx="230870" cy="14399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32" name="TextBox 131"/>
          <p:cNvSpPr txBox="1"/>
          <p:nvPr/>
        </p:nvSpPr>
        <p:spPr>
          <a:xfrm>
            <a:off x="2209800" y="4875051"/>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133" name="TextBox 132"/>
          <p:cNvSpPr txBox="1"/>
          <p:nvPr/>
        </p:nvSpPr>
        <p:spPr>
          <a:xfrm>
            <a:off x="228600" y="4875051"/>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134" name="TextBox 133"/>
          <p:cNvSpPr txBox="1"/>
          <p:nvPr/>
        </p:nvSpPr>
        <p:spPr>
          <a:xfrm>
            <a:off x="1600200" y="4875051"/>
            <a:ext cx="277557" cy="184666"/>
          </a:xfrm>
          <a:prstGeom prst="rect">
            <a:avLst/>
          </a:prstGeom>
          <a:noFill/>
        </p:spPr>
        <p:txBody>
          <a:bodyPr wrap="none" lIns="0" tIns="0" rIns="0" bIns="0" rtlCol="0">
            <a:spAutoFit/>
          </a:bodyPr>
          <a:lstStyle/>
          <a:p>
            <a:r>
              <a:rPr lang="en-US" sz="1200" i="1" dirty="0" smtClean="0">
                <a:solidFill>
                  <a:srgbClr val="000000"/>
                </a:solidFill>
                <a:latin typeface="+mn-lt"/>
              </a:rPr>
              <a:t>title</a:t>
            </a:r>
            <a:endParaRPr lang="en-US" sz="1200" i="1" dirty="0">
              <a:solidFill>
                <a:srgbClr val="000000"/>
              </a:solidFill>
              <a:latin typeface="+mn-lt"/>
            </a:endParaRPr>
          </a:p>
        </p:txBody>
      </p:sp>
      <p:sp>
        <p:nvSpPr>
          <p:cNvPr id="135" name="TextBox 134"/>
          <p:cNvSpPr txBox="1"/>
          <p:nvPr/>
        </p:nvSpPr>
        <p:spPr>
          <a:xfrm>
            <a:off x="2133600" y="5897917"/>
            <a:ext cx="679785" cy="184666"/>
          </a:xfrm>
          <a:prstGeom prst="rect">
            <a:avLst/>
          </a:prstGeom>
          <a:noFill/>
        </p:spPr>
        <p:txBody>
          <a:bodyPr wrap="none" lIns="0" tIns="0" rIns="0" bIns="0" rtlCol="0">
            <a:spAutoFit/>
          </a:bodyPr>
          <a:lstStyle/>
          <a:p>
            <a:r>
              <a:rPr lang="en-US" sz="1200" i="1" dirty="0" err="1" smtClean="0">
                <a:solidFill>
                  <a:srgbClr val="000000"/>
                </a:solidFill>
                <a:latin typeface="+mn-lt"/>
              </a:rPr>
              <a:t>prefLabel</a:t>
            </a:r>
            <a:endParaRPr lang="en-US" sz="1200" i="1" dirty="0">
              <a:solidFill>
                <a:srgbClr val="000000"/>
              </a:solidFill>
              <a:latin typeface="+mn-lt"/>
            </a:endParaRPr>
          </a:p>
        </p:txBody>
      </p:sp>
      <p:sp>
        <p:nvSpPr>
          <p:cNvPr id="136" name="TextBox 135"/>
          <p:cNvSpPr txBox="1"/>
          <p:nvPr/>
        </p:nvSpPr>
        <p:spPr>
          <a:xfrm>
            <a:off x="1676400" y="6278917"/>
            <a:ext cx="369392"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type</a:t>
            </a:r>
            <a:endParaRPr lang="en-US" dirty="0"/>
          </a:p>
        </p:txBody>
      </p:sp>
      <p:sp>
        <p:nvSpPr>
          <p:cNvPr id="137" name="TextBox 136"/>
          <p:cNvSpPr txBox="1"/>
          <p:nvPr/>
        </p:nvSpPr>
        <p:spPr>
          <a:xfrm>
            <a:off x="152400" y="5341435"/>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t>creationDate</a:t>
            </a:r>
            <a:endParaRPr lang="en-US" dirty="0"/>
          </a:p>
        </p:txBody>
      </p:sp>
      <p:sp>
        <p:nvSpPr>
          <p:cNvPr id="138" name="TextBox 137"/>
          <p:cNvSpPr txBox="1"/>
          <p:nvPr/>
        </p:nvSpPr>
        <p:spPr>
          <a:xfrm>
            <a:off x="1214660" y="5798635"/>
            <a:ext cx="461740" cy="230832"/>
          </a:xfrm>
          <a:prstGeom prst="rect">
            <a:avLst/>
          </a:prstGeom>
          <a:solidFill>
            <a:srgbClr val="FFFFFF"/>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t>title</a:t>
            </a:r>
            <a:endParaRPr lang="en-US" dirty="0"/>
          </a:p>
        </p:txBody>
      </p:sp>
      <p:sp>
        <p:nvSpPr>
          <p:cNvPr id="139" name="Oval 138"/>
          <p:cNvSpPr/>
          <p:nvPr/>
        </p:nvSpPr>
        <p:spPr bwMode="auto">
          <a:xfrm>
            <a:off x="2286000" y="5212117"/>
            <a:ext cx="13716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rPr>
              <a:t>Concept</a:t>
            </a:r>
          </a:p>
        </p:txBody>
      </p:sp>
      <p:sp>
        <p:nvSpPr>
          <p:cNvPr id="140" name="Oval 139"/>
          <p:cNvSpPr/>
          <p:nvPr/>
        </p:nvSpPr>
        <p:spPr bwMode="auto">
          <a:xfrm>
            <a:off x="52578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141" name="Curved Connector 140"/>
          <p:cNvCxnSpPr>
            <a:stCxn id="118" idx="5"/>
            <a:endCxn id="140" idx="0"/>
          </p:cNvCxnSpPr>
          <p:nvPr/>
        </p:nvCxnSpPr>
        <p:spPr bwMode="auto">
          <a:xfrm rot="16200000" flipH="1">
            <a:off x="4426049" y="3808866"/>
            <a:ext cx="734906" cy="207159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42" name="Curved Connector 141"/>
          <p:cNvCxnSpPr>
            <a:stCxn id="140" idx="4"/>
            <a:endCxn id="145" idx="0"/>
          </p:cNvCxnSpPr>
          <p:nvPr/>
        </p:nvCxnSpPr>
        <p:spPr bwMode="auto">
          <a:xfrm rot="5400000">
            <a:off x="5334656" y="5784273"/>
            <a:ext cx="762000" cy="2272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43" name="TextBox 142"/>
          <p:cNvSpPr txBox="1"/>
          <p:nvPr/>
        </p:nvSpPr>
        <p:spPr>
          <a:xfrm>
            <a:off x="5334000" y="5897917"/>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144" name="TextBox 143"/>
          <p:cNvSpPr txBox="1"/>
          <p:nvPr/>
        </p:nvSpPr>
        <p:spPr>
          <a:xfrm>
            <a:off x="5038642" y="4875051"/>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145" name="TextBox 144"/>
          <p:cNvSpPr txBox="1"/>
          <p:nvPr/>
        </p:nvSpPr>
        <p:spPr>
          <a:xfrm>
            <a:off x="5412821" y="6278917"/>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name</a:t>
            </a:r>
            <a:endParaRPr lang="en-US" sz="1200" dirty="0">
              <a:solidFill>
                <a:schemeClr val="tx1"/>
              </a:solidFill>
              <a:latin typeface="Courier"/>
              <a:cs typeface="Courier"/>
            </a:endParaRPr>
          </a:p>
        </p:txBody>
      </p:sp>
      <p:cxnSp>
        <p:nvCxnSpPr>
          <p:cNvPr id="146" name="Curved Connector 145"/>
          <p:cNvCxnSpPr>
            <a:stCxn id="140" idx="4"/>
            <a:endCxn id="148" idx="0"/>
          </p:cNvCxnSpPr>
          <p:nvPr/>
        </p:nvCxnSpPr>
        <p:spPr bwMode="auto">
          <a:xfrm rot="16200000" flipH="1">
            <a:off x="5734511" y="5611706"/>
            <a:ext cx="759768" cy="5701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47" name="TextBox 146"/>
          <p:cNvSpPr txBox="1"/>
          <p:nvPr/>
        </p:nvSpPr>
        <p:spPr>
          <a:xfrm>
            <a:off x="63680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48" name="TextBox 147"/>
          <p:cNvSpPr txBox="1"/>
          <p:nvPr/>
        </p:nvSpPr>
        <p:spPr>
          <a:xfrm>
            <a:off x="6096000" y="6276685"/>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credit</a:t>
            </a:r>
            <a:endParaRPr lang="en-US" sz="1200" dirty="0">
              <a:solidFill>
                <a:srgbClr val="0000FF"/>
              </a:solidFill>
              <a:latin typeface="Courier"/>
              <a:cs typeface="Courier"/>
            </a:endParaRPr>
          </a:p>
        </p:txBody>
      </p:sp>
      <p:sp>
        <p:nvSpPr>
          <p:cNvPr id="149" name="Oval 148"/>
          <p:cNvSpPr/>
          <p:nvPr/>
        </p:nvSpPr>
        <p:spPr bwMode="auto">
          <a:xfrm>
            <a:off x="6629400" y="52121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rgbClr val="0000FF"/>
                </a:solidFill>
                <a:latin typeface="+mj-lt"/>
              </a:rPr>
              <a:t>foaf:</a:t>
            </a:r>
            <a:r>
              <a:rPr kumimoji="0" lang="en-US" sz="1200" b="0" i="0" u="none" strike="noStrike" cap="none" normalizeH="0" baseline="0" dirty="0" err="1" smtClean="0">
                <a:ln>
                  <a:noFill/>
                </a:ln>
                <a:solidFill>
                  <a:srgbClr val="0000FF"/>
                </a:solidFill>
                <a:effectLst/>
                <a:latin typeface="+mj-lt"/>
              </a:rPr>
              <a:t>Person</a:t>
            </a:r>
            <a:endParaRPr kumimoji="0" lang="en-US" sz="1200" b="0" i="0" u="none" strike="noStrike" cap="none" normalizeH="0" baseline="0" dirty="0" smtClean="0">
              <a:ln>
                <a:noFill/>
              </a:ln>
              <a:solidFill>
                <a:srgbClr val="0000FF"/>
              </a:solidFill>
              <a:effectLst/>
              <a:latin typeface="+mj-lt"/>
            </a:endParaRPr>
          </a:p>
        </p:txBody>
      </p:sp>
      <p:sp>
        <p:nvSpPr>
          <p:cNvPr id="150" name="Oval 149"/>
          <p:cNvSpPr/>
          <p:nvPr/>
        </p:nvSpPr>
        <p:spPr bwMode="auto">
          <a:xfrm>
            <a:off x="3657600" y="2514600"/>
            <a:ext cx="22860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151" name="Oval 150"/>
          <p:cNvSpPr/>
          <p:nvPr/>
        </p:nvSpPr>
        <p:spPr bwMode="auto">
          <a:xfrm>
            <a:off x="6400800" y="3352800"/>
            <a:ext cx="13716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WebResource</a:t>
            </a:r>
            <a:endParaRPr kumimoji="0" lang="en-US" sz="1200" b="0" i="0" u="none" strike="noStrike" cap="none" normalizeH="0" baseline="0" dirty="0" smtClean="0">
              <a:ln>
                <a:noFill/>
              </a:ln>
              <a:solidFill>
                <a:schemeClr val="tx1"/>
              </a:solidFill>
              <a:effectLst/>
              <a:latin typeface="+mj-lt"/>
            </a:endParaRPr>
          </a:p>
        </p:txBody>
      </p:sp>
      <p:sp>
        <p:nvSpPr>
          <p:cNvPr id="152" name="TextBox 151"/>
          <p:cNvSpPr txBox="1"/>
          <p:nvPr/>
        </p:nvSpPr>
        <p:spPr>
          <a:xfrm>
            <a:off x="7086600" y="4295485"/>
            <a:ext cx="457200"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solidFill>
                  <a:schemeClr val="tx1"/>
                </a:solidFill>
                <a:latin typeface="Courier"/>
                <a:cs typeface="Courier"/>
              </a:rPr>
              <a:t>image</a:t>
            </a:r>
            <a:endParaRPr lang="en-US" sz="1200" dirty="0">
              <a:solidFill>
                <a:schemeClr val="tx1"/>
              </a:solidFill>
              <a:latin typeface="Courier"/>
              <a:cs typeface="Courier"/>
            </a:endParaRPr>
          </a:p>
        </p:txBody>
      </p:sp>
      <p:cxnSp>
        <p:nvCxnSpPr>
          <p:cNvPr id="153" name="Curved Connector 152"/>
          <p:cNvCxnSpPr>
            <a:stCxn id="151" idx="4"/>
            <a:endCxn id="152" idx="0"/>
          </p:cNvCxnSpPr>
          <p:nvPr/>
        </p:nvCxnSpPr>
        <p:spPr bwMode="auto">
          <a:xfrm rot="16200000" flipH="1">
            <a:off x="6897216" y="3877501"/>
            <a:ext cx="607368" cy="228600"/>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54" name="TextBox 153"/>
          <p:cNvSpPr txBox="1"/>
          <p:nvPr/>
        </p:nvSpPr>
        <p:spPr>
          <a:xfrm>
            <a:off x="6953696" y="3960651"/>
            <a:ext cx="209104" cy="184666"/>
          </a:xfrm>
          <a:prstGeom prst="rect">
            <a:avLst/>
          </a:prstGeom>
          <a:noFill/>
        </p:spPr>
        <p:txBody>
          <a:bodyPr wrap="none" lIns="0" tIns="0" rIns="0" bIns="0" rtlCol="0">
            <a:spAutoFit/>
          </a:bodyPr>
          <a:lstStyle/>
          <a:p>
            <a:r>
              <a:rPr lang="en-US" sz="1200" i="1" dirty="0" err="1" smtClean="0">
                <a:solidFill>
                  <a:srgbClr val="000000"/>
                </a:solidFill>
                <a:latin typeface="+mn-lt"/>
              </a:rPr>
              <a:t>uri</a:t>
            </a:r>
            <a:endParaRPr lang="en-US" sz="1200" i="1" dirty="0">
              <a:solidFill>
                <a:srgbClr val="000000"/>
              </a:solidFill>
              <a:latin typeface="+mn-lt"/>
            </a:endParaRPr>
          </a:p>
        </p:txBody>
      </p:sp>
      <p:cxnSp>
        <p:nvCxnSpPr>
          <p:cNvPr id="155" name="Curved Connector 154"/>
          <p:cNvCxnSpPr>
            <a:stCxn id="150" idx="4"/>
            <a:endCxn id="118" idx="0"/>
          </p:cNvCxnSpPr>
          <p:nvPr/>
        </p:nvCxnSpPr>
        <p:spPr bwMode="auto">
          <a:xfrm rot="5400000">
            <a:off x="3177559" y="2567958"/>
            <a:ext cx="1341083" cy="19050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56" name="TextBox 155"/>
          <p:cNvSpPr txBox="1"/>
          <p:nvPr/>
        </p:nvSpPr>
        <p:spPr>
          <a:xfrm>
            <a:off x="3200400" y="3307117"/>
            <a:ext cx="1158733" cy="184666"/>
          </a:xfrm>
          <a:prstGeom prst="rect">
            <a:avLst/>
          </a:prstGeom>
          <a:noFill/>
        </p:spPr>
        <p:txBody>
          <a:bodyPr wrap="none" lIns="0" tIns="0" rIns="0" bIns="0" rtlCol="0">
            <a:spAutoFit/>
          </a:bodyPr>
          <a:lstStyle/>
          <a:p>
            <a:r>
              <a:rPr lang="en-US" sz="1200" i="1" dirty="0" err="1" smtClean="0">
                <a:solidFill>
                  <a:srgbClr val="000000"/>
                </a:solidFill>
                <a:latin typeface="+mn-lt"/>
              </a:rPr>
              <a:t>aggregatedCHO</a:t>
            </a:r>
            <a:endParaRPr lang="en-US" sz="1200" i="1" dirty="0">
              <a:solidFill>
                <a:srgbClr val="000000"/>
              </a:solidFill>
              <a:latin typeface="+mn-lt"/>
            </a:endParaRPr>
          </a:p>
        </p:txBody>
      </p:sp>
      <p:sp>
        <p:nvSpPr>
          <p:cNvPr id="157" name="TextBox 156"/>
          <p:cNvSpPr txBox="1"/>
          <p:nvPr/>
        </p:nvSpPr>
        <p:spPr>
          <a:xfrm>
            <a:off x="5783832" y="3154717"/>
            <a:ext cx="616968" cy="184666"/>
          </a:xfrm>
          <a:prstGeom prst="rect">
            <a:avLst/>
          </a:prstGeom>
          <a:noFill/>
        </p:spPr>
        <p:txBody>
          <a:bodyPr wrap="none" lIns="0" tIns="0" rIns="0" bIns="0" rtlCol="0">
            <a:spAutoFit/>
          </a:bodyPr>
          <a:lstStyle/>
          <a:p>
            <a:r>
              <a:rPr lang="en-US" sz="1200" i="1" dirty="0" err="1" smtClean="0">
                <a:solidFill>
                  <a:srgbClr val="000000"/>
                </a:solidFill>
                <a:latin typeface="+mn-lt"/>
              </a:rPr>
              <a:t>hasView</a:t>
            </a:r>
            <a:endParaRPr lang="en-US" sz="1200" i="1" dirty="0">
              <a:solidFill>
                <a:srgbClr val="000000"/>
              </a:solidFill>
              <a:latin typeface="+mn-lt"/>
            </a:endParaRPr>
          </a:p>
        </p:txBody>
      </p:sp>
      <p:cxnSp>
        <p:nvCxnSpPr>
          <p:cNvPr id="158" name="Curved Connector 157"/>
          <p:cNvCxnSpPr>
            <a:stCxn id="150" idx="4"/>
            <a:endCxn id="151" idx="0"/>
          </p:cNvCxnSpPr>
          <p:nvPr/>
        </p:nvCxnSpPr>
        <p:spPr bwMode="auto">
          <a:xfrm rot="16200000" flipH="1">
            <a:off x="5692159" y="1958358"/>
            <a:ext cx="502883" cy="22860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60" name="TextBox 159"/>
          <p:cNvSpPr txBox="1"/>
          <p:nvPr/>
        </p:nvSpPr>
        <p:spPr>
          <a:xfrm>
            <a:off x="8077200" y="5362285"/>
            <a:ext cx="7620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err="1" smtClean="0">
                <a:solidFill>
                  <a:srgbClr val="0000FF"/>
                </a:solidFill>
                <a:latin typeface="Courier"/>
                <a:cs typeface="Courier"/>
              </a:rPr>
              <a:t>imageURL</a:t>
            </a:r>
            <a:endParaRPr lang="en-US" sz="1200" dirty="0">
              <a:solidFill>
                <a:srgbClr val="0000FF"/>
              </a:solidFill>
              <a:latin typeface="Courier"/>
              <a:cs typeface="Courier"/>
            </a:endParaRPr>
          </a:p>
        </p:txBody>
      </p:sp>
      <p:cxnSp>
        <p:nvCxnSpPr>
          <p:cNvPr id="161" name="Curved Connector 160"/>
          <p:cNvCxnSpPr>
            <a:stCxn id="797" idx="4"/>
            <a:endCxn id="160" idx="0"/>
          </p:cNvCxnSpPr>
          <p:nvPr/>
        </p:nvCxnSpPr>
        <p:spPr bwMode="auto">
          <a:xfrm rot="16200000" flipH="1">
            <a:off x="8097366" y="5001451"/>
            <a:ext cx="683568"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2" name="TextBox 161"/>
          <p:cNvSpPr txBox="1"/>
          <p:nvPr/>
        </p:nvSpPr>
        <p:spPr>
          <a:xfrm>
            <a:off x="7391400" y="5897917"/>
            <a:ext cx="423029" cy="184666"/>
          </a:xfrm>
          <a:prstGeom prst="rect">
            <a:avLst/>
          </a:prstGeom>
          <a:noFill/>
        </p:spPr>
        <p:txBody>
          <a:bodyPr wrap="none" lIns="0" tIns="0" rIns="0" bIns="0" rtlCol="0">
            <a:spAutoFit/>
          </a:bodyPr>
          <a:lstStyle/>
          <a:p>
            <a:r>
              <a:rPr lang="en-US" sz="1200" i="1" dirty="0" smtClean="0">
                <a:solidFill>
                  <a:srgbClr val="0000FF"/>
                </a:solidFill>
                <a:latin typeface="+mn-lt"/>
              </a:rPr>
              <a:t>name</a:t>
            </a:r>
            <a:endParaRPr lang="en-US" sz="1200" i="1" dirty="0">
              <a:solidFill>
                <a:srgbClr val="0000FF"/>
              </a:solidFill>
              <a:latin typeface="+mn-lt"/>
            </a:endParaRPr>
          </a:p>
        </p:txBody>
      </p:sp>
      <p:sp>
        <p:nvSpPr>
          <p:cNvPr id="163" name="TextBox 162"/>
          <p:cNvSpPr txBox="1"/>
          <p:nvPr/>
        </p:nvSpPr>
        <p:spPr>
          <a:xfrm>
            <a:off x="7239000" y="6278917"/>
            <a:ext cx="3810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name</a:t>
            </a:r>
            <a:endParaRPr lang="en-US" sz="1200" dirty="0">
              <a:solidFill>
                <a:srgbClr val="0000FF"/>
              </a:solidFill>
              <a:latin typeface="Courier"/>
              <a:cs typeface="Courier"/>
            </a:endParaRPr>
          </a:p>
        </p:txBody>
      </p:sp>
      <p:cxnSp>
        <p:nvCxnSpPr>
          <p:cNvPr id="164" name="Curved Connector 163"/>
          <p:cNvCxnSpPr>
            <a:stCxn id="149" idx="4"/>
            <a:endCxn id="163" idx="0"/>
          </p:cNvCxnSpPr>
          <p:nvPr/>
        </p:nvCxnSpPr>
        <p:spPr bwMode="auto">
          <a:xfrm rot="16200000" flipH="1">
            <a:off x="6934200" y="5783617"/>
            <a:ext cx="762000" cy="2286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5" name="TextBox 164"/>
          <p:cNvSpPr txBox="1"/>
          <p:nvPr/>
        </p:nvSpPr>
        <p:spPr>
          <a:xfrm>
            <a:off x="2286000" y="6278917"/>
            <a:ext cx="12954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classification</a:t>
            </a:r>
            <a:endParaRPr lang="en-US" sz="1200" dirty="0">
              <a:solidFill>
                <a:srgbClr val="0000FF"/>
              </a:solidFill>
              <a:latin typeface="Courier"/>
              <a:cs typeface="Courier"/>
            </a:endParaRPr>
          </a:p>
        </p:txBody>
      </p:sp>
      <p:cxnSp>
        <p:nvCxnSpPr>
          <p:cNvPr id="166" name="Curved Connector 165"/>
          <p:cNvCxnSpPr>
            <a:stCxn id="112" idx="4"/>
            <a:endCxn id="168" idx="0"/>
          </p:cNvCxnSpPr>
          <p:nvPr/>
        </p:nvCxnSpPr>
        <p:spPr bwMode="auto">
          <a:xfrm rot="16200000" flipH="1">
            <a:off x="4171295" y="5727122"/>
            <a:ext cx="762000" cy="3415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7" name="TextBox 166"/>
          <p:cNvSpPr txBox="1"/>
          <p:nvPr/>
        </p:nvSpPr>
        <p:spPr>
          <a:xfrm>
            <a:off x="46916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68" name="TextBox 167"/>
          <p:cNvSpPr txBox="1"/>
          <p:nvPr/>
        </p:nvSpPr>
        <p:spPr>
          <a:xfrm>
            <a:off x="4419600" y="6278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credit</a:t>
            </a:r>
            <a:endParaRPr lang="en-US" sz="1200" dirty="0">
              <a:solidFill>
                <a:srgbClr val="0000FF"/>
              </a:solidFill>
              <a:latin typeface="Courier"/>
              <a:cs typeface="Courier"/>
            </a:endParaRPr>
          </a:p>
        </p:txBody>
      </p:sp>
      <p:cxnSp>
        <p:nvCxnSpPr>
          <p:cNvPr id="169" name="Curved Connector 168"/>
          <p:cNvCxnSpPr>
            <a:stCxn id="139" idx="4"/>
            <a:endCxn id="165" idx="0"/>
          </p:cNvCxnSpPr>
          <p:nvPr/>
        </p:nvCxnSpPr>
        <p:spPr bwMode="auto">
          <a:xfrm rot="5400000">
            <a:off x="2571750" y="5878867"/>
            <a:ext cx="762000"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70" name="TextBox 169"/>
          <p:cNvSpPr txBox="1"/>
          <p:nvPr/>
        </p:nvSpPr>
        <p:spPr>
          <a:xfrm>
            <a:off x="3065783" y="5897917"/>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cxnSp>
        <p:nvCxnSpPr>
          <p:cNvPr id="171" name="Curved Connector 170"/>
          <p:cNvCxnSpPr>
            <a:stCxn id="118" idx="6"/>
            <a:endCxn id="149" idx="0"/>
          </p:cNvCxnSpPr>
          <p:nvPr/>
        </p:nvCxnSpPr>
        <p:spPr bwMode="auto">
          <a:xfrm>
            <a:off x="4114800" y="4358659"/>
            <a:ext cx="3086100" cy="853458"/>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72" name="TextBox 171"/>
          <p:cNvSpPr txBox="1"/>
          <p:nvPr/>
        </p:nvSpPr>
        <p:spPr>
          <a:xfrm>
            <a:off x="5715000" y="4297717"/>
            <a:ext cx="517030" cy="184666"/>
          </a:xfrm>
          <a:prstGeom prst="rect">
            <a:avLst/>
          </a:prstGeom>
          <a:noFill/>
        </p:spPr>
        <p:txBody>
          <a:bodyPr wrap="none" lIns="0" tIns="0" rIns="0" bIns="0" rtlCol="0">
            <a:spAutoFit/>
          </a:bodyPr>
          <a:lstStyle/>
          <a:p>
            <a:r>
              <a:rPr lang="en-US" sz="1200" i="1" dirty="0" smtClean="0">
                <a:solidFill>
                  <a:srgbClr val="008000"/>
                </a:solidFill>
                <a:latin typeface="+mn-lt"/>
              </a:rPr>
              <a:t>creator</a:t>
            </a:r>
            <a:endParaRPr lang="en-US" sz="1200" i="1" dirty="0">
              <a:solidFill>
                <a:srgbClr val="008000"/>
              </a:solidFill>
              <a:latin typeface="+mn-lt"/>
            </a:endParaRPr>
          </a:p>
        </p:txBody>
      </p:sp>
      <p:sp>
        <p:nvSpPr>
          <p:cNvPr id="173" name="Oval 172"/>
          <p:cNvSpPr/>
          <p:nvPr/>
        </p:nvSpPr>
        <p:spPr bwMode="auto">
          <a:xfrm>
            <a:off x="5029200" y="3733800"/>
            <a:ext cx="1295400" cy="259117"/>
          </a:xfrm>
          <a:prstGeom prst="ellipse">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8000"/>
                </a:solidFill>
                <a:effectLst/>
                <a:latin typeface="+mj-lt"/>
              </a:rPr>
              <a:t>Aggregation</a:t>
            </a:r>
          </a:p>
        </p:txBody>
      </p:sp>
      <p:cxnSp>
        <p:nvCxnSpPr>
          <p:cNvPr id="174" name="Curved Connector 173"/>
          <p:cNvCxnSpPr>
            <a:stCxn id="173" idx="2"/>
            <a:endCxn id="118" idx="7"/>
          </p:cNvCxnSpPr>
          <p:nvPr/>
        </p:nvCxnSpPr>
        <p:spPr bwMode="auto">
          <a:xfrm rot="10800000" flipV="1">
            <a:off x="3757706" y="3863358"/>
            <a:ext cx="1271495" cy="376747"/>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75" name="TextBox 174"/>
          <p:cNvSpPr txBox="1"/>
          <p:nvPr/>
        </p:nvSpPr>
        <p:spPr>
          <a:xfrm>
            <a:off x="4221074" y="39606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176" name="Curved Connector 175"/>
          <p:cNvCxnSpPr>
            <a:stCxn id="150" idx="4"/>
            <a:endCxn id="173" idx="0"/>
          </p:cNvCxnSpPr>
          <p:nvPr/>
        </p:nvCxnSpPr>
        <p:spPr bwMode="auto">
          <a:xfrm rot="16200000" flipH="1">
            <a:off x="4796809" y="2853708"/>
            <a:ext cx="883883" cy="876300"/>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77" name="TextBox 176"/>
          <p:cNvSpPr txBox="1"/>
          <p:nvPr/>
        </p:nvSpPr>
        <p:spPr>
          <a:xfrm>
            <a:off x="4648200" y="3383317"/>
            <a:ext cx="833448" cy="184666"/>
          </a:xfrm>
          <a:prstGeom prst="rect">
            <a:avLst/>
          </a:prstGeom>
          <a:noFill/>
        </p:spPr>
        <p:txBody>
          <a:bodyPr wrap="none" lIns="0" tIns="0" rIns="0" bIns="0" rtlCol="0">
            <a:spAutoFit/>
          </a:bodyPr>
          <a:lstStyle/>
          <a:p>
            <a:r>
              <a:rPr lang="en-US" sz="1200" i="1" dirty="0" err="1" smtClean="0">
                <a:solidFill>
                  <a:srgbClr val="008000"/>
                </a:solidFill>
                <a:latin typeface="+mn-lt"/>
              </a:rPr>
              <a:t>subClassOf</a:t>
            </a:r>
            <a:endParaRPr lang="en-US" sz="1200" i="1" dirty="0">
              <a:solidFill>
                <a:srgbClr val="008000"/>
              </a:solidFill>
              <a:latin typeface="+mn-lt"/>
            </a:endParaRPr>
          </a:p>
        </p:txBody>
      </p:sp>
      <p:cxnSp>
        <p:nvCxnSpPr>
          <p:cNvPr id="178" name="Curved Connector 177"/>
          <p:cNvCxnSpPr>
            <a:stCxn id="150" idx="6"/>
            <a:endCxn id="797" idx="7"/>
          </p:cNvCxnSpPr>
          <p:nvPr/>
        </p:nvCxnSpPr>
        <p:spPr bwMode="auto">
          <a:xfrm>
            <a:off x="5943600" y="2682259"/>
            <a:ext cx="2880612" cy="1736295"/>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79" name="TextBox 178"/>
          <p:cNvSpPr txBox="1"/>
          <p:nvPr/>
        </p:nvSpPr>
        <p:spPr>
          <a:xfrm>
            <a:off x="7391975" y="2741451"/>
            <a:ext cx="380425" cy="184666"/>
          </a:xfrm>
          <a:prstGeom prst="rect">
            <a:avLst/>
          </a:prstGeom>
          <a:noFill/>
        </p:spPr>
        <p:txBody>
          <a:bodyPr wrap="none" lIns="0" tIns="0" rIns="0" bIns="0" rtlCol="0">
            <a:spAutoFit/>
          </a:bodyPr>
          <a:lstStyle/>
          <a:p>
            <a:r>
              <a:rPr lang="en-US" sz="1200" i="1" dirty="0" smtClean="0">
                <a:solidFill>
                  <a:srgbClr val="008000"/>
                </a:solidFill>
                <a:latin typeface="+mn-lt"/>
              </a:rPr>
              <a:t>page</a:t>
            </a:r>
            <a:endParaRPr lang="en-US" sz="1200" i="1" dirty="0">
              <a:solidFill>
                <a:srgbClr val="008000"/>
              </a:solidFill>
              <a:latin typeface="+mn-lt"/>
            </a:endParaRPr>
          </a:p>
        </p:txBody>
      </p:sp>
      <p:sp>
        <p:nvSpPr>
          <p:cNvPr id="180" name="TextBox 179"/>
          <p:cNvSpPr txBox="1"/>
          <p:nvPr/>
        </p:nvSpPr>
        <p:spPr>
          <a:xfrm>
            <a:off x="840821" y="3230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credit</a:t>
            </a:r>
            <a:endParaRPr lang="en-US" sz="1200" dirty="0">
              <a:solidFill>
                <a:srgbClr val="0000FF"/>
              </a:solidFill>
              <a:latin typeface="Courier"/>
              <a:cs typeface="Courier"/>
            </a:endParaRPr>
          </a:p>
        </p:txBody>
      </p:sp>
      <p:sp>
        <p:nvSpPr>
          <p:cNvPr id="181" name="TextBox 180"/>
          <p:cNvSpPr txBox="1"/>
          <p:nvPr/>
        </p:nvSpPr>
        <p:spPr>
          <a:xfrm>
            <a:off x="1828800" y="3078517"/>
            <a:ext cx="4572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solidFill>
                  <a:srgbClr val="0000FF"/>
                </a:solidFill>
                <a:latin typeface="Courier"/>
                <a:cs typeface="Courier"/>
              </a:rPr>
              <a:t>title</a:t>
            </a:r>
            <a:endParaRPr lang="en-US" sz="1200" dirty="0">
              <a:solidFill>
                <a:srgbClr val="0000FF"/>
              </a:solidFill>
              <a:latin typeface="Courier"/>
              <a:cs typeface="Courier"/>
            </a:endParaRPr>
          </a:p>
        </p:txBody>
      </p:sp>
      <p:cxnSp>
        <p:nvCxnSpPr>
          <p:cNvPr id="182" name="Curved Connector 181"/>
          <p:cNvCxnSpPr>
            <a:stCxn id="118" idx="2"/>
            <a:endCxn id="181" idx="2"/>
          </p:cNvCxnSpPr>
          <p:nvPr/>
        </p:nvCxnSpPr>
        <p:spPr bwMode="auto">
          <a:xfrm rot="10800000" flipH="1">
            <a:off x="1676400" y="3307117"/>
            <a:ext cx="381000" cy="1051542"/>
          </a:xfrm>
          <a:prstGeom prst="curvedConnector4">
            <a:avLst>
              <a:gd name="adj1" fmla="val -60000"/>
              <a:gd name="adj2" fmla="val 57972"/>
            </a:avLst>
          </a:prstGeom>
          <a:solidFill>
            <a:srgbClr val="00B8FF"/>
          </a:solidFill>
          <a:ln w="12700" cap="flat" cmpd="sng" algn="ctr">
            <a:solidFill>
              <a:srgbClr val="0000FF"/>
            </a:solidFill>
            <a:prstDash val="sysDash"/>
            <a:round/>
            <a:headEnd type="none" w="med" len="med"/>
            <a:tailEnd type="triangle" w="med" len="lg"/>
          </a:ln>
          <a:effectLst/>
        </p:spPr>
      </p:cxnSp>
      <p:cxnSp>
        <p:nvCxnSpPr>
          <p:cNvPr id="183" name="Curved Connector 182"/>
          <p:cNvCxnSpPr>
            <a:stCxn id="118" idx="2"/>
            <a:endCxn id="180" idx="2"/>
          </p:cNvCxnSpPr>
          <p:nvPr/>
        </p:nvCxnSpPr>
        <p:spPr bwMode="auto">
          <a:xfrm rot="10800000">
            <a:off x="1144312" y="3461749"/>
            <a:ext cx="532089" cy="896910"/>
          </a:xfrm>
          <a:prstGeom prst="curvedConnector2">
            <a:avLst/>
          </a:prstGeom>
          <a:solidFill>
            <a:srgbClr val="00B8FF"/>
          </a:solidFill>
          <a:ln w="12700" cap="flat" cmpd="sng" algn="ctr">
            <a:solidFill>
              <a:srgbClr val="0000FF"/>
            </a:solidFill>
            <a:prstDash val="sysDash"/>
            <a:round/>
            <a:headEnd type="none" w="med" len="med"/>
            <a:tailEnd type="triangle" w="med" len="lg"/>
          </a:ln>
          <a:effectLst/>
        </p:spPr>
      </p:cxnSp>
      <p:sp>
        <p:nvSpPr>
          <p:cNvPr id="184" name="TextBox 183"/>
          <p:cNvSpPr txBox="1"/>
          <p:nvPr/>
        </p:nvSpPr>
        <p:spPr>
          <a:xfrm>
            <a:off x="533400" y="3916717"/>
            <a:ext cx="842315" cy="184666"/>
          </a:xfrm>
          <a:prstGeom prst="rect">
            <a:avLst/>
          </a:prstGeom>
          <a:noFill/>
        </p:spPr>
        <p:txBody>
          <a:bodyPr wrap="none" lIns="0" tIns="0" rIns="0" bIns="0" rtlCol="0">
            <a:spAutoFit/>
          </a:bodyPr>
          <a:lstStyle/>
          <a:p>
            <a:r>
              <a:rPr lang="en-US" sz="1200" i="1" dirty="0" smtClean="0">
                <a:solidFill>
                  <a:srgbClr val="0000FF"/>
                </a:solidFill>
                <a:latin typeface="+mn-lt"/>
              </a:rPr>
              <a:t>provenance</a:t>
            </a:r>
            <a:endParaRPr lang="en-US" sz="1200" i="1" dirty="0">
              <a:solidFill>
                <a:srgbClr val="0000FF"/>
              </a:solidFill>
              <a:latin typeface="+mn-lt"/>
            </a:endParaRPr>
          </a:p>
        </p:txBody>
      </p:sp>
      <p:sp>
        <p:nvSpPr>
          <p:cNvPr id="185" name="TextBox 184"/>
          <p:cNvSpPr txBox="1"/>
          <p:nvPr/>
        </p:nvSpPr>
        <p:spPr>
          <a:xfrm>
            <a:off x="2075183" y="3579651"/>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sp>
        <p:nvSpPr>
          <p:cNvPr id="186" name="TextBox 185"/>
          <p:cNvSpPr txBox="1"/>
          <p:nvPr/>
        </p:nvSpPr>
        <p:spPr>
          <a:xfrm>
            <a:off x="8553896" y="4951251"/>
            <a:ext cx="209104" cy="184666"/>
          </a:xfrm>
          <a:prstGeom prst="rect">
            <a:avLst/>
          </a:prstGeom>
          <a:noFill/>
        </p:spPr>
        <p:txBody>
          <a:bodyPr wrap="none" lIns="0" tIns="0" rIns="0" bIns="0" rtlCol="0">
            <a:spAutoFit/>
          </a:bodyPr>
          <a:lstStyle/>
          <a:p>
            <a:r>
              <a:rPr lang="en-US" sz="1200" i="1" dirty="0" err="1" smtClean="0">
                <a:solidFill>
                  <a:srgbClr val="0000FF"/>
                </a:solidFill>
                <a:latin typeface="+mn-lt"/>
              </a:rPr>
              <a:t>uri</a:t>
            </a:r>
            <a:endParaRPr lang="en-US" sz="1200" i="1" dirty="0">
              <a:solidFill>
                <a:srgbClr val="0000FF"/>
              </a:solidFill>
              <a:latin typeface="+mn-lt"/>
            </a:endParaRPr>
          </a:p>
        </p:txBody>
      </p:sp>
      <p:cxnSp>
        <p:nvCxnSpPr>
          <p:cNvPr id="187" name="Curved Connector 186"/>
          <p:cNvCxnSpPr>
            <a:stCxn id="150" idx="3"/>
            <a:endCxn id="118" idx="1"/>
          </p:cNvCxnSpPr>
          <p:nvPr/>
        </p:nvCxnSpPr>
        <p:spPr bwMode="auto">
          <a:xfrm rot="5400000">
            <a:off x="2293289" y="2541017"/>
            <a:ext cx="1439295" cy="1958882"/>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88" name="TextBox 187"/>
          <p:cNvSpPr txBox="1"/>
          <p:nvPr/>
        </p:nvSpPr>
        <p:spPr>
          <a:xfrm>
            <a:off x="2667000" y="31224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189" name="Curved Connector 188"/>
          <p:cNvCxnSpPr>
            <a:stCxn id="151" idx="5"/>
            <a:endCxn id="797" idx="1"/>
          </p:cNvCxnSpPr>
          <p:nvPr/>
        </p:nvCxnSpPr>
        <p:spPr bwMode="auto">
          <a:xfrm rot="16200000" flipH="1">
            <a:off x="7403990" y="3806555"/>
            <a:ext cx="779543" cy="444454"/>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90" name="TextBox 189"/>
          <p:cNvSpPr txBox="1"/>
          <p:nvPr/>
        </p:nvSpPr>
        <p:spPr>
          <a:xfrm>
            <a:off x="7693055" y="3764317"/>
            <a:ext cx="765145" cy="184666"/>
          </a:xfrm>
          <a:prstGeom prst="rect">
            <a:avLst/>
          </a:prstGeom>
          <a:noFill/>
        </p:spPr>
        <p:txBody>
          <a:bodyPr wrap="none" lIns="0" tIns="0" rIns="0" bIns="0" rtlCol="0">
            <a:spAutoFit/>
          </a:bodyPr>
          <a:lstStyle/>
          <a:p>
            <a:r>
              <a:rPr lang="en-US" sz="1200" i="1" dirty="0" err="1" smtClean="0">
                <a:solidFill>
                  <a:srgbClr val="008000"/>
                </a:solidFill>
                <a:latin typeface="+mn-lt"/>
              </a:rPr>
              <a:t>isShownAt</a:t>
            </a:r>
            <a:endParaRPr lang="en-US" sz="1200" i="1" dirty="0">
              <a:solidFill>
                <a:srgbClr val="008000"/>
              </a:solidFill>
              <a:latin typeface="+mn-lt"/>
            </a:endParaRPr>
          </a:p>
        </p:txBody>
      </p:sp>
      <p:sp>
        <p:nvSpPr>
          <p:cNvPr id="797" name="Oval 796"/>
          <p:cNvSpPr/>
          <p:nvPr/>
        </p:nvSpPr>
        <p:spPr bwMode="auto">
          <a:xfrm>
            <a:off x="7848600" y="43739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rPr>
              <a:t>Document</a:t>
            </a:r>
            <a:endParaRPr kumimoji="0" lang="en-US" sz="1200" b="0" i="0" u="none" strike="noStrike" cap="none" normalizeH="0" baseline="0" dirty="0" smtClean="0">
              <a:ln>
                <a:noFill/>
              </a:ln>
              <a:solidFill>
                <a:srgbClr val="0000FF"/>
              </a:solidFill>
              <a:effectLst/>
              <a:latin typeface="+mj-lt"/>
            </a:endParaRPr>
          </a:p>
        </p:txBody>
      </p:sp>
      <p:grpSp>
        <p:nvGrpSpPr>
          <p:cNvPr id="73" name="Group 72"/>
          <p:cNvGrpSpPr/>
          <p:nvPr/>
        </p:nvGrpSpPr>
        <p:grpSpPr>
          <a:xfrm>
            <a:off x="491835" y="2971799"/>
            <a:ext cx="7813965" cy="2895601"/>
            <a:chOff x="491835" y="2971799"/>
            <a:chExt cx="7813965" cy="2895601"/>
          </a:xfrm>
        </p:grpSpPr>
        <p:sp>
          <p:nvSpPr>
            <p:cNvPr id="191" name="Rounded Rectangle 190"/>
            <p:cNvSpPr/>
            <p:nvPr/>
          </p:nvSpPr>
          <p:spPr bwMode="auto">
            <a:xfrm>
              <a:off x="4038600" y="3712406"/>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92" name="Rounded Rectangle 191"/>
            <p:cNvSpPr/>
            <p:nvPr/>
          </p:nvSpPr>
          <p:spPr bwMode="auto">
            <a:xfrm>
              <a:off x="5715000" y="4526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93" name="Rounded Rectangle 192"/>
            <p:cNvSpPr/>
            <p:nvPr/>
          </p:nvSpPr>
          <p:spPr bwMode="auto">
            <a:xfrm>
              <a:off x="75438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94" name="Rounded Rectangle 193"/>
            <p:cNvSpPr/>
            <p:nvPr/>
          </p:nvSpPr>
          <p:spPr bwMode="auto">
            <a:xfrm>
              <a:off x="7772400" y="39929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95" name="Rounded Rectangle 194"/>
            <p:cNvSpPr/>
            <p:nvPr/>
          </p:nvSpPr>
          <p:spPr bwMode="auto">
            <a:xfrm>
              <a:off x="4876800" y="31547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96" name="Rounded Rectangle 195"/>
            <p:cNvSpPr/>
            <p:nvPr/>
          </p:nvSpPr>
          <p:spPr bwMode="auto">
            <a:xfrm>
              <a:off x="34290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799" name="Rounded Rectangle 798"/>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800" name="Rounded Rectangle 799"/>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01" name="Rounded Rectangle 800"/>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02" name="Rounded Rectangle 801"/>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03" name="Rounded Rectangle 802"/>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04" name="Rounded Rectangle 803"/>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05" name="Rounded Rectangle 804"/>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06" name="Rounded Rectangle 805"/>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07" name="Rounded Rectangle 806"/>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808" name="Rounded Rectangle 807"/>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09" name="Rounded Rectangle 808"/>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810" name="Rounded Rectangle 809"/>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11" name="Rounded Rectangle 810"/>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812" name="Rounded Rectangle 811"/>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13" name="Rounded Rectangle 812"/>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814" name="Rounded Rectangle 813"/>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15" name="Rounded Rectangle 814"/>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16" name="Rounded Rectangle 815"/>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817" name="Rounded Rectangle 816"/>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818" name="Rounded Rectangle 817"/>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19" name="Rounded Rectangle 818"/>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820" name="Rounded Rectangle 819"/>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821" name="Rounded Rectangle 820"/>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22" name="Rounded Rectangle 821"/>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823" name="Rounded Rectangle 822"/>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Tree>
    <p:extLst>
      <p:ext uri="{BB962C8B-B14F-4D97-AF65-F5344CB8AC3E}">
        <p14:creationId xmlns:p14="http://schemas.microsoft.com/office/powerpoint/2010/main" val="2728152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013690" y="4114800"/>
            <a:ext cx="6911110" cy="533400"/>
          </a:xfrm>
          <a:prstGeom prst="roundRect">
            <a:avLst/>
          </a:prstGeom>
          <a:solidFill>
            <a:schemeClr val="accent2"/>
          </a:solidFill>
          <a:ln w="9525" cap="flat" cmpd="sng" algn="ctr">
            <a:solidFill>
              <a:srgbClr val="07377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b="1" dirty="0" smtClean="0">
              <a:solidFill>
                <a:schemeClr val="tx1"/>
              </a:solidFill>
              <a:latin typeface="Trebuchet MS"/>
              <a:cs typeface="Trebuchet MS"/>
            </a:endParaRPr>
          </a:p>
        </p:txBody>
      </p:sp>
      <p:sp>
        <p:nvSpPr>
          <p:cNvPr id="2" name="Title 1"/>
          <p:cNvSpPr>
            <a:spLocks noGrp="1"/>
          </p:cNvSpPr>
          <p:nvPr>
            <p:ph type="title"/>
          </p:nvPr>
        </p:nvSpPr>
        <p:spPr>
          <a:xfrm>
            <a:off x="304800" y="152400"/>
            <a:ext cx="8534400" cy="685800"/>
          </a:xfrm>
        </p:spPr>
        <p:txBody>
          <a:bodyPr/>
          <a:lstStyle/>
          <a:p>
            <a:r>
              <a:rPr lang="en-US" dirty="0" smtClean="0"/>
              <a:t>Approach</a:t>
            </a:r>
            <a:endParaRPr lang="en-US" sz="3200"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46</a:t>
            </a:fld>
            <a:endParaRPr lang="en-US" dirty="0"/>
          </a:p>
        </p:txBody>
      </p:sp>
      <p:sp>
        <p:nvSpPr>
          <p:cNvPr id="23" name="TextBox 22"/>
          <p:cNvSpPr txBox="1"/>
          <p:nvPr/>
        </p:nvSpPr>
        <p:spPr>
          <a:xfrm>
            <a:off x="533400" y="8382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Input</a:t>
            </a:r>
          </a:p>
        </p:txBody>
      </p:sp>
      <p:sp>
        <p:nvSpPr>
          <p:cNvPr id="24" name="TextBox 23"/>
          <p:cNvSpPr txBox="1"/>
          <p:nvPr/>
        </p:nvSpPr>
        <p:spPr>
          <a:xfrm>
            <a:off x="1066800" y="2667000"/>
            <a:ext cx="5486400" cy="461665"/>
          </a:xfrm>
          <a:prstGeom prst="rect">
            <a:avLst/>
          </a:prstGeom>
          <a:noFill/>
        </p:spPr>
        <p:txBody>
          <a:bodyPr wrap="square" rtlCol="0">
            <a:spAutoFit/>
          </a:bodyPr>
          <a:lstStyle/>
          <a:p>
            <a:r>
              <a:rPr lang="en-US" dirty="0">
                <a:solidFill>
                  <a:srgbClr val="000090"/>
                </a:solidFill>
                <a:latin typeface="Trebuchet MS"/>
                <a:cs typeface="Trebuchet MS"/>
              </a:rPr>
              <a:t>L</a:t>
            </a:r>
            <a:r>
              <a:rPr lang="en-US" dirty="0" smtClean="0">
                <a:solidFill>
                  <a:srgbClr val="000090"/>
                </a:solidFill>
                <a:latin typeface="Trebuchet MS"/>
                <a:cs typeface="Trebuchet MS"/>
              </a:rPr>
              <a:t>earn semantic types for attributes(s)</a:t>
            </a:r>
          </a:p>
        </p:txBody>
      </p:sp>
      <p:grpSp>
        <p:nvGrpSpPr>
          <p:cNvPr id="26" name="Group 25"/>
          <p:cNvGrpSpPr/>
          <p:nvPr/>
        </p:nvGrpSpPr>
        <p:grpSpPr>
          <a:xfrm>
            <a:off x="533400" y="1299865"/>
            <a:ext cx="5334000" cy="1219200"/>
            <a:chOff x="2590800" y="2590800"/>
            <a:chExt cx="5334000" cy="1219200"/>
          </a:xfrm>
        </p:grpSpPr>
        <p:sp>
          <p:nvSpPr>
            <p:cNvPr id="27" name="TextBox 26"/>
            <p:cNvSpPr txBox="1"/>
            <p:nvPr/>
          </p:nvSpPr>
          <p:spPr>
            <a:xfrm>
              <a:off x="2590800" y="2590800"/>
              <a:ext cx="53340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Sample data from new </a:t>
              </a:r>
              <a:r>
                <a:rPr lang="en-US" dirty="0" smtClean="0">
                  <a:solidFill>
                    <a:srgbClr val="000000"/>
                  </a:solidFill>
                  <a:latin typeface="Trebuchet MS"/>
                  <a:cs typeface="Trebuchet MS"/>
                </a:rPr>
                <a:t>source (S)</a:t>
              </a:r>
              <a:endParaRPr lang="en-US" dirty="0">
                <a:solidFill>
                  <a:srgbClr val="000000"/>
                </a:solidFill>
                <a:latin typeface="Trebuchet MS"/>
                <a:cs typeface="Trebuchet MS"/>
              </a:endParaRPr>
            </a:p>
          </p:txBody>
        </p:sp>
        <p:sp>
          <p:nvSpPr>
            <p:cNvPr id="28" name="TextBox 27"/>
            <p:cNvSpPr txBox="1"/>
            <p:nvPr/>
          </p:nvSpPr>
          <p:spPr>
            <a:xfrm>
              <a:off x="2590800" y="2967335"/>
              <a:ext cx="3886200" cy="461665"/>
            </a:xfrm>
            <a:prstGeom prst="rect">
              <a:avLst/>
            </a:prstGeom>
            <a:noFill/>
          </p:spPr>
          <p:txBody>
            <a:bodyPr wrap="square" rtlCol="0">
              <a:spAutoFit/>
            </a:bodyPr>
            <a:lstStyle/>
            <a:p>
              <a:pPr marL="342900" indent="-342900">
                <a:buFont typeface="Arial"/>
                <a:buChar char="•"/>
              </a:pPr>
              <a:r>
                <a:rPr lang="en-US" dirty="0" smtClean="0">
                  <a:solidFill>
                    <a:srgbClr val="000000"/>
                  </a:solidFill>
                  <a:latin typeface="Trebuchet MS"/>
                  <a:cs typeface="Trebuchet MS"/>
                </a:rPr>
                <a:t>Domain</a:t>
              </a:r>
              <a:r>
                <a:rPr lang="en-US" dirty="0" smtClean="0">
                  <a:solidFill>
                    <a:schemeClr val="tx1"/>
                  </a:solidFill>
                  <a:latin typeface="Trebuchet MS"/>
                  <a:cs typeface="Trebuchet MS"/>
                </a:rPr>
                <a:t> Ontologies (O)</a:t>
              </a:r>
              <a:endParaRPr lang="en-US" dirty="0">
                <a:solidFill>
                  <a:schemeClr val="tx1"/>
                </a:solidFill>
                <a:latin typeface="Trebuchet MS"/>
                <a:cs typeface="Trebuchet MS"/>
              </a:endParaRPr>
            </a:p>
          </p:txBody>
        </p:sp>
        <p:sp>
          <p:nvSpPr>
            <p:cNvPr id="29" name="TextBox 28"/>
            <p:cNvSpPr txBox="1"/>
            <p:nvPr/>
          </p:nvSpPr>
          <p:spPr>
            <a:xfrm>
              <a:off x="2590800" y="3348335"/>
              <a:ext cx="40386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Known semantic models</a:t>
              </a:r>
            </a:p>
          </p:txBody>
        </p:sp>
      </p:grpSp>
      <p:sp>
        <p:nvSpPr>
          <p:cNvPr id="33" name="TextBox 32"/>
          <p:cNvSpPr txBox="1"/>
          <p:nvPr/>
        </p:nvSpPr>
        <p:spPr>
          <a:xfrm>
            <a:off x="1066800" y="3378505"/>
            <a:ext cx="5562600" cy="461665"/>
          </a:xfrm>
          <a:prstGeom prst="rect">
            <a:avLst/>
          </a:prstGeom>
          <a:noFill/>
        </p:spPr>
        <p:txBody>
          <a:bodyPr wrap="square" rtlCol="0">
            <a:spAutoFit/>
          </a:bodyPr>
          <a:lstStyle/>
          <a:p>
            <a:r>
              <a:rPr lang="en-US" dirty="0" smtClean="0">
                <a:solidFill>
                  <a:srgbClr val="000090"/>
                </a:solidFill>
                <a:latin typeface="Trebuchet MS"/>
                <a:cs typeface="Trebuchet MS"/>
              </a:rPr>
              <a:t>Construct Graph G=(V,E)</a:t>
            </a:r>
          </a:p>
        </p:txBody>
      </p:sp>
      <p:sp>
        <p:nvSpPr>
          <p:cNvPr id="37" name="TextBox 36"/>
          <p:cNvSpPr txBox="1"/>
          <p:nvPr/>
        </p:nvSpPr>
        <p:spPr>
          <a:xfrm>
            <a:off x="1066800" y="4140045"/>
            <a:ext cx="7010400" cy="461665"/>
          </a:xfrm>
          <a:prstGeom prst="rect">
            <a:avLst/>
          </a:prstGeom>
          <a:noFill/>
        </p:spPr>
        <p:txBody>
          <a:bodyPr wrap="square" rtlCol="0">
            <a:spAutoFit/>
          </a:bodyPr>
          <a:lstStyle/>
          <a:p>
            <a:r>
              <a:rPr lang="en-US" dirty="0" smtClean="0">
                <a:solidFill>
                  <a:srgbClr val="000090"/>
                </a:solidFill>
                <a:latin typeface="Trebuchet MS"/>
                <a:cs typeface="Trebuchet MS"/>
              </a:rPr>
              <a:t>Generate mappings between attributes(S) and V</a:t>
            </a:r>
          </a:p>
        </p:txBody>
      </p:sp>
      <p:sp>
        <p:nvSpPr>
          <p:cNvPr id="42" name="TextBox 41"/>
          <p:cNvSpPr txBox="1"/>
          <p:nvPr/>
        </p:nvSpPr>
        <p:spPr>
          <a:xfrm>
            <a:off x="1066800" y="4876800"/>
            <a:ext cx="5715000" cy="461665"/>
          </a:xfrm>
          <a:prstGeom prst="rect">
            <a:avLst/>
          </a:prstGeom>
          <a:noFill/>
        </p:spPr>
        <p:txBody>
          <a:bodyPr wrap="square" rtlCol="0">
            <a:spAutoFit/>
          </a:bodyPr>
          <a:lstStyle/>
          <a:p>
            <a:r>
              <a:rPr lang="en-US" dirty="0" smtClean="0">
                <a:solidFill>
                  <a:srgbClr val="000090"/>
                </a:solidFill>
                <a:latin typeface="Trebuchet MS"/>
                <a:cs typeface="Trebuchet MS"/>
              </a:rPr>
              <a:t>Generate and rank semantic models</a:t>
            </a:r>
          </a:p>
        </p:txBody>
      </p:sp>
      <p:sp>
        <p:nvSpPr>
          <p:cNvPr id="47" name="Oval 46"/>
          <p:cNvSpPr/>
          <p:nvPr/>
        </p:nvSpPr>
        <p:spPr bwMode="auto">
          <a:xfrm>
            <a:off x="609600" y="4232255"/>
            <a:ext cx="304800" cy="304800"/>
          </a:xfrm>
          <a:prstGeom prst="ellipse">
            <a:avLst/>
          </a:prstGeom>
          <a:solidFill>
            <a:srgbClr val="000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a:latin typeface="+mj-lt"/>
              </a:rPr>
              <a:t>3</a:t>
            </a:r>
          </a:p>
        </p:txBody>
      </p:sp>
      <p:sp>
        <p:nvSpPr>
          <p:cNvPr id="50" name="TextBox 49"/>
          <p:cNvSpPr txBox="1"/>
          <p:nvPr/>
        </p:nvSpPr>
        <p:spPr>
          <a:xfrm>
            <a:off x="533400" y="55626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Output</a:t>
            </a:r>
          </a:p>
        </p:txBody>
      </p:sp>
      <p:sp>
        <p:nvSpPr>
          <p:cNvPr id="51" name="TextBox 50"/>
          <p:cNvSpPr txBox="1"/>
          <p:nvPr/>
        </p:nvSpPr>
        <p:spPr>
          <a:xfrm>
            <a:off x="533400" y="6019800"/>
            <a:ext cx="6172200" cy="461665"/>
          </a:xfrm>
          <a:prstGeom prst="rect">
            <a:avLst/>
          </a:prstGeom>
          <a:noFill/>
        </p:spPr>
        <p:txBody>
          <a:bodyPr wrap="square" rtlCol="0">
            <a:spAutoFit/>
          </a:bodyPr>
          <a:lstStyle/>
          <a:p>
            <a:pPr marL="342900" indent="-342900">
              <a:buFont typeface="Arial"/>
              <a:buChar char="•"/>
            </a:pPr>
            <a:r>
              <a:rPr lang="en-US" dirty="0" smtClean="0">
                <a:solidFill>
                  <a:schemeClr val="tx1"/>
                </a:solidFill>
                <a:latin typeface="Trebuchet MS"/>
                <a:cs typeface="Trebuchet MS"/>
              </a:rPr>
              <a:t>A ranked set of semantic models for S</a:t>
            </a:r>
            <a:endParaRPr lang="en-US" dirty="0">
              <a:solidFill>
                <a:schemeClr val="tx1"/>
              </a:solidFill>
              <a:latin typeface="Trebuchet MS"/>
              <a:cs typeface="Trebuchet MS"/>
            </a:endParaRPr>
          </a:p>
        </p:txBody>
      </p:sp>
      <p:pic>
        <p:nvPicPr>
          <p:cNvPr id="20" name="Picture 19"/>
          <p:cNvPicPr>
            <a:picLocks noChangeAspect="1"/>
          </p:cNvPicPr>
          <p:nvPr/>
        </p:nvPicPr>
        <p:blipFill>
          <a:blip r:embed="rId2"/>
          <a:stretch>
            <a:fillRect/>
          </a:stretch>
        </p:blipFill>
        <p:spPr>
          <a:xfrm>
            <a:off x="610040" y="2743200"/>
            <a:ext cx="380560" cy="379463"/>
          </a:xfrm>
          <a:prstGeom prst="rect">
            <a:avLst/>
          </a:prstGeom>
        </p:spPr>
      </p:pic>
      <p:pic>
        <p:nvPicPr>
          <p:cNvPr id="21" name="Picture 20"/>
          <p:cNvPicPr>
            <a:picLocks noChangeAspect="1"/>
          </p:cNvPicPr>
          <p:nvPr/>
        </p:nvPicPr>
        <p:blipFill>
          <a:blip r:embed="rId2"/>
          <a:stretch>
            <a:fillRect/>
          </a:stretch>
        </p:blipFill>
        <p:spPr>
          <a:xfrm>
            <a:off x="605425" y="3430537"/>
            <a:ext cx="380560" cy="379463"/>
          </a:xfrm>
          <a:prstGeom prst="rect">
            <a:avLst/>
          </a:prstGeom>
        </p:spPr>
      </p:pic>
    </p:spTree>
    <p:extLst>
      <p:ext uri="{BB962C8B-B14F-4D97-AF65-F5344CB8AC3E}">
        <p14:creationId xmlns:p14="http://schemas.microsoft.com/office/powerpoint/2010/main" val="897168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47</a:t>
            </a:fld>
            <a:endParaRPr lang="en-US" dirty="0"/>
          </a:p>
        </p:txBody>
      </p:sp>
      <p:sp>
        <p:nvSpPr>
          <p:cNvPr id="2" name="Title 1"/>
          <p:cNvSpPr>
            <a:spLocks noGrp="1"/>
          </p:cNvSpPr>
          <p:nvPr>
            <p:ph type="title"/>
          </p:nvPr>
        </p:nvSpPr>
        <p:spPr>
          <a:xfrm>
            <a:off x="457200" y="152400"/>
            <a:ext cx="8228013" cy="685800"/>
          </a:xfrm>
        </p:spPr>
        <p:txBody>
          <a:bodyPr/>
          <a:lstStyle/>
          <a:p>
            <a:r>
              <a:rPr lang="en-US" dirty="0" smtClean="0"/>
              <a:t>Map Source Attributes to the Graph</a:t>
            </a:r>
            <a:endParaRPr lang="en-US" dirty="0"/>
          </a:p>
        </p:txBody>
      </p:sp>
      <p:graphicFrame>
        <p:nvGraphicFramePr>
          <p:cNvPr id="112" name="Table 111"/>
          <p:cNvGraphicFramePr>
            <a:graphicFrameLocks noGrp="1"/>
          </p:cNvGraphicFramePr>
          <p:nvPr>
            <p:extLst>
              <p:ext uri="{D42A27DB-BD31-4B8C-83A1-F6EECF244321}">
                <p14:modId xmlns:p14="http://schemas.microsoft.com/office/powerpoint/2010/main" val="35833840"/>
              </p:ext>
            </p:extLst>
          </p:nvPr>
        </p:nvGraphicFramePr>
        <p:xfrm>
          <a:off x="914400" y="914400"/>
          <a:ext cx="7315200" cy="1371600"/>
        </p:xfrm>
        <a:graphic>
          <a:graphicData uri="http://schemas.openxmlformats.org/drawingml/2006/table">
            <a:tbl>
              <a:tblPr bandRow="1">
                <a:tableStyleId>{2D5ABB26-0587-4C30-8999-92F81FD0307C}</a:tableStyleId>
              </a:tblPr>
              <a:tblGrid>
                <a:gridCol w="2204581"/>
                <a:gridCol w="5110619"/>
              </a:tblGrid>
              <a:tr h="138746">
                <a:tc>
                  <a:txBody>
                    <a:bodyPr/>
                    <a:lstStyle/>
                    <a:p>
                      <a:pPr algn="ctr"/>
                      <a:r>
                        <a:rPr lang="en-US" sz="1200" dirty="0" smtClean="0">
                          <a:latin typeface="Trebuchet MS"/>
                          <a:cs typeface="Trebuchet MS"/>
                        </a:rPr>
                        <a:t>title</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CulturalHeritageObject,title</a:t>
                      </a:r>
                      <a:r>
                        <a:rPr lang="en-US" sz="1200" dirty="0" smtClean="0">
                          <a:latin typeface="Trebuchet MS"/>
                          <a:cs typeface="Trebuchet MS"/>
                        </a:rPr>
                        <a:t>&gt;   &lt;</a:t>
                      </a:r>
                      <a:r>
                        <a:rPr lang="en-US" sz="1200" dirty="0" err="1" smtClean="0">
                          <a:latin typeface="Trebuchet MS"/>
                          <a:cs typeface="Trebuchet MS"/>
                        </a:rPr>
                        <a:t>CulturalHeritageObject,label</a:t>
                      </a:r>
                      <a:r>
                        <a:rPr lang="en-US" sz="1200" dirty="0" smtClean="0">
                          <a:latin typeface="Trebuchet MS"/>
                          <a:cs typeface="Trebuchet MS"/>
                        </a:rPr>
                        <a:t>&gt;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credit</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CulturalHeritageObject,provenance</a:t>
                      </a:r>
                      <a:r>
                        <a:rPr lang="en-US" sz="1200" dirty="0" smtClean="0">
                          <a:latin typeface="Trebuchet MS"/>
                          <a:cs typeface="Trebuchet MS"/>
                        </a:rPr>
                        <a:t>&gt;   &lt;</a:t>
                      </a:r>
                      <a:r>
                        <a:rPr lang="en-US" sz="1200" dirty="0" err="1" smtClean="0">
                          <a:latin typeface="Trebuchet MS"/>
                          <a:cs typeface="Trebuchet MS"/>
                        </a:rPr>
                        <a:t>Person,note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classification</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Concept,</a:t>
                      </a:r>
                      <a:r>
                        <a:rPr lang="en-US" sz="1200" baseline="0" dirty="0" err="1" smtClean="0">
                          <a:latin typeface="Trebuchet MS"/>
                          <a:cs typeface="Trebuchet MS"/>
                        </a:rPr>
                        <a:t>prefLabel</a:t>
                      </a:r>
                      <a:r>
                        <a:rPr lang="en-US" sz="1200" baseline="0" dirty="0" smtClean="0">
                          <a:latin typeface="Trebuchet MS"/>
                          <a:cs typeface="Trebuchet MS"/>
                        </a:rPr>
                        <a:t>&gt;   </a:t>
                      </a:r>
                      <a:r>
                        <a:rPr lang="en-US" sz="1200" dirty="0" smtClean="0">
                          <a:latin typeface="Trebuchet MS"/>
                          <a:cs typeface="Trebuchet MS"/>
                        </a:rPr>
                        <a:t>&lt;</a:t>
                      </a:r>
                      <a:r>
                        <a:rPr lang="en-US" sz="1200" dirty="0" err="1" smtClean="0">
                          <a:latin typeface="Trebuchet MS"/>
                          <a:cs typeface="Trebuchet MS"/>
                        </a:rPr>
                        <a:t>Concept,label</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name</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aac:Person,name</a:t>
                      </a:r>
                      <a:r>
                        <a:rPr lang="en-US" sz="1200" dirty="0" smtClean="0">
                          <a:latin typeface="Trebuchet MS"/>
                          <a:cs typeface="Trebuchet MS"/>
                        </a:rPr>
                        <a:t>&gt;   &lt;</a:t>
                      </a:r>
                      <a:r>
                        <a:rPr lang="en-US" sz="1200" dirty="0" err="1" smtClean="0">
                          <a:latin typeface="Trebuchet MS"/>
                          <a:cs typeface="Trebuchet MS"/>
                        </a:rPr>
                        <a:t>foaf:Person,name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imageURL</a:t>
                      </a:r>
                      <a:endParaRPr lang="en-US" sz="1200" dirty="0" smtClean="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Document,uri</a:t>
                      </a:r>
                      <a:r>
                        <a:rPr lang="en-US" sz="1200" dirty="0" smtClean="0">
                          <a:latin typeface="Trebuchet MS"/>
                          <a:cs typeface="Trebuchet MS"/>
                        </a:rPr>
                        <a:t>&gt;   &lt;</a:t>
                      </a:r>
                      <a:r>
                        <a:rPr lang="en-US" sz="1200" dirty="0" err="1" smtClean="0">
                          <a:latin typeface="Trebuchet MS"/>
                          <a:cs typeface="Trebuchet MS"/>
                        </a:rPr>
                        <a:t>WebResource,uri</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grpSp>
        <p:nvGrpSpPr>
          <p:cNvPr id="102" name="Group 101"/>
          <p:cNvGrpSpPr/>
          <p:nvPr/>
        </p:nvGrpSpPr>
        <p:grpSpPr>
          <a:xfrm>
            <a:off x="152400" y="2514600"/>
            <a:ext cx="8839200" cy="4011782"/>
            <a:chOff x="152400" y="2514600"/>
            <a:chExt cx="8839200" cy="4011782"/>
          </a:xfrm>
        </p:grpSpPr>
        <p:sp>
          <p:nvSpPr>
            <p:cNvPr id="117" name="Oval 116"/>
            <p:cNvSpPr/>
            <p:nvPr/>
          </p:nvSpPr>
          <p:spPr bwMode="auto">
            <a:xfrm>
              <a:off x="38100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sp>
          <p:nvSpPr>
            <p:cNvPr id="123" name="Oval 122"/>
            <p:cNvSpPr/>
            <p:nvPr/>
          </p:nvSpPr>
          <p:spPr bwMode="auto">
            <a:xfrm>
              <a:off x="1676400" y="4191000"/>
              <a:ext cx="243435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CulturalHeritageObject</a:t>
              </a:r>
              <a:endParaRPr kumimoji="0" lang="en-US" sz="1200" b="0" i="0" u="none" strike="noStrike" cap="none" normalizeH="0" baseline="0" dirty="0" smtClean="0">
                <a:ln>
                  <a:noFill/>
                </a:ln>
                <a:solidFill>
                  <a:schemeClr val="tx1"/>
                </a:solidFill>
                <a:effectLst/>
                <a:latin typeface="+mj-lt"/>
              </a:endParaRPr>
            </a:p>
          </p:txBody>
        </p:sp>
        <p:cxnSp>
          <p:nvCxnSpPr>
            <p:cNvPr id="124" name="Curved Connector 123"/>
            <p:cNvCxnSpPr>
              <a:stCxn id="123" idx="4"/>
              <a:endCxn id="117" idx="0"/>
            </p:cNvCxnSpPr>
            <p:nvPr/>
          </p:nvCxnSpPr>
          <p:spPr bwMode="auto">
            <a:xfrm rot="16200000" flipH="1">
              <a:off x="3294637" y="4125254"/>
              <a:ext cx="685800" cy="14879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25" name="Curved Connector 124"/>
            <p:cNvCxnSpPr>
              <a:stCxn id="117" idx="4"/>
              <a:endCxn id="128" idx="0"/>
            </p:cNvCxnSpPr>
            <p:nvPr/>
          </p:nvCxnSpPr>
          <p:spPr bwMode="auto">
            <a:xfrm rot="5400000">
              <a:off x="3802340" y="5716389"/>
              <a:ext cx="778633" cy="3796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26" name="TextBox 125"/>
            <p:cNvSpPr txBox="1"/>
            <p:nvPr/>
          </p:nvSpPr>
          <p:spPr>
            <a:xfrm>
              <a:off x="3844171" y="5897917"/>
              <a:ext cx="423029" cy="184666"/>
            </a:xfrm>
            <a:prstGeom prst="rect">
              <a:avLst/>
            </a:prstGeom>
            <a:noFill/>
          </p:spPr>
          <p:txBody>
            <a:bodyPr wrap="none" lIns="0" tIns="0" rIns="0" bIns="0" rtlCol="0">
              <a:spAutoFit/>
            </a:bodyPr>
            <a:lstStyle/>
            <a:p>
              <a:r>
                <a:rPr lang="en-US" sz="1200" i="1" dirty="0" smtClean="0">
                  <a:solidFill>
                    <a:srgbClr val="000000"/>
                  </a:solidFill>
                  <a:latin typeface="+mn-lt"/>
                </a:rPr>
                <a:t>name</a:t>
              </a:r>
              <a:endParaRPr lang="en-US" sz="1200" i="1" dirty="0">
                <a:solidFill>
                  <a:srgbClr val="000000"/>
                </a:solidFill>
                <a:latin typeface="+mn-lt"/>
              </a:endParaRPr>
            </a:p>
          </p:txBody>
        </p:sp>
        <p:sp>
          <p:nvSpPr>
            <p:cNvPr id="127" name="TextBox 126"/>
            <p:cNvSpPr txBox="1"/>
            <p:nvPr/>
          </p:nvSpPr>
          <p:spPr>
            <a:xfrm>
              <a:off x="3521570" y="4875051"/>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128" name="TextBox 127"/>
            <p:cNvSpPr txBox="1"/>
            <p:nvPr/>
          </p:nvSpPr>
          <p:spPr>
            <a:xfrm>
              <a:off x="3812621" y="6295550"/>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29" name="Curved Connector 128"/>
            <p:cNvCxnSpPr>
              <a:stCxn id="123" idx="3"/>
              <a:endCxn id="140" idx="0"/>
            </p:cNvCxnSpPr>
            <p:nvPr/>
          </p:nvCxnSpPr>
          <p:spPr bwMode="auto">
            <a:xfrm rot="16200000" flipH="1">
              <a:off x="2134898" y="4375215"/>
              <a:ext cx="734906" cy="938898"/>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30" name="Curved Connector 129"/>
            <p:cNvCxnSpPr>
              <a:stCxn id="140" idx="4"/>
              <a:endCxn id="137" idx="0"/>
            </p:cNvCxnSpPr>
            <p:nvPr/>
          </p:nvCxnSpPr>
          <p:spPr bwMode="auto">
            <a:xfrm rot="5400000">
              <a:off x="2035448" y="5342565"/>
              <a:ext cx="762000" cy="1110704"/>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31" name="Curved Connector 130"/>
            <p:cNvCxnSpPr>
              <a:stCxn id="123" idx="2"/>
              <a:endCxn id="138" idx="0"/>
            </p:cNvCxnSpPr>
            <p:nvPr/>
          </p:nvCxnSpPr>
          <p:spPr bwMode="auto">
            <a:xfrm rot="10800000" flipV="1">
              <a:off x="706488" y="4358659"/>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32" name="Curved Connector 131"/>
            <p:cNvCxnSpPr>
              <a:stCxn id="123" idx="2"/>
              <a:endCxn id="139" idx="0"/>
            </p:cNvCxnSpPr>
            <p:nvPr/>
          </p:nvCxnSpPr>
          <p:spPr bwMode="auto">
            <a:xfrm rot="10800000" flipV="1">
              <a:off x="1445530" y="4358659"/>
              <a:ext cx="230870" cy="14399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33" name="TextBox 132"/>
            <p:cNvSpPr txBox="1"/>
            <p:nvPr/>
          </p:nvSpPr>
          <p:spPr>
            <a:xfrm>
              <a:off x="2209800" y="4875051"/>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134" name="TextBox 133"/>
            <p:cNvSpPr txBox="1"/>
            <p:nvPr/>
          </p:nvSpPr>
          <p:spPr>
            <a:xfrm>
              <a:off x="228600" y="4875051"/>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135" name="TextBox 134"/>
            <p:cNvSpPr txBox="1"/>
            <p:nvPr/>
          </p:nvSpPr>
          <p:spPr>
            <a:xfrm>
              <a:off x="1600200" y="4875051"/>
              <a:ext cx="277557" cy="184666"/>
            </a:xfrm>
            <a:prstGeom prst="rect">
              <a:avLst/>
            </a:prstGeom>
            <a:noFill/>
          </p:spPr>
          <p:txBody>
            <a:bodyPr wrap="none" lIns="0" tIns="0" rIns="0" bIns="0" rtlCol="0">
              <a:spAutoFit/>
            </a:bodyPr>
            <a:lstStyle/>
            <a:p>
              <a:r>
                <a:rPr lang="en-US" sz="1200" i="1" dirty="0" smtClean="0">
                  <a:solidFill>
                    <a:srgbClr val="000000"/>
                  </a:solidFill>
                  <a:latin typeface="+mn-lt"/>
                </a:rPr>
                <a:t>title</a:t>
              </a:r>
              <a:endParaRPr lang="en-US" sz="1200" i="1" dirty="0">
                <a:solidFill>
                  <a:srgbClr val="000000"/>
                </a:solidFill>
                <a:latin typeface="+mn-lt"/>
              </a:endParaRPr>
            </a:p>
          </p:txBody>
        </p:sp>
        <p:sp>
          <p:nvSpPr>
            <p:cNvPr id="136" name="TextBox 135"/>
            <p:cNvSpPr txBox="1"/>
            <p:nvPr/>
          </p:nvSpPr>
          <p:spPr>
            <a:xfrm>
              <a:off x="2133600" y="5897917"/>
              <a:ext cx="679785" cy="184666"/>
            </a:xfrm>
            <a:prstGeom prst="rect">
              <a:avLst/>
            </a:prstGeom>
            <a:noFill/>
          </p:spPr>
          <p:txBody>
            <a:bodyPr wrap="none" lIns="0" tIns="0" rIns="0" bIns="0" rtlCol="0">
              <a:spAutoFit/>
            </a:bodyPr>
            <a:lstStyle/>
            <a:p>
              <a:r>
                <a:rPr lang="en-US" sz="1200" i="1" dirty="0" err="1" smtClean="0">
                  <a:solidFill>
                    <a:srgbClr val="000000"/>
                  </a:solidFill>
                  <a:latin typeface="+mn-lt"/>
                </a:rPr>
                <a:t>prefLabel</a:t>
              </a:r>
              <a:endParaRPr lang="en-US" sz="1200" i="1" dirty="0">
                <a:solidFill>
                  <a:srgbClr val="000000"/>
                </a:solidFill>
                <a:latin typeface="+mn-lt"/>
              </a:endParaRPr>
            </a:p>
          </p:txBody>
        </p:sp>
        <p:sp>
          <p:nvSpPr>
            <p:cNvPr id="137" name="TextBox 136"/>
            <p:cNvSpPr txBox="1"/>
            <p:nvPr/>
          </p:nvSpPr>
          <p:spPr>
            <a:xfrm>
              <a:off x="1676400" y="6278917"/>
              <a:ext cx="369392"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chemeClr val="bg1"/>
                  </a:solidFill>
                </a:rPr>
                <a:t>type</a:t>
              </a:r>
              <a:endParaRPr lang="en-US" dirty="0">
                <a:solidFill>
                  <a:schemeClr val="bg1"/>
                </a:solidFill>
              </a:endParaRPr>
            </a:p>
          </p:txBody>
        </p:sp>
        <p:sp>
          <p:nvSpPr>
            <p:cNvPr id="138" name="TextBox 137"/>
            <p:cNvSpPr txBox="1"/>
            <p:nvPr/>
          </p:nvSpPr>
          <p:spPr>
            <a:xfrm>
              <a:off x="152400" y="5341435"/>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solidFill>
                    <a:schemeClr val="bg1"/>
                  </a:solidFill>
                </a:rPr>
                <a:t>creationDate</a:t>
              </a:r>
              <a:endParaRPr lang="en-US" dirty="0">
                <a:solidFill>
                  <a:schemeClr val="bg1"/>
                </a:solidFill>
              </a:endParaRPr>
            </a:p>
          </p:txBody>
        </p:sp>
        <p:sp>
          <p:nvSpPr>
            <p:cNvPr id="139" name="TextBox 138"/>
            <p:cNvSpPr txBox="1"/>
            <p:nvPr/>
          </p:nvSpPr>
          <p:spPr>
            <a:xfrm>
              <a:off x="1214660" y="5798635"/>
              <a:ext cx="461740" cy="230832"/>
            </a:xfrm>
            <a:prstGeom prst="rect">
              <a:avLst/>
            </a:prstGeom>
            <a:solidFill>
              <a:srgbClr val="FFFFFF"/>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chemeClr val="bg1"/>
                  </a:solidFill>
                </a:rPr>
                <a:t>title</a:t>
              </a:r>
              <a:endParaRPr lang="en-US" dirty="0">
                <a:solidFill>
                  <a:schemeClr val="bg1"/>
                </a:solidFill>
              </a:endParaRPr>
            </a:p>
          </p:txBody>
        </p:sp>
        <p:sp>
          <p:nvSpPr>
            <p:cNvPr id="140" name="Oval 139"/>
            <p:cNvSpPr/>
            <p:nvPr/>
          </p:nvSpPr>
          <p:spPr bwMode="auto">
            <a:xfrm>
              <a:off x="2286000" y="5212117"/>
              <a:ext cx="13716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rPr>
                <a:t>Concept</a:t>
              </a:r>
            </a:p>
          </p:txBody>
        </p:sp>
        <p:sp>
          <p:nvSpPr>
            <p:cNvPr id="141" name="Oval 140"/>
            <p:cNvSpPr/>
            <p:nvPr/>
          </p:nvSpPr>
          <p:spPr bwMode="auto">
            <a:xfrm>
              <a:off x="52578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142" name="Curved Connector 141"/>
            <p:cNvCxnSpPr>
              <a:stCxn id="123" idx="5"/>
              <a:endCxn id="141" idx="0"/>
            </p:cNvCxnSpPr>
            <p:nvPr/>
          </p:nvCxnSpPr>
          <p:spPr bwMode="auto">
            <a:xfrm rot="16200000" flipH="1">
              <a:off x="4424321" y="3807138"/>
              <a:ext cx="734906" cy="2075052"/>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43" name="Curved Connector 142"/>
            <p:cNvCxnSpPr>
              <a:stCxn id="141" idx="4"/>
              <a:endCxn id="146" idx="0"/>
            </p:cNvCxnSpPr>
            <p:nvPr/>
          </p:nvCxnSpPr>
          <p:spPr bwMode="auto">
            <a:xfrm rot="5400000">
              <a:off x="5334656" y="5784273"/>
              <a:ext cx="762000" cy="2272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44" name="TextBox 143"/>
            <p:cNvSpPr txBox="1"/>
            <p:nvPr/>
          </p:nvSpPr>
          <p:spPr>
            <a:xfrm>
              <a:off x="5334000" y="5897917"/>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145" name="TextBox 144"/>
            <p:cNvSpPr txBox="1"/>
            <p:nvPr/>
          </p:nvSpPr>
          <p:spPr>
            <a:xfrm>
              <a:off x="5038642" y="4875051"/>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146" name="TextBox 145"/>
            <p:cNvSpPr txBox="1"/>
            <p:nvPr/>
          </p:nvSpPr>
          <p:spPr>
            <a:xfrm>
              <a:off x="5412821" y="6278917"/>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47" name="Curved Connector 146"/>
            <p:cNvCxnSpPr>
              <a:stCxn id="141" idx="4"/>
              <a:endCxn id="149" idx="0"/>
            </p:cNvCxnSpPr>
            <p:nvPr/>
          </p:nvCxnSpPr>
          <p:spPr bwMode="auto">
            <a:xfrm rot="16200000" flipH="1">
              <a:off x="5734511" y="5611706"/>
              <a:ext cx="759768" cy="5701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48" name="TextBox 147"/>
            <p:cNvSpPr txBox="1"/>
            <p:nvPr/>
          </p:nvSpPr>
          <p:spPr>
            <a:xfrm>
              <a:off x="63680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49" name="TextBox 148"/>
            <p:cNvSpPr txBox="1"/>
            <p:nvPr/>
          </p:nvSpPr>
          <p:spPr>
            <a:xfrm>
              <a:off x="6096000" y="6276685"/>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sp>
          <p:nvSpPr>
            <p:cNvPr id="150" name="Oval 149"/>
            <p:cNvSpPr/>
            <p:nvPr/>
          </p:nvSpPr>
          <p:spPr bwMode="auto">
            <a:xfrm>
              <a:off x="6629400" y="52121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rgbClr val="0000FF"/>
                  </a:solidFill>
                  <a:latin typeface="+mj-lt"/>
                </a:rPr>
                <a:t>foaf:</a:t>
              </a:r>
              <a:r>
                <a:rPr kumimoji="0" lang="en-US" sz="1200" b="0" i="0" u="none" strike="noStrike" cap="none" normalizeH="0" baseline="0" dirty="0" err="1" smtClean="0">
                  <a:ln>
                    <a:noFill/>
                  </a:ln>
                  <a:solidFill>
                    <a:srgbClr val="0000FF"/>
                  </a:solidFill>
                  <a:effectLst/>
                  <a:latin typeface="+mj-lt"/>
                </a:rPr>
                <a:t>Person</a:t>
              </a:r>
              <a:endParaRPr kumimoji="0" lang="en-US" sz="1200" b="0" i="0" u="none" strike="noStrike" cap="none" normalizeH="0" baseline="0" dirty="0" smtClean="0">
                <a:ln>
                  <a:noFill/>
                </a:ln>
                <a:solidFill>
                  <a:srgbClr val="0000FF"/>
                </a:solidFill>
                <a:effectLst/>
                <a:latin typeface="+mj-lt"/>
              </a:endParaRPr>
            </a:p>
          </p:txBody>
        </p:sp>
        <p:sp>
          <p:nvSpPr>
            <p:cNvPr id="151" name="Oval 150"/>
            <p:cNvSpPr/>
            <p:nvPr/>
          </p:nvSpPr>
          <p:spPr bwMode="auto">
            <a:xfrm>
              <a:off x="3657600" y="2514600"/>
              <a:ext cx="22860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152" name="Oval 151"/>
            <p:cNvSpPr/>
            <p:nvPr/>
          </p:nvSpPr>
          <p:spPr bwMode="auto">
            <a:xfrm>
              <a:off x="6400800" y="3352800"/>
              <a:ext cx="13716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WebResource</a:t>
              </a:r>
              <a:endParaRPr kumimoji="0" lang="en-US" sz="1200" b="0" i="0" u="none" strike="noStrike" cap="none" normalizeH="0" baseline="0" dirty="0" smtClean="0">
                <a:ln>
                  <a:noFill/>
                </a:ln>
                <a:solidFill>
                  <a:schemeClr val="tx1"/>
                </a:solidFill>
                <a:effectLst/>
                <a:latin typeface="+mj-lt"/>
              </a:endParaRPr>
            </a:p>
          </p:txBody>
        </p:sp>
        <p:sp>
          <p:nvSpPr>
            <p:cNvPr id="153" name="TextBox 152"/>
            <p:cNvSpPr txBox="1"/>
            <p:nvPr/>
          </p:nvSpPr>
          <p:spPr>
            <a:xfrm>
              <a:off x="7086600" y="4295485"/>
              <a:ext cx="457200"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image</a:t>
              </a:r>
              <a:endParaRPr lang="en-US" sz="1200" dirty="0">
                <a:latin typeface="Courier"/>
                <a:cs typeface="Courier"/>
              </a:endParaRPr>
            </a:p>
          </p:txBody>
        </p:sp>
        <p:cxnSp>
          <p:nvCxnSpPr>
            <p:cNvPr id="154" name="Curved Connector 153"/>
            <p:cNvCxnSpPr>
              <a:stCxn id="152" idx="4"/>
              <a:endCxn id="153" idx="0"/>
            </p:cNvCxnSpPr>
            <p:nvPr/>
          </p:nvCxnSpPr>
          <p:spPr bwMode="auto">
            <a:xfrm rot="16200000" flipH="1">
              <a:off x="6897216" y="3877501"/>
              <a:ext cx="607368" cy="228600"/>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55" name="TextBox 154"/>
            <p:cNvSpPr txBox="1"/>
            <p:nvPr/>
          </p:nvSpPr>
          <p:spPr>
            <a:xfrm>
              <a:off x="6953696" y="3960651"/>
              <a:ext cx="209104" cy="184666"/>
            </a:xfrm>
            <a:prstGeom prst="rect">
              <a:avLst/>
            </a:prstGeom>
            <a:noFill/>
          </p:spPr>
          <p:txBody>
            <a:bodyPr wrap="none" lIns="0" tIns="0" rIns="0" bIns="0" rtlCol="0">
              <a:spAutoFit/>
            </a:bodyPr>
            <a:lstStyle/>
            <a:p>
              <a:r>
                <a:rPr lang="en-US" sz="1200" i="1" dirty="0" err="1" smtClean="0">
                  <a:solidFill>
                    <a:srgbClr val="000000"/>
                  </a:solidFill>
                  <a:latin typeface="+mn-lt"/>
                </a:rPr>
                <a:t>uri</a:t>
              </a:r>
              <a:endParaRPr lang="en-US" sz="1200" i="1" dirty="0">
                <a:solidFill>
                  <a:srgbClr val="000000"/>
                </a:solidFill>
                <a:latin typeface="+mn-lt"/>
              </a:endParaRPr>
            </a:p>
          </p:txBody>
        </p:sp>
        <p:cxnSp>
          <p:nvCxnSpPr>
            <p:cNvPr id="156" name="Curved Connector 155"/>
            <p:cNvCxnSpPr>
              <a:stCxn id="151" idx="4"/>
              <a:endCxn id="123" idx="0"/>
            </p:cNvCxnSpPr>
            <p:nvPr/>
          </p:nvCxnSpPr>
          <p:spPr bwMode="auto">
            <a:xfrm rot="5400000">
              <a:off x="3176547" y="2566946"/>
              <a:ext cx="1341083" cy="19070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57" name="TextBox 156"/>
            <p:cNvSpPr txBox="1"/>
            <p:nvPr/>
          </p:nvSpPr>
          <p:spPr>
            <a:xfrm>
              <a:off x="3200400" y="3307117"/>
              <a:ext cx="1158733" cy="184666"/>
            </a:xfrm>
            <a:prstGeom prst="rect">
              <a:avLst/>
            </a:prstGeom>
            <a:noFill/>
          </p:spPr>
          <p:txBody>
            <a:bodyPr wrap="none" lIns="0" tIns="0" rIns="0" bIns="0" rtlCol="0">
              <a:spAutoFit/>
            </a:bodyPr>
            <a:lstStyle/>
            <a:p>
              <a:r>
                <a:rPr lang="en-US" sz="1200" i="1" dirty="0" err="1" smtClean="0">
                  <a:solidFill>
                    <a:srgbClr val="000000"/>
                  </a:solidFill>
                  <a:latin typeface="+mn-lt"/>
                </a:rPr>
                <a:t>aggregatedCHO</a:t>
              </a:r>
              <a:endParaRPr lang="en-US" sz="1200" i="1" dirty="0">
                <a:solidFill>
                  <a:srgbClr val="000000"/>
                </a:solidFill>
                <a:latin typeface="+mn-lt"/>
              </a:endParaRPr>
            </a:p>
          </p:txBody>
        </p:sp>
        <p:sp>
          <p:nvSpPr>
            <p:cNvPr id="158" name="TextBox 157"/>
            <p:cNvSpPr txBox="1"/>
            <p:nvPr/>
          </p:nvSpPr>
          <p:spPr>
            <a:xfrm>
              <a:off x="5783832" y="3154717"/>
              <a:ext cx="616968" cy="184666"/>
            </a:xfrm>
            <a:prstGeom prst="rect">
              <a:avLst/>
            </a:prstGeom>
            <a:noFill/>
          </p:spPr>
          <p:txBody>
            <a:bodyPr wrap="none" lIns="0" tIns="0" rIns="0" bIns="0" rtlCol="0">
              <a:spAutoFit/>
            </a:bodyPr>
            <a:lstStyle/>
            <a:p>
              <a:r>
                <a:rPr lang="en-US" sz="1200" i="1" dirty="0" err="1" smtClean="0">
                  <a:solidFill>
                    <a:srgbClr val="000000"/>
                  </a:solidFill>
                  <a:latin typeface="+mn-lt"/>
                </a:rPr>
                <a:t>hasView</a:t>
              </a:r>
              <a:endParaRPr lang="en-US" sz="1200" i="1" dirty="0">
                <a:solidFill>
                  <a:srgbClr val="000000"/>
                </a:solidFill>
                <a:latin typeface="+mn-lt"/>
              </a:endParaRPr>
            </a:p>
          </p:txBody>
        </p:sp>
        <p:cxnSp>
          <p:nvCxnSpPr>
            <p:cNvPr id="159" name="Curved Connector 158"/>
            <p:cNvCxnSpPr>
              <a:stCxn id="151" idx="4"/>
              <a:endCxn id="152" idx="0"/>
            </p:cNvCxnSpPr>
            <p:nvPr/>
          </p:nvCxnSpPr>
          <p:spPr bwMode="auto">
            <a:xfrm rot="16200000" flipH="1">
              <a:off x="5692159" y="1958358"/>
              <a:ext cx="502883" cy="22860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60" name="Oval 159"/>
            <p:cNvSpPr/>
            <p:nvPr/>
          </p:nvSpPr>
          <p:spPr bwMode="auto">
            <a:xfrm>
              <a:off x="7848600" y="43739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rPr>
                <a:t>Document</a:t>
              </a:r>
              <a:endParaRPr kumimoji="0" lang="en-US" sz="1200" b="0" i="0" u="none" strike="noStrike" cap="none" normalizeH="0" baseline="0" dirty="0" smtClean="0">
                <a:ln>
                  <a:noFill/>
                </a:ln>
                <a:solidFill>
                  <a:srgbClr val="0000FF"/>
                </a:solidFill>
                <a:effectLst/>
                <a:latin typeface="+mj-lt"/>
              </a:endParaRPr>
            </a:p>
          </p:txBody>
        </p:sp>
        <p:sp>
          <p:nvSpPr>
            <p:cNvPr id="161" name="TextBox 160"/>
            <p:cNvSpPr txBox="1"/>
            <p:nvPr/>
          </p:nvSpPr>
          <p:spPr>
            <a:xfrm>
              <a:off x="8077200" y="5362285"/>
              <a:ext cx="7620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err="1" smtClean="0">
                  <a:latin typeface="Courier"/>
                  <a:cs typeface="Courier"/>
                </a:rPr>
                <a:t>imageURL</a:t>
              </a:r>
              <a:endParaRPr lang="en-US" sz="1200" dirty="0">
                <a:latin typeface="Courier"/>
                <a:cs typeface="Courier"/>
              </a:endParaRPr>
            </a:p>
          </p:txBody>
        </p:sp>
        <p:cxnSp>
          <p:nvCxnSpPr>
            <p:cNvPr id="162" name="Curved Connector 161"/>
            <p:cNvCxnSpPr>
              <a:stCxn id="160" idx="4"/>
              <a:endCxn id="161" idx="0"/>
            </p:cNvCxnSpPr>
            <p:nvPr/>
          </p:nvCxnSpPr>
          <p:spPr bwMode="auto">
            <a:xfrm rot="16200000" flipH="1">
              <a:off x="8097366" y="5001451"/>
              <a:ext cx="683568"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3" name="TextBox 162"/>
            <p:cNvSpPr txBox="1"/>
            <p:nvPr/>
          </p:nvSpPr>
          <p:spPr>
            <a:xfrm>
              <a:off x="7391400" y="5897917"/>
              <a:ext cx="423029" cy="184666"/>
            </a:xfrm>
            <a:prstGeom prst="rect">
              <a:avLst/>
            </a:prstGeom>
            <a:noFill/>
          </p:spPr>
          <p:txBody>
            <a:bodyPr wrap="none" lIns="0" tIns="0" rIns="0" bIns="0" rtlCol="0">
              <a:spAutoFit/>
            </a:bodyPr>
            <a:lstStyle/>
            <a:p>
              <a:r>
                <a:rPr lang="en-US" sz="1200" i="1" dirty="0" smtClean="0">
                  <a:solidFill>
                    <a:srgbClr val="0000FF"/>
                  </a:solidFill>
                  <a:latin typeface="+mn-lt"/>
                </a:rPr>
                <a:t>name</a:t>
              </a:r>
              <a:endParaRPr lang="en-US" sz="1200" i="1" dirty="0">
                <a:solidFill>
                  <a:srgbClr val="0000FF"/>
                </a:solidFill>
                <a:latin typeface="+mn-lt"/>
              </a:endParaRPr>
            </a:p>
          </p:txBody>
        </p:sp>
        <p:sp>
          <p:nvSpPr>
            <p:cNvPr id="164" name="TextBox 163"/>
            <p:cNvSpPr txBox="1"/>
            <p:nvPr/>
          </p:nvSpPr>
          <p:spPr>
            <a:xfrm>
              <a:off x="7239000" y="6278917"/>
              <a:ext cx="3810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65" name="Curved Connector 164"/>
            <p:cNvCxnSpPr>
              <a:stCxn id="150" idx="4"/>
              <a:endCxn id="164" idx="0"/>
            </p:cNvCxnSpPr>
            <p:nvPr/>
          </p:nvCxnSpPr>
          <p:spPr bwMode="auto">
            <a:xfrm rot="16200000" flipH="1">
              <a:off x="6934200" y="5783617"/>
              <a:ext cx="762000" cy="2286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6" name="TextBox 165"/>
            <p:cNvSpPr txBox="1"/>
            <p:nvPr/>
          </p:nvSpPr>
          <p:spPr>
            <a:xfrm>
              <a:off x="2286000" y="6278917"/>
              <a:ext cx="12954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classification</a:t>
              </a:r>
              <a:endParaRPr lang="en-US" sz="1200" dirty="0">
                <a:latin typeface="Courier"/>
                <a:cs typeface="Courier"/>
              </a:endParaRPr>
            </a:p>
          </p:txBody>
        </p:sp>
        <p:cxnSp>
          <p:nvCxnSpPr>
            <p:cNvPr id="167" name="Curved Connector 166"/>
            <p:cNvCxnSpPr>
              <a:stCxn id="117" idx="4"/>
              <a:endCxn id="169" idx="0"/>
            </p:cNvCxnSpPr>
            <p:nvPr/>
          </p:nvCxnSpPr>
          <p:spPr bwMode="auto">
            <a:xfrm rot="16200000" flipH="1">
              <a:off x="4171295" y="5727122"/>
              <a:ext cx="762000" cy="3415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8" name="TextBox 167"/>
            <p:cNvSpPr txBox="1"/>
            <p:nvPr/>
          </p:nvSpPr>
          <p:spPr>
            <a:xfrm>
              <a:off x="46916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69" name="TextBox 168"/>
            <p:cNvSpPr txBox="1"/>
            <p:nvPr/>
          </p:nvSpPr>
          <p:spPr>
            <a:xfrm>
              <a:off x="4419600" y="6278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cxnSp>
          <p:nvCxnSpPr>
            <p:cNvPr id="170" name="Curved Connector 169"/>
            <p:cNvCxnSpPr>
              <a:stCxn id="140" idx="4"/>
              <a:endCxn id="166" idx="0"/>
            </p:cNvCxnSpPr>
            <p:nvPr/>
          </p:nvCxnSpPr>
          <p:spPr bwMode="auto">
            <a:xfrm rot="5400000">
              <a:off x="2571750" y="5878867"/>
              <a:ext cx="762000"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71" name="TextBox 170"/>
            <p:cNvSpPr txBox="1"/>
            <p:nvPr/>
          </p:nvSpPr>
          <p:spPr>
            <a:xfrm>
              <a:off x="3065783" y="5897917"/>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cxnSp>
          <p:nvCxnSpPr>
            <p:cNvPr id="172" name="Curved Connector 171"/>
            <p:cNvCxnSpPr>
              <a:stCxn id="123" idx="6"/>
              <a:endCxn id="150" idx="0"/>
            </p:cNvCxnSpPr>
            <p:nvPr/>
          </p:nvCxnSpPr>
          <p:spPr bwMode="auto">
            <a:xfrm>
              <a:off x="4110750" y="4358659"/>
              <a:ext cx="3090150" cy="853458"/>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73" name="TextBox 172"/>
            <p:cNvSpPr txBox="1"/>
            <p:nvPr/>
          </p:nvSpPr>
          <p:spPr>
            <a:xfrm>
              <a:off x="5715000" y="4297717"/>
              <a:ext cx="517030" cy="184666"/>
            </a:xfrm>
            <a:prstGeom prst="rect">
              <a:avLst/>
            </a:prstGeom>
            <a:noFill/>
          </p:spPr>
          <p:txBody>
            <a:bodyPr wrap="none" lIns="0" tIns="0" rIns="0" bIns="0" rtlCol="0">
              <a:spAutoFit/>
            </a:bodyPr>
            <a:lstStyle/>
            <a:p>
              <a:r>
                <a:rPr lang="en-US" sz="1200" i="1" dirty="0" smtClean="0">
                  <a:solidFill>
                    <a:srgbClr val="008000"/>
                  </a:solidFill>
                  <a:latin typeface="+mn-lt"/>
                </a:rPr>
                <a:t>creator</a:t>
              </a:r>
              <a:endParaRPr lang="en-US" sz="1200" i="1" dirty="0">
                <a:solidFill>
                  <a:srgbClr val="008000"/>
                </a:solidFill>
                <a:latin typeface="+mn-lt"/>
              </a:endParaRPr>
            </a:p>
          </p:txBody>
        </p:sp>
        <p:sp>
          <p:nvSpPr>
            <p:cNvPr id="174" name="Oval 173"/>
            <p:cNvSpPr/>
            <p:nvPr/>
          </p:nvSpPr>
          <p:spPr bwMode="auto">
            <a:xfrm>
              <a:off x="5029200" y="3733800"/>
              <a:ext cx="1295400" cy="259117"/>
            </a:xfrm>
            <a:prstGeom prst="ellipse">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8000"/>
                  </a:solidFill>
                  <a:effectLst/>
                  <a:latin typeface="+mj-lt"/>
                </a:rPr>
                <a:t>Aggregation</a:t>
              </a:r>
            </a:p>
          </p:txBody>
        </p:sp>
        <p:cxnSp>
          <p:nvCxnSpPr>
            <p:cNvPr id="175" name="Curved Connector 174"/>
            <p:cNvCxnSpPr>
              <a:stCxn id="174" idx="2"/>
              <a:endCxn id="123" idx="7"/>
            </p:cNvCxnSpPr>
            <p:nvPr/>
          </p:nvCxnSpPr>
          <p:spPr bwMode="auto">
            <a:xfrm rot="10800000" flipV="1">
              <a:off x="3754248" y="3863358"/>
              <a:ext cx="1274952" cy="376747"/>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76" name="TextBox 175"/>
            <p:cNvSpPr txBox="1"/>
            <p:nvPr/>
          </p:nvSpPr>
          <p:spPr>
            <a:xfrm>
              <a:off x="4221074" y="39606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177" name="Curved Connector 176"/>
            <p:cNvCxnSpPr>
              <a:stCxn id="151" idx="4"/>
              <a:endCxn id="174" idx="0"/>
            </p:cNvCxnSpPr>
            <p:nvPr/>
          </p:nvCxnSpPr>
          <p:spPr bwMode="auto">
            <a:xfrm rot="16200000" flipH="1">
              <a:off x="4796809" y="2853708"/>
              <a:ext cx="883883" cy="876300"/>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78" name="TextBox 177"/>
            <p:cNvSpPr txBox="1"/>
            <p:nvPr/>
          </p:nvSpPr>
          <p:spPr>
            <a:xfrm>
              <a:off x="4648200" y="3383317"/>
              <a:ext cx="833448" cy="184666"/>
            </a:xfrm>
            <a:prstGeom prst="rect">
              <a:avLst/>
            </a:prstGeom>
            <a:noFill/>
          </p:spPr>
          <p:txBody>
            <a:bodyPr wrap="none" lIns="0" tIns="0" rIns="0" bIns="0" rtlCol="0">
              <a:spAutoFit/>
            </a:bodyPr>
            <a:lstStyle/>
            <a:p>
              <a:r>
                <a:rPr lang="en-US" sz="1200" i="1" dirty="0" err="1" smtClean="0">
                  <a:solidFill>
                    <a:srgbClr val="008000"/>
                  </a:solidFill>
                  <a:latin typeface="+mn-lt"/>
                </a:rPr>
                <a:t>subClassOf</a:t>
              </a:r>
              <a:endParaRPr lang="en-US" sz="1200" i="1" dirty="0">
                <a:solidFill>
                  <a:srgbClr val="008000"/>
                </a:solidFill>
                <a:latin typeface="+mn-lt"/>
              </a:endParaRPr>
            </a:p>
          </p:txBody>
        </p:sp>
        <p:cxnSp>
          <p:nvCxnSpPr>
            <p:cNvPr id="179" name="Curved Connector 178"/>
            <p:cNvCxnSpPr>
              <a:stCxn id="151" idx="6"/>
              <a:endCxn id="160" idx="7"/>
            </p:cNvCxnSpPr>
            <p:nvPr/>
          </p:nvCxnSpPr>
          <p:spPr bwMode="auto">
            <a:xfrm>
              <a:off x="5943600" y="2682259"/>
              <a:ext cx="2880612" cy="1736295"/>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80" name="TextBox 179"/>
            <p:cNvSpPr txBox="1"/>
            <p:nvPr/>
          </p:nvSpPr>
          <p:spPr>
            <a:xfrm>
              <a:off x="7391975" y="2741451"/>
              <a:ext cx="380425" cy="184666"/>
            </a:xfrm>
            <a:prstGeom prst="rect">
              <a:avLst/>
            </a:prstGeom>
            <a:noFill/>
          </p:spPr>
          <p:txBody>
            <a:bodyPr wrap="none" lIns="0" tIns="0" rIns="0" bIns="0" rtlCol="0">
              <a:spAutoFit/>
            </a:bodyPr>
            <a:lstStyle/>
            <a:p>
              <a:r>
                <a:rPr lang="en-US" sz="1200" i="1" dirty="0" smtClean="0">
                  <a:solidFill>
                    <a:srgbClr val="008000"/>
                  </a:solidFill>
                  <a:latin typeface="+mn-lt"/>
                </a:rPr>
                <a:t>page</a:t>
              </a:r>
              <a:endParaRPr lang="en-US" sz="1200" i="1" dirty="0">
                <a:solidFill>
                  <a:srgbClr val="008000"/>
                </a:solidFill>
                <a:latin typeface="+mn-lt"/>
              </a:endParaRPr>
            </a:p>
          </p:txBody>
        </p:sp>
        <p:sp>
          <p:nvSpPr>
            <p:cNvPr id="181" name="TextBox 180"/>
            <p:cNvSpPr txBox="1"/>
            <p:nvPr/>
          </p:nvSpPr>
          <p:spPr>
            <a:xfrm>
              <a:off x="840821" y="3230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sp>
          <p:nvSpPr>
            <p:cNvPr id="182" name="TextBox 181"/>
            <p:cNvSpPr txBox="1"/>
            <p:nvPr/>
          </p:nvSpPr>
          <p:spPr>
            <a:xfrm>
              <a:off x="1828800" y="3078517"/>
              <a:ext cx="4572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title</a:t>
              </a:r>
              <a:endParaRPr lang="en-US" sz="1200" dirty="0">
                <a:latin typeface="Courier"/>
                <a:cs typeface="Courier"/>
              </a:endParaRPr>
            </a:p>
          </p:txBody>
        </p:sp>
        <p:cxnSp>
          <p:nvCxnSpPr>
            <p:cNvPr id="183" name="Curved Connector 182"/>
            <p:cNvCxnSpPr>
              <a:stCxn id="123" idx="2"/>
              <a:endCxn id="182" idx="2"/>
            </p:cNvCxnSpPr>
            <p:nvPr/>
          </p:nvCxnSpPr>
          <p:spPr bwMode="auto">
            <a:xfrm rot="10800000" flipH="1">
              <a:off x="1676400" y="3307117"/>
              <a:ext cx="381000" cy="1051542"/>
            </a:xfrm>
            <a:prstGeom prst="curvedConnector4">
              <a:avLst>
                <a:gd name="adj1" fmla="val -60000"/>
                <a:gd name="adj2" fmla="val 57972"/>
              </a:avLst>
            </a:prstGeom>
            <a:solidFill>
              <a:srgbClr val="00B8FF"/>
            </a:solidFill>
            <a:ln w="12700" cap="flat" cmpd="sng" algn="ctr">
              <a:solidFill>
                <a:srgbClr val="0000FF"/>
              </a:solidFill>
              <a:prstDash val="sysDash"/>
              <a:round/>
              <a:headEnd type="none" w="med" len="med"/>
              <a:tailEnd type="triangle" w="med" len="lg"/>
            </a:ln>
            <a:effectLst/>
          </p:spPr>
        </p:cxnSp>
        <p:cxnSp>
          <p:nvCxnSpPr>
            <p:cNvPr id="184" name="Curved Connector 183"/>
            <p:cNvCxnSpPr>
              <a:stCxn id="123" idx="2"/>
              <a:endCxn id="181" idx="2"/>
            </p:cNvCxnSpPr>
            <p:nvPr/>
          </p:nvCxnSpPr>
          <p:spPr bwMode="auto">
            <a:xfrm rot="10800000">
              <a:off x="1144312" y="3461749"/>
              <a:ext cx="532089" cy="896910"/>
            </a:xfrm>
            <a:prstGeom prst="curvedConnector2">
              <a:avLst/>
            </a:prstGeom>
            <a:solidFill>
              <a:srgbClr val="00B8FF"/>
            </a:solidFill>
            <a:ln w="12700" cap="flat" cmpd="sng" algn="ctr">
              <a:solidFill>
                <a:srgbClr val="0000FF"/>
              </a:solidFill>
              <a:prstDash val="sysDash"/>
              <a:round/>
              <a:headEnd type="none" w="med" len="med"/>
              <a:tailEnd type="triangle" w="med" len="lg"/>
            </a:ln>
            <a:effectLst/>
          </p:spPr>
        </p:cxnSp>
        <p:sp>
          <p:nvSpPr>
            <p:cNvPr id="185" name="TextBox 184"/>
            <p:cNvSpPr txBox="1"/>
            <p:nvPr/>
          </p:nvSpPr>
          <p:spPr>
            <a:xfrm>
              <a:off x="533400" y="3916717"/>
              <a:ext cx="842315" cy="184666"/>
            </a:xfrm>
            <a:prstGeom prst="rect">
              <a:avLst/>
            </a:prstGeom>
            <a:noFill/>
          </p:spPr>
          <p:txBody>
            <a:bodyPr wrap="none" lIns="0" tIns="0" rIns="0" bIns="0" rtlCol="0">
              <a:spAutoFit/>
            </a:bodyPr>
            <a:lstStyle/>
            <a:p>
              <a:r>
                <a:rPr lang="en-US" sz="1200" i="1" dirty="0" smtClean="0">
                  <a:solidFill>
                    <a:srgbClr val="0000FF"/>
                  </a:solidFill>
                  <a:latin typeface="+mn-lt"/>
                </a:rPr>
                <a:t>provenance</a:t>
              </a:r>
              <a:endParaRPr lang="en-US" sz="1200" i="1" dirty="0">
                <a:solidFill>
                  <a:srgbClr val="0000FF"/>
                </a:solidFill>
                <a:latin typeface="+mn-lt"/>
              </a:endParaRPr>
            </a:p>
          </p:txBody>
        </p:sp>
        <p:sp>
          <p:nvSpPr>
            <p:cNvPr id="186" name="TextBox 185"/>
            <p:cNvSpPr txBox="1"/>
            <p:nvPr/>
          </p:nvSpPr>
          <p:spPr>
            <a:xfrm>
              <a:off x="2075183" y="3579651"/>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sp>
          <p:nvSpPr>
            <p:cNvPr id="187" name="TextBox 186"/>
            <p:cNvSpPr txBox="1"/>
            <p:nvPr/>
          </p:nvSpPr>
          <p:spPr>
            <a:xfrm>
              <a:off x="8553896" y="4951251"/>
              <a:ext cx="209104" cy="184666"/>
            </a:xfrm>
            <a:prstGeom prst="rect">
              <a:avLst/>
            </a:prstGeom>
            <a:noFill/>
          </p:spPr>
          <p:txBody>
            <a:bodyPr wrap="none" lIns="0" tIns="0" rIns="0" bIns="0" rtlCol="0">
              <a:spAutoFit/>
            </a:bodyPr>
            <a:lstStyle/>
            <a:p>
              <a:r>
                <a:rPr lang="en-US" sz="1200" i="1" dirty="0" err="1" smtClean="0">
                  <a:solidFill>
                    <a:srgbClr val="0000FF"/>
                  </a:solidFill>
                  <a:latin typeface="+mn-lt"/>
                </a:rPr>
                <a:t>uri</a:t>
              </a:r>
              <a:endParaRPr lang="en-US" sz="1200" i="1" dirty="0">
                <a:solidFill>
                  <a:srgbClr val="0000FF"/>
                </a:solidFill>
                <a:latin typeface="+mn-lt"/>
              </a:endParaRPr>
            </a:p>
          </p:txBody>
        </p:sp>
        <p:cxnSp>
          <p:nvCxnSpPr>
            <p:cNvPr id="188" name="Curved Connector 187"/>
            <p:cNvCxnSpPr>
              <a:stCxn id="151" idx="3"/>
              <a:endCxn id="123" idx="1"/>
            </p:cNvCxnSpPr>
            <p:nvPr/>
          </p:nvCxnSpPr>
          <p:spPr bwMode="auto">
            <a:xfrm rot="5400000">
              <a:off x="2292993" y="2540721"/>
              <a:ext cx="1439295" cy="1959475"/>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89" name="TextBox 188"/>
            <p:cNvSpPr txBox="1"/>
            <p:nvPr/>
          </p:nvSpPr>
          <p:spPr>
            <a:xfrm>
              <a:off x="2667000" y="31224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190" name="Curved Connector 189"/>
            <p:cNvCxnSpPr>
              <a:stCxn id="152" idx="5"/>
              <a:endCxn id="160" idx="1"/>
            </p:cNvCxnSpPr>
            <p:nvPr/>
          </p:nvCxnSpPr>
          <p:spPr bwMode="auto">
            <a:xfrm rot="16200000" flipH="1">
              <a:off x="7403990" y="3806555"/>
              <a:ext cx="779543" cy="444454"/>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91" name="TextBox 190"/>
            <p:cNvSpPr txBox="1"/>
            <p:nvPr/>
          </p:nvSpPr>
          <p:spPr>
            <a:xfrm>
              <a:off x="7693055" y="3764317"/>
              <a:ext cx="765145" cy="184666"/>
            </a:xfrm>
            <a:prstGeom prst="rect">
              <a:avLst/>
            </a:prstGeom>
            <a:noFill/>
          </p:spPr>
          <p:txBody>
            <a:bodyPr wrap="none" lIns="0" tIns="0" rIns="0" bIns="0" rtlCol="0">
              <a:spAutoFit/>
            </a:bodyPr>
            <a:lstStyle/>
            <a:p>
              <a:r>
                <a:rPr lang="en-US" sz="1200" i="1" dirty="0" err="1" smtClean="0">
                  <a:solidFill>
                    <a:srgbClr val="008000"/>
                  </a:solidFill>
                  <a:latin typeface="+mn-lt"/>
                </a:rPr>
                <a:t>isShownAt</a:t>
              </a:r>
              <a:endParaRPr lang="en-US" sz="1200" i="1" dirty="0">
                <a:solidFill>
                  <a:srgbClr val="008000"/>
                </a:solidFill>
                <a:latin typeface="+mn-lt"/>
              </a:endParaRPr>
            </a:p>
          </p:txBody>
        </p:sp>
      </p:grpSp>
      <p:grpSp>
        <p:nvGrpSpPr>
          <p:cNvPr id="207" name="Group 206"/>
          <p:cNvGrpSpPr/>
          <p:nvPr/>
        </p:nvGrpSpPr>
        <p:grpSpPr>
          <a:xfrm>
            <a:off x="491835" y="2971799"/>
            <a:ext cx="7813965" cy="2895601"/>
            <a:chOff x="491835" y="2971799"/>
            <a:chExt cx="7813965" cy="2895601"/>
          </a:xfrm>
        </p:grpSpPr>
        <p:sp>
          <p:nvSpPr>
            <p:cNvPr id="208" name="Rounded Rectangle 207"/>
            <p:cNvSpPr/>
            <p:nvPr/>
          </p:nvSpPr>
          <p:spPr bwMode="auto">
            <a:xfrm>
              <a:off x="4038600" y="3712406"/>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209" name="Rounded Rectangle 208"/>
            <p:cNvSpPr/>
            <p:nvPr/>
          </p:nvSpPr>
          <p:spPr bwMode="auto">
            <a:xfrm>
              <a:off x="5715000" y="4526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210" name="Rounded Rectangle 209"/>
            <p:cNvSpPr/>
            <p:nvPr/>
          </p:nvSpPr>
          <p:spPr bwMode="auto">
            <a:xfrm>
              <a:off x="75438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211" name="Rounded Rectangle 210"/>
            <p:cNvSpPr/>
            <p:nvPr/>
          </p:nvSpPr>
          <p:spPr bwMode="auto">
            <a:xfrm>
              <a:off x="7772400" y="39929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212" name="Rounded Rectangle 211"/>
            <p:cNvSpPr/>
            <p:nvPr/>
          </p:nvSpPr>
          <p:spPr bwMode="auto">
            <a:xfrm>
              <a:off x="4876800" y="31547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213" name="Rounded Rectangle 212"/>
            <p:cNvSpPr/>
            <p:nvPr/>
          </p:nvSpPr>
          <p:spPr bwMode="auto">
            <a:xfrm>
              <a:off x="34290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214" name="Rounded Rectangle 213"/>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215" name="Rounded Rectangle 214"/>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216" name="Rounded Rectangle 215"/>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217" name="Rounded Rectangle 216"/>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218" name="Rounded Rectangle 217"/>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219" name="Rounded Rectangle 218"/>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220" name="Rounded Rectangle 219"/>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221" name="Rounded Rectangle 220"/>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222" name="Rounded Rectangle 221"/>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223" name="Rounded Rectangle 222"/>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224" name="Rounded Rectangle 223"/>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225" name="Rounded Rectangle 224"/>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226" name="Rounded Rectangle 225"/>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227" name="Rounded Rectangle 226"/>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228" name="Rounded Rectangle 227"/>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229" name="Rounded Rectangle 228"/>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230" name="Rounded Rectangle 229"/>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231" name="Rounded Rectangle 230"/>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232" name="Rounded Rectangle 231"/>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233" name="Rounded Rectangle 232"/>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234" name="Rounded Rectangle 233"/>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235" name="Rounded Rectangle 234"/>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236" name="Rounded Rectangle 235"/>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237" name="Rounded Rectangle 236"/>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238" name="Rounded Rectangle 237"/>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Tree>
    <p:extLst>
      <p:ext uri="{BB962C8B-B14F-4D97-AF65-F5344CB8AC3E}">
        <p14:creationId xmlns:p14="http://schemas.microsoft.com/office/powerpoint/2010/main" val="3280586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48</a:t>
            </a:fld>
            <a:endParaRPr lang="en-US" dirty="0"/>
          </a:p>
        </p:txBody>
      </p:sp>
      <p:sp>
        <p:nvSpPr>
          <p:cNvPr id="2" name="Title 1"/>
          <p:cNvSpPr>
            <a:spLocks noGrp="1"/>
          </p:cNvSpPr>
          <p:nvPr>
            <p:ph type="title"/>
          </p:nvPr>
        </p:nvSpPr>
        <p:spPr>
          <a:xfrm>
            <a:off x="457200" y="152400"/>
            <a:ext cx="8228013" cy="685800"/>
          </a:xfrm>
        </p:spPr>
        <p:txBody>
          <a:bodyPr/>
          <a:lstStyle/>
          <a:p>
            <a:r>
              <a:rPr lang="en-US" dirty="0" smtClean="0"/>
              <a:t>Map Source Attributes to the Graph</a:t>
            </a:r>
            <a:endParaRPr lang="en-US" dirty="0"/>
          </a:p>
        </p:txBody>
      </p:sp>
      <p:graphicFrame>
        <p:nvGraphicFramePr>
          <p:cNvPr id="112" name="Table 111"/>
          <p:cNvGraphicFramePr>
            <a:graphicFrameLocks noGrp="1"/>
          </p:cNvGraphicFramePr>
          <p:nvPr>
            <p:extLst>
              <p:ext uri="{D42A27DB-BD31-4B8C-83A1-F6EECF244321}">
                <p14:modId xmlns:p14="http://schemas.microsoft.com/office/powerpoint/2010/main" val="152370966"/>
              </p:ext>
            </p:extLst>
          </p:nvPr>
        </p:nvGraphicFramePr>
        <p:xfrm>
          <a:off x="914400" y="914400"/>
          <a:ext cx="7315200" cy="1371600"/>
        </p:xfrm>
        <a:graphic>
          <a:graphicData uri="http://schemas.openxmlformats.org/drawingml/2006/table">
            <a:tbl>
              <a:tblPr bandRow="1">
                <a:tableStyleId>{2D5ABB26-0587-4C30-8999-92F81FD0307C}</a:tableStyleId>
              </a:tblPr>
              <a:tblGrid>
                <a:gridCol w="2204581"/>
                <a:gridCol w="5110619"/>
              </a:tblGrid>
              <a:tr h="138746">
                <a:tc>
                  <a:txBody>
                    <a:bodyPr/>
                    <a:lstStyle/>
                    <a:p>
                      <a:pPr algn="ctr"/>
                      <a:r>
                        <a:rPr lang="en-US" sz="1200" dirty="0" smtClean="0">
                          <a:latin typeface="Trebuchet MS"/>
                          <a:cs typeface="Trebuchet MS"/>
                        </a:rPr>
                        <a:t>title</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EC18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C40005"/>
                          </a:solidFill>
                          <a:latin typeface="Trebuchet MS"/>
                          <a:cs typeface="Trebuchet MS"/>
                        </a:rPr>
                        <a:t>&lt;</a:t>
                      </a:r>
                      <a:r>
                        <a:rPr lang="en-US" sz="1200" b="1" dirty="0" err="1" smtClean="0">
                          <a:solidFill>
                            <a:srgbClr val="C40005"/>
                          </a:solidFill>
                          <a:latin typeface="Trebuchet MS"/>
                          <a:cs typeface="Trebuchet MS"/>
                        </a:rPr>
                        <a:t>CulturalHeritageObject,title</a:t>
                      </a:r>
                      <a:r>
                        <a:rPr lang="en-US" sz="1200" b="1" dirty="0" smtClean="0">
                          <a:solidFill>
                            <a:srgbClr val="C40005"/>
                          </a:solidFill>
                          <a:latin typeface="Trebuchet MS"/>
                          <a:cs typeface="Trebuchet MS"/>
                        </a:rPr>
                        <a:t>&gt;</a:t>
                      </a:r>
                      <a:r>
                        <a:rPr lang="en-US" sz="1200" b="1" dirty="0" smtClean="0">
                          <a:solidFill>
                            <a:schemeClr val="tx1"/>
                          </a:solidFill>
                          <a:latin typeface="Trebuchet MS"/>
                          <a:cs typeface="Trebuchet MS"/>
                        </a:rPr>
                        <a:t>   </a:t>
                      </a:r>
                      <a:r>
                        <a:rPr lang="en-US" sz="1200" dirty="0" smtClean="0">
                          <a:latin typeface="Trebuchet MS"/>
                          <a:cs typeface="Trebuchet MS"/>
                        </a:rPr>
                        <a:t>&lt;</a:t>
                      </a:r>
                      <a:r>
                        <a:rPr lang="en-US" sz="1200" dirty="0" err="1" smtClean="0">
                          <a:latin typeface="Trebuchet MS"/>
                          <a:cs typeface="Trebuchet MS"/>
                        </a:rPr>
                        <a:t>CulturalHeritageObject,label</a:t>
                      </a:r>
                      <a:r>
                        <a:rPr lang="en-US" sz="1200" dirty="0" smtClean="0">
                          <a:latin typeface="Trebuchet MS"/>
                          <a:cs typeface="Trebuchet MS"/>
                        </a:rPr>
                        <a:t>&gt;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EC185"/>
                    </a:solidFill>
                  </a:tcPr>
                </a:tc>
              </a:tr>
              <a:tr h="0">
                <a:tc>
                  <a:txBody>
                    <a:bodyPr/>
                    <a:lstStyle/>
                    <a:p>
                      <a:pPr algn="ctr"/>
                      <a:r>
                        <a:rPr lang="en-US" sz="1200" dirty="0" smtClean="0">
                          <a:latin typeface="Trebuchet MS"/>
                          <a:cs typeface="Trebuchet MS"/>
                        </a:rPr>
                        <a:t>credit</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CulturalHeritageObject,provenance</a:t>
                      </a:r>
                      <a:r>
                        <a:rPr lang="en-US" sz="1200" dirty="0" smtClean="0">
                          <a:latin typeface="Trebuchet MS"/>
                          <a:cs typeface="Trebuchet MS"/>
                        </a:rPr>
                        <a:t>&gt;   &lt;</a:t>
                      </a:r>
                      <a:r>
                        <a:rPr lang="en-US" sz="1200" dirty="0" err="1" smtClean="0">
                          <a:latin typeface="Trebuchet MS"/>
                          <a:cs typeface="Trebuchet MS"/>
                        </a:rPr>
                        <a:t>Person,note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classification</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Concept,</a:t>
                      </a:r>
                      <a:r>
                        <a:rPr lang="en-US" sz="1200" baseline="0" dirty="0" err="1" smtClean="0">
                          <a:latin typeface="Trebuchet MS"/>
                          <a:cs typeface="Trebuchet MS"/>
                        </a:rPr>
                        <a:t>prefLabel</a:t>
                      </a:r>
                      <a:r>
                        <a:rPr lang="en-US" sz="1200" baseline="0" dirty="0" smtClean="0">
                          <a:latin typeface="Trebuchet MS"/>
                          <a:cs typeface="Trebuchet MS"/>
                        </a:rPr>
                        <a:t>&gt;   </a:t>
                      </a:r>
                      <a:r>
                        <a:rPr lang="en-US" sz="1200" dirty="0" smtClean="0">
                          <a:latin typeface="Trebuchet MS"/>
                          <a:cs typeface="Trebuchet MS"/>
                        </a:rPr>
                        <a:t>&lt;</a:t>
                      </a:r>
                      <a:r>
                        <a:rPr lang="en-US" sz="1200" dirty="0" err="1" smtClean="0">
                          <a:latin typeface="Trebuchet MS"/>
                          <a:cs typeface="Trebuchet MS"/>
                        </a:rPr>
                        <a:t>Concept,label</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name</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aac:Person,name</a:t>
                      </a:r>
                      <a:r>
                        <a:rPr lang="en-US" sz="1200" dirty="0" smtClean="0">
                          <a:latin typeface="Trebuchet MS"/>
                          <a:cs typeface="Trebuchet MS"/>
                        </a:rPr>
                        <a:t>&gt;   &lt;</a:t>
                      </a:r>
                      <a:r>
                        <a:rPr lang="en-US" sz="1200" dirty="0" err="1" smtClean="0">
                          <a:latin typeface="Trebuchet MS"/>
                          <a:cs typeface="Trebuchet MS"/>
                        </a:rPr>
                        <a:t>foaf:Person,name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imageURL</a:t>
                      </a:r>
                      <a:endParaRPr lang="en-US" sz="1200" dirty="0" smtClean="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Document,uri</a:t>
                      </a:r>
                      <a:r>
                        <a:rPr lang="en-US" sz="1200" dirty="0" smtClean="0">
                          <a:latin typeface="Trebuchet MS"/>
                          <a:cs typeface="Trebuchet MS"/>
                        </a:rPr>
                        <a:t>&gt;   &lt;</a:t>
                      </a:r>
                      <a:r>
                        <a:rPr lang="en-US" sz="1200" dirty="0" err="1" smtClean="0">
                          <a:latin typeface="Trebuchet MS"/>
                          <a:cs typeface="Trebuchet MS"/>
                        </a:rPr>
                        <a:t>WebResource,uri</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117" name="Oval 116"/>
          <p:cNvSpPr/>
          <p:nvPr/>
        </p:nvSpPr>
        <p:spPr bwMode="auto">
          <a:xfrm>
            <a:off x="38100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sp>
        <p:nvSpPr>
          <p:cNvPr id="123" name="Oval 122"/>
          <p:cNvSpPr/>
          <p:nvPr/>
        </p:nvSpPr>
        <p:spPr bwMode="auto">
          <a:xfrm>
            <a:off x="1676400" y="4191000"/>
            <a:ext cx="2434350" cy="335317"/>
          </a:xfrm>
          <a:prstGeom prst="ellipse">
            <a:avLst/>
          </a:prstGeom>
          <a:solidFill>
            <a:srgbClr val="FEC185"/>
          </a:solidFill>
          <a:ln w="19050"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D10201"/>
                </a:solidFill>
                <a:effectLst/>
                <a:latin typeface="+mj-lt"/>
              </a:rPr>
              <a:t>CulturalHeritageObject</a:t>
            </a:r>
            <a:endParaRPr kumimoji="0" lang="en-US" sz="1200" b="1" i="0" u="none" strike="noStrike" cap="none" normalizeH="0" baseline="0" dirty="0" smtClean="0">
              <a:ln>
                <a:noFill/>
              </a:ln>
              <a:solidFill>
                <a:srgbClr val="D10201"/>
              </a:solidFill>
              <a:effectLst/>
              <a:latin typeface="+mj-lt"/>
            </a:endParaRPr>
          </a:p>
        </p:txBody>
      </p:sp>
      <p:cxnSp>
        <p:nvCxnSpPr>
          <p:cNvPr id="124" name="Curved Connector 123"/>
          <p:cNvCxnSpPr>
            <a:stCxn id="123" idx="4"/>
            <a:endCxn id="117" idx="0"/>
          </p:cNvCxnSpPr>
          <p:nvPr/>
        </p:nvCxnSpPr>
        <p:spPr bwMode="auto">
          <a:xfrm rot="16200000" flipH="1">
            <a:off x="3294637" y="4125254"/>
            <a:ext cx="685800" cy="14879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25" name="Curved Connector 124"/>
          <p:cNvCxnSpPr>
            <a:stCxn id="117" idx="4"/>
            <a:endCxn id="128" idx="0"/>
          </p:cNvCxnSpPr>
          <p:nvPr/>
        </p:nvCxnSpPr>
        <p:spPr bwMode="auto">
          <a:xfrm rot="5400000">
            <a:off x="3802340" y="5716389"/>
            <a:ext cx="778633" cy="3796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26" name="TextBox 125"/>
          <p:cNvSpPr txBox="1"/>
          <p:nvPr/>
        </p:nvSpPr>
        <p:spPr>
          <a:xfrm>
            <a:off x="3844171" y="5897917"/>
            <a:ext cx="423029" cy="184666"/>
          </a:xfrm>
          <a:prstGeom prst="rect">
            <a:avLst/>
          </a:prstGeom>
          <a:noFill/>
        </p:spPr>
        <p:txBody>
          <a:bodyPr wrap="none" lIns="0" tIns="0" rIns="0" bIns="0" rtlCol="0">
            <a:spAutoFit/>
          </a:bodyPr>
          <a:lstStyle/>
          <a:p>
            <a:r>
              <a:rPr lang="en-US" sz="1200" i="1" dirty="0" smtClean="0">
                <a:solidFill>
                  <a:srgbClr val="000000"/>
                </a:solidFill>
                <a:latin typeface="+mn-lt"/>
              </a:rPr>
              <a:t>name</a:t>
            </a:r>
            <a:endParaRPr lang="en-US" sz="1200" i="1" dirty="0">
              <a:solidFill>
                <a:srgbClr val="000000"/>
              </a:solidFill>
              <a:latin typeface="+mn-lt"/>
            </a:endParaRPr>
          </a:p>
        </p:txBody>
      </p:sp>
      <p:sp>
        <p:nvSpPr>
          <p:cNvPr id="127" name="TextBox 126"/>
          <p:cNvSpPr txBox="1"/>
          <p:nvPr/>
        </p:nvSpPr>
        <p:spPr>
          <a:xfrm>
            <a:off x="3521570" y="4875051"/>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128" name="TextBox 127"/>
          <p:cNvSpPr txBox="1"/>
          <p:nvPr/>
        </p:nvSpPr>
        <p:spPr>
          <a:xfrm>
            <a:off x="3812621" y="6295550"/>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29" name="Curved Connector 128"/>
          <p:cNvCxnSpPr>
            <a:stCxn id="123" idx="3"/>
            <a:endCxn id="140" idx="0"/>
          </p:cNvCxnSpPr>
          <p:nvPr/>
        </p:nvCxnSpPr>
        <p:spPr bwMode="auto">
          <a:xfrm rot="16200000" flipH="1">
            <a:off x="2134898" y="4375215"/>
            <a:ext cx="734906" cy="938898"/>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30" name="Curved Connector 129"/>
          <p:cNvCxnSpPr>
            <a:stCxn id="140" idx="4"/>
            <a:endCxn id="137" idx="0"/>
          </p:cNvCxnSpPr>
          <p:nvPr/>
        </p:nvCxnSpPr>
        <p:spPr bwMode="auto">
          <a:xfrm rot="5400000">
            <a:off x="2035448" y="5342565"/>
            <a:ext cx="762000" cy="1110704"/>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31" name="Curved Connector 130"/>
          <p:cNvCxnSpPr>
            <a:stCxn id="123" idx="2"/>
            <a:endCxn id="138" idx="0"/>
          </p:cNvCxnSpPr>
          <p:nvPr/>
        </p:nvCxnSpPr>
        <p:spPr bwMode="auto">
          <a:xfrm rot="10800000" flipV="1">
            <a:off x="706488" y="4358659"/>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32" name="Curved Connector 131"/>
          <p:cNvCxnSpPr>
            <a:stCxn id="123" idx="2"/>
            <a:endCxn id="139" idx="0"/>
          </p:cNvCxnSpPr>
          <p:nvPr/>
        </p:nvCxnSpPr>
        <p:spPr bwMode="auto">
          <a:xfrm rot="10800000" flipV="1">
            <a:off x="1445530" y="4358659"/>
            <a:ext cx="230870" cy="1439976"/>
          </a:xfrm>
          <a:prstGeom prst="curvedConnector2">
            <a:avLst/>
          </a:prstGeom>
          <a:solidFill>
            <a:srgbClr val="00B8FF"/>
          </a:solidFill>
          <a:ln w="19050" cap="flat" cmpd="sng" algn="ctr">
            <a:solidFill>
              <a:srgbClr val="D10201"/>
            </a:solidFill>
            <a:prstDash val="sysDash"/>
            <a:round/>
            <a:headEnd type="none" w="med" len="med"/>
            <a:tailEnd type="triangle" w="med" len="lg"/>
          </a:ln>
          <a:effectLst/>
        </p:spPr>
      </p:cxnSp>
      <p:sp>
        <p:nvSpPr>
          <p:cNvPr id="133" name="TextBox 132"/>
          <p:cNvSpPr txBox="1"/>
          <p:nvPr/>
        </p:nvSpPr>
        <p:spPr>
          <a:xfrm>
            <a:off x="2209800" y="4875051"/>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134" name="TextBox 133"/>
          <p:cNvSpPr txBox="1"/>
          <p:nvPr/>
        </p:nvSpPr>
        <p:spPr>
          <a:xfrm>
            <a:off x="228600" y="4875051"/>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135" name="TextBox 134"/>
          <p:cNvSpPr txBox="1"/>
          <p:nvPr/>
        </p:nvSpPr>
        <p:spPr>
          <a:xfrm>
            <a:off x="1600200" y="4875051"/>
            <a:ext cx="311671" cy="184666"/>
          </a:xfrm>
          <a:prstGeom prst="rect">
            <a:avLst/>
          </a:prstGeom>
          <a:noFill/>
        </p:spPr>
        <p:txBody>
          <a:bodyPr wrap="none" lIns="0" tIns="0" rIns="0" bIns="0" rtlCol="0">
            <a:spAutoFit/>
          </a:bodyPr>
          <a:lstStyle/>
          <a:p>
            <a:r>
              <a:rPr lang="en-US" sz="1200" b="1" i="1" dirty="0" smtClean="0">
                <a:solidFill>
                  <a:srgbClr val="C40005"/>
                </a:solidFill>
                <a:latin typeface="+mn-lt"/>
              </a:rPr>
              <a:t>title</a:t>
            </a:r>
            <a:endParaRPr lang="en-US" sz="1200" b="1" i="1" dirty="0">
              <a:solidFill>
                <a:srgbClr val="C40005"/>
              </a:solidFill>
              <a:latin typeface="+mn-lt"/>
            </a:endParaRPr>
          </a:p>
        </p:txBody>
      </p:sp>
      <p:sp>
        <p:nvSpPr>
          <p:cNvPr id="136" name="TextBox 135"/>
          <p:cNvSpPr txBox="1"/>
          <p:nvPr/>
        </p:nvSpPr>
        <p:spPr>
          <a:xfrm>
            <a:off x="2133600" y="5897917"/>
            <a:ext cx="679785" cy="184666"/>
          </a:xfrm>
          <a:prstGeom prst="rect">
            <a:avLst/>
          </a:prstGeom>
          <a:noFill/>
        </p:spPr>
        <p:txBody>
          <a:bodyPr wrap="none" lIns="0" tIns="0" rIns="0" bIns="0" rtlCol="0">
            <a:spAutoFit/>
          </a:bodyPr>
          <a:lstStyle/>
          <a:p>
            <a:r>
              <a:rPr lang="en-US" sz="1200" i="1" dirty="0" err="1" smtClean="0">
                <a:solidFill>
                  <a:srgbClr val="000000"/>
                </a:solidFill>
                <a:latin typeface="+mn-lt"/>
              </a:rPr>
              <a:t>prefLabel</a:t>
            </a:r>
            <a:endParaRPr lang="en-US" sz="1200" i="1" dirty="0">
              <a:solidFill>
                <a:srgbClr val="000000"/>
              </a:solidFill>
              <a:latin typeface="+mn-lt"/>
            </a:endParaRPr>
          </a:p>
        </p:txBody>
      </p:sp>
      <p:sp>
        <p:nvSpPr>
          <p:cNvPr id="137" name="TextBox 136"/>
          <p:cNvSpPr txBox="1"/>
          <p:nvPr/>
        </p:nvSpPr>
        <p:spPr>
          <a:xfrm>
            <a:off x="1676400" y="6278917"/>
            <a:ext cx="369392"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chemeClr val="bg1"/>
                </a:solidFill>
              </a:rPr>
              <a:t>type</a:t>
            </a:r>
            <a:endParaRPr lang="en-US" dirty="0">
              <a:solidFill>
                <a:schemeClr val="bg1"/>
              </a:solidFill>
            </a:endParaRPr>
          </a:p>
        </p:txBody>
      </p:sp>
      <p:sp>
        <p:nvSpPr>
          <p:cNvPr id="138" name="TextBox 137"/>
          <p:cNvSpPr txBox="1"/>
          <p:nvPr/>
        </p:nvSpPr>
        <p:spPr>
          <a:xfrm>
            <a:off x="152400" y="5341435"/>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solidFill>
                  <a:schemeClr val="bg1"/>
                </a:solidFill>
              </a:rPr>
              <a:t>creationDate</a:t>
            </a:r>
            <a:endParaRPr lang="en-US" dirty="0">
              <a:solidFill>
                <a:schemeClr val="bg1"/>
              </a:solidFill>
            </a:endParaRPr>
          </a:p>
        </p:txBody>
      </p:sp>
      <p:sp>
        <p:nvSpPr>
          <p:cNvPr id="139" name="TextBox 138"/>
          <p:cNvSpPr txBox="1"/>
          <p:nvPr/>
        </p:nvSpPr>
        <p:spPr>
          <a:xfrm>
            <a:off x="1214660" y="5798635"/>
            <a:ext cx="461740" cy="230832"/>
          </a:xfrm>
          <a:prstGeom prst="rect">
            <a:avLst/>
          </a:prstGeom>
          <a:solidFill>
            <a:srgbClr val="FEC185"/>
          </a:solidFill>
          <a:ln w="19050" cmpd="sng">
            <a:solidFill>
              <a:srgbClr val="D1020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rgbClr val="FEC185"/>
                </a:solidFill>
              </a:rPr>
              <a:t>title</a:t>
            </a:r>
            <a:endParaRPr lang="en-US" dirty="0">
              <a:solidFill>
                <a:srgbClr val="FEC185"/>
              </a:solidFill>
            </a:endParaRPr>
          </a:p>
        </p:txBody>
      </p:sp>
      <p:sp>
        <p:nvSpPr>
          <p:cNvPr id="140" name="Oval 139"/>
          <p:cNvSpPr/>
          <p:nvPr/>
        </p:nvSpPr>
        <p:spPr bwMode="auto">
          <a:xfrm>
            <a:off x="2286000" y="5212117"/>
            <a:ext cx="13716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rPr>
              <a:t>Concept</a:t>
            </a:r>
          </a:p>
        </p:txBody>
      </p:sp>
      <p:sp>
        <p:nvSpPr>
          <p:cNvPr id="141" name="Oval 140"/>
          <p:cNvSpPr/>
          <p:nvPr/>
        </p:nvSpPr>
        <p:spPr bwMode="auto">
          <a:xfrm>
            <a:off x="52578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142" name="Curved Connector 141"/>
          <p:cNvCxnSpPr>
            <a:stCxn id="123" idx="5"/>
            <a:endCxn id="141" idx="0"/>
          </p:cNvCxnSpPr>
          <p:nvPr/>
        </p:nvCxnSpPr>
        <p:spPr bwMode="auto">
          <a:xfrm rot="16200000" flipH="1">
            <a:off x="4424321" y="3807138"/>
            <a:ext cx="734906" cy="2075052"/>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43" name="Curved Connector 142"/>
          <p:cNvCxnSpPr>
            <a:stCxn id="141" idx="4"/>
            <a:endCxn id="146" idx="0"/>
          </p:cNvCxnSpPr>
          <p:nvPr/>
        </p:nvCxnSpPr>
        <p:spPr bwMode="auto">
          <a:xfrm rot="5400000">
            <a:off x="5334656" y="5784273"/>
            <a:ext cx="762000" cy="2272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44" name="TextBox 143"/>
          <p:cNvSpPr txBox="1"/>
          <p:nvPr/>
        </p:nvSpPr>
        <p:spPr>
          <a:xfrm>
            <a:off x="5334000" y="5897917"/>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145" name="TextBox 144"/>
          <p:cNvSpPr txBox="1"/>
          <p:nvPr/>
        </p:nvSpPr>
        <p:spPr>
          <a:xfrm>
            <a:off x="5038642" y="4875051"/>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146" name="TextBox 145"/>
          <p:cNvSpPr txBox="1"/>
          <p:nvPr/>
        </p:nvSpPr>
        <p:spPr>
          <a:xfrm>
            <a:off x="5412821" y="6278917"/>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47" name="Curved Connector 146"/>
          <p:cNvCxnSpPr>
            <a:stCxn id="141" idx="4"/>
            <a:endCxn id="149" idx="0"/>
          </p:cNvCxnSpPr>
          <p:nvPr/>
        </p:nvCxnSpPr>
        <p:spPr bwMode="auto">
          <a:xfrm rot="16200000" flipH="1">
            <a:off x="5734511" y="5611706"/>
            <a:ext cx="759768" cy="5701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48" name="TextBox 147"/>
          <p:cNvSpPr txBox="1"/>
          <p:nvPr/>
        </p:nvSpPr>
        <p:spPr>
          <a:xfrm>
            <a:off x="63680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49" name="TextBox 148"/>
          <p:cNvSpPr txBox="1"/>
          <p:nvPr/>
        </p:nvSpPr>
        <p:spPr>
          <a:xfrm>
            <a:off x="6096000" y="6276685"/>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sp>
        <p:nvSpPr>
          <p:cNvPr id="150" name="Oval 149"/>
          <p:cNvSpPr/>
          <p:nvPr/>
        </p:nvSpPr>
        <p:spPr bwMode="auto">
          <a:xfrm>
            <a:off x="6629400" y="52121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rgbClr val="0000FF"/>
                </a:solidFill>
                <a:latin typeface="+mj-lt"/>
              </a:rPr>
              <a:t>foaf:</a:t>
            </a:r>
            <a:r>
              <a:rPr kumimoji="0" lang="en-US" sz="1200" b="0" i="0" u="none" strike="noStrike" cap="none" normalizeH="0" baseline="0" dirty="0" err="1" smtClean="0">
                <a:ln>
                  <a:noFill/>
                </a:ln>
                <a:solidFill>
                  <a:srgbClr val="0000FF"/>
                </a:solidFill>
                <a:effectLst/>
                <a:latin typeface="+mj-lt"/>
              </a:rPr>
              <a:t>Person</a:t>
            </a:r>
            <a:endParaRPr kumimoji="0" lang="en-US" sz="1200" b="0" i="0" u="none" strike="noStrike" cap="none" normalizeH="0" baseline="0" dirty="0" smtClean="0">
              <a:ln>
                <a:noFill/>
              </a:ln>
              <a:solidFill>
                <a:srgbClr val="0000FF"/>
              </a:solidFill>
              <a:effectLst/>
              <a:latin typeface="+mj-lt"/>
            </a:endParaRPr>
          </a:p>
        </p:txBody>
      </p:sp>
      <p:sp>
        <p:nvSpPr>
          <p:cNvPr id="151" name="Oval 150"/>
          <p:cNvSpPr/>
          <p:nvPr/>
        </p:nvSpPr>
        <p:spPr bwMode="auto">
          <a:xfrm>
            <a:off x="3657600" y="2514600"/>
            <a:ext cx="22860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152" name="Oval 151"/>
          <p:cNvSpPr/>
          <p:nvPr/>
        </p:nvSpPr>
        <p:spPr bwMode="auto">
          <a:xfrm>
            <a:off x="6400800" y="3352800"/>
            <a:ext cx="13716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WebResource</a:t>
            </a:r>
            <a:endParaRPr kumimoji="0" lang="en-US" sz="1200" b="0" i="0" u="none" strike="noStrike" cap="none" normalizeH="0" baseline="0" dirty="0" smtClean="0">
              <a:ln>
                <a:noFill/>
              </a:ln>
              <a:solidFill>
                <a:schemeClr val="tx1"/>
              </a:solidFill>
              <a:effectLst/>
              <a:latin typeface="+mj-lt"/>
            </a:endParaRPr>
          </a:p>
        </p:txBody>
      </p:sp>
      <p:sp>
        <p:nvSpPr>
          <p:cNvPr id="153" name="TextBox 152"/>
          <p:cNvSpPr txBox="1"/>
          <p:nvPr/>
        </p:nvSpPr>
        <p:spPr>
          <a:xfrm>
            <a:off x="7086600" y="4295485"/>
            <a:ext cx="457200"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image</a:t>
            </a:r>
            <a:endParaRPr lang="en-US" sz="1200" dirty="0">
              <a:latin typeface="Courier"/>
              <a:cs typeface="Courier"/>
            </a:endParaRPr>
          </a:p>
        </p:txBody>
      </p:sp>
      <p:cxnSp>
        <p:nvCxnSpPr>
          <p:cNvPr id="154" name="Curved Connector 153"/>
          <p:cNvCxnSpPr>
            <a:stCxn id="152" idx="4"/>
            <a:endCxn id="153" idx="0"/>
          </p:cNvCxnSpPr>
          <p:nvPr/>
        </p:nvCxnSpPr>
        <p:spPr bwMode="auto">
          <a:xfrm rot="16200000" flipH="1">
            <a:off x="6897216" y="3877501"/>
            <a:ext cx="607368" cy="228600"/>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55" name="TextBox 154"/>
          <p:cNvSpPr txBox="1"/>
          <p:nvPr/>
        </p:nvSpPr>
        <p:spPr>
          <a:xfrm>
            <a:off x="6953696" y="3960651"/>
            <a:ext cx="209104" cy="184666"/>
          </a:xfrm>
          <a:prstGeom prst="rect">
            <a:avLst/>
          </a:prstGeom>
          <a:noFill/>
        </p:spPr>
        <p:txBody>
          <a:bodyPr wrap="none" lIns="0" tIns="0" rIns="0" bIns="0" rtlCol="0">
            <a:spAutoFit/>
          </a:bodyPr>
          <a:lstStyle/>
          <a:p>
            <a:r>
              <a:rPr lang="en-US" sz="1200" i="1" dirty="0" err="1" smtClean="0">
                <a:solidFill>
                  <a:srgbClr val="000000"/>
                </a:solidFill>
                <a:latin typeface="+mn-lt"/>
              </a:rPr>
              <a:t>uri</a:t>
            </a:r>
            <a:endParaRPr lang="en-US" sz="1200" i="1" dirty="0">
              <a:solidFill>
                <a:srgbClr val="000000"/>
              </a:solidFill>
              <a:latin typeface="+mn-lt"/>
            </a:endParaRPr>
          </a:p>
        </p:txBody>
      </p:sp>
      <p:cxnSp>
        <p:nvCxnSpPr>
          <p:cNvPr id="156" name="Curved Connector 155"/>
          <p:cNvCxnSpPr>
            <a:stCxn id="151" idx="4"/>
            <a:endCxn id="123" idx="0"/>
          </p:cNvCxnSpPr>
          <p:nvPr/>
        </p:nvCxnSpPr>
        <p:spPr bwMode="auto">
          <a:xfrm rot="5400000">
            <a:off x="3176547" y="2566946"/>
            <a:ext cx="1341083" cy="19070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57" name="TextBox 156"/>
          <p:cNvSpPr txBox="1"/>
          <p:nvPr/>
        </p:nvSpPr>
        <p:spPr>
          <a:xfrm>
            <a:off x="3200400" y="3307117"/>
            <a:ext cx="1158733" cy="184666"/>
          </a:xfrm>
          <a:prstGeom prst="rect">
            <a:avLst/>
          </a:prstGeom>
          <a:noFill/>
        </p:spPr>
        <p:txBody>
          <a:bodyPr wrap="none" lIns="0" tIns="0" rIns="0" bIns="0" rtlCol="0">
            <a:spAutoFit/>
          </a:bodyPr>
          <a:lstStyle/>
          <a:p>
            <a:r>
              <a:rPr lang="en-US" sz="1200" i="1" dirty="0" err="1" smtClean="0">
                <a:solidFill>
                  <a:srgbClr val="000000"/>
                </a:solidFill>
                <a:latin typeface="+mn-lt"/>
              </a:rPr>
              <a:t>aggregatedCHO</a:t>
            </a:r>
            <a:endParaRPr lang="en-US" sz="1200" i="1" dirty="0">
              <a:solidFill>
                <a:srgbClr val="000000"/>
              </a:solidFill>
              <a:latin typeface="+mn-lt"/>
            </a:endParaRPr>
          </a:p>
        </p:txBody>
      </p:sp>
      <p:sp>
        <p:nvSpPr>
          <p:cNvPr id="158" name="TextBox 157"/>
          <p:cNvSpPr txBox="1"/>
          <p:nvPr/>
        </p:nvSpPr>
        <p:spPr>
          <a:xfrm>
            <a:off x="5783832" y="3154717"/>
            <a:ext cx="616968" cy="184666"/>
          </a:xfrm>
          <a:prstGeom prst="rect">
            <a:avLst/>
          </a:prstGeom>
          <a:noFill/>
        </p:spPr>
        <p:txBody>
          <a:bodyPr wrap="none" lIns="0" tIns="0" rIns="0" bIns="0" rtlCol="0">
            <a:spAutoFit/>
          </a:bodyPr>
          <a:lstStyle/>
          <a:p>
            <a:r>
              <a:rPr lang="en-US" sz="1200" i="1" dirty="0" err="1" smtClean="0">
                <a:solidFill>
                  <a:srgbClr val="000000"/>
                </a:solidFill>
                <a:latin typeface="+mn-lt"/>
              </a:rPr>
              <a:t>hasView</a:t>
            </a:r>
            <a:endParaRPr lang="en-US" sz="1200" i="1" dirty="0">
              <a:solidFill>
                <a:srgbClr val="000000"/>
              </a:solidFill>
              <a:latin typeface="+mn-lt"/>
            </a:endParaRPr>
          </a:p>
        </p:txBody>
      </p:sp>
      <p:cxnSp>
        <p:nvCxnSpPr>
          <p:cNvPr id="159" name="Curved Connector 158"/>
          <p:cNvCxnSpPr>
            <a:stCxn id="151" idx="4"/>
            <a:endCxn id="152" idx="0"/>
          </p:cNvCxnSpPr>
          <p:nvPr/>
        </p:nvCxnSpPr>
        <p:spPr bwMode="auto">
          <a:xfrm rot="16200000" flipH="1">
            <a:off x="5692159" y="1958358"/>
            <a:ext cx="502883" cy="22860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60" name="Oval 159"/>
          <p:cNvSpPr/>
          <p:nvPr/>
        </p:nvSpPr>
        <p:spPr bwMode="auto">
          <a:xfrm>
            <a:off x="7848600" y="43739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rPr>
              <a:t>Document</a:t>
            </a:r>
            <a:endParaRPr kumimoji="0" lang="en-US" sz="1200" b="0" i="0" u="none" strike="noStrike" cap="none" normalizeH="0" baseline="0" dirty="0" smtClean="0">
              <a:ln>
                <a:noFill/>
              </a:ln>
              <a:solidFill>
                <a:srgbClr val="0000FF"/>
              </a:solidFill>
              <a:effectLst/>
              <a:latin typeface="+mj-lt"/>
            </a:endParaRPr>
          </a:p>
        </p:txBody>
      </p:sp>
      <p:sp>
        <p:nvSpPr>
          <p:cNvPr id="161" name="TextBox 160"/>
          <p:cNvSpPr txBox="1"/>
          <p:nvPr/>
        </p:nvSpPr>
        <p:spPr>
          <a:xfrm>
            <a:off x="8077200" y="5362285"/>
            <a:ext cx="7620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err="1" smtClean="0">
                <a:latin typeface="Courier"/>
                <a:cs typeface="Courier"/>
              </a:rPr>
              <a:t>imageURL</a:t>
            </a:r>
            <a:endParaRPr lang="en-US" sz="1200" dirty="0">
              <a:latin typeface="Courier"/>
              <a:cs typeface="Courier"/>
            </a:endParaRPr>
          </a:p>
        </p:txBody>
      </p:sp>
      <p:cxnSp>
        <p:nvCxnSpPr>
          <p:cNvPr id="162" name="Curved Connector 161"/>
          <p:cNvCxnSpPr>
            <a:stCxn id="160" idx="4"/>
            <a:endCxn id="161" idx="0"/>
          </p:cNvCxnSpPr>
          <p:nvPr/>
        </p:nvCxnSpPr>
        <p:spPr bwMode="auto">
          <a:xfrm rot="16200000" flipH="1">
            <a:off x="8097366" y="5001451"/>
            <a:ext cx="683568"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3" name="TextBox 162"/>
          <p:cNvSpPr txBox="1"/>
          <p:nvPr/>
        </p:nvSpPr>
        <p:spPr>
          <a:xfrm>
            <a:off x="7391400" y="5897917"/>
            <a:ext cx="423029" cy="184666"/>
          </a:xfrm>
          <a:prstGeom prst="rect">
            <a:avLst/>
          </a:prstGeom>
          <a:noFill/>
        </p:spPr>
        <p:txBody>
          <a:bodyPr wrap="none" lIns="0" tIns="0" rIns="0" bIns="0" rtlCol="0">
            <a:spAutoFit/>
          </a:bodyPr>
          <a:lstStyle/>
          <a:p>
            <a:r>
              <a:rPr lang="en-US" sz="1200" i="1" dirty="0" smtClean="0">
                <a:solidFill>
                  <a:srgbClr val="0000FF"/>
                </a:solidFill>
                <a:latin typeface="+mn-lt"/>
              </a:rPr>
              <a:t>name</a:t>
            </a:r>
            <a:endParaRPr lang="en-US" sz="1200" i="1" dirty="0">
              <a:solidFill>
                <a:srgbClr val="0000FF"/>
              </a:solidFill>
              <a:latin typeface="+mn-lt"/>
            </a:endParaRPr>
          </a:p>
        </p:txBody>
      </p:sp>
      <p:sp>
        <p:nvSpPr>
          <p:cNvPr id="164" name="TextBox 163"/>
          <p:cNvSpPr txBox="1"/>
          <p:nvPr/>
        </p:nvSpPr>
        <p:spPr>
          <a:xfrm>
            <a:off x="7239000" y="6278917"/>
            <a:ext cx="3810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65" name="Curved Connector 164"/>
          <p:cNvCxnSpPr>
            <a:stCxn id="150" idx="4"/>
            <a:endCxn id="164" idx="0"/>
          </p:cNvCxnSpPr>
          <p:nvPr/>
        </p:nvCxnSpPr>
        <p:spPr bwMode="auto">
          <a:xfrm rot="16200000" flipH="1">
            <a:off x="6934200" y="5783617"/>
            <a:ext cx="762000" cy="2286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6" name="TextBox 165"/>
          <p:cNvSpPr txBox="1"/>
          <p:nvPr/>
        </p:nvSpPr>
        <p:spPr>
          <a:xfrm>
            <a:off x="2286000" y="6278917"/>
            <a:ext cx="12954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classification</a:t>
            </a:r>
            <a:endParaRPr lang="en-US" sz="1200" dirty="0">
              <a:latin typeface="Courier"/>
              <a:cs typeface="Courier"/>
            </a:endParaRPr>
          </a:p>
        </p:txBody>
      </p:sp>
      <p:cxnSp>
        <p:nvCxnSpPr>
          <p:cNvPr id="167" name="Curved Connector 166"/>
          <p:cNvCxnSpPr>
            <a:stCxn id="117" idx="4"/>
            <a:endCxn id="169" idx="0"/>
          </p:cNvCxnSpPr>
          <p:nvPr/>
        </p:nvCxnSpPr>
        <p:spPr bwMode="auto">
          <a:xfrm rot="16200000" flipH="1">
            <a:off x="4171295" y="5727122"/>
            <a:ext cx="762000" cy="3415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8" name="TextBox 167"/>
          <p:cNvSpPr txBox="1"/>
          <p:nvPr/>
        </p:nvSpPr>
        <p:spPr>
          <a:xfrm>
            <a:off x="46916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69" name="TextBox 168"/>
          <p:cNvSpPr txBox="1"/>
          <p:nvPr/>
        </p:nvSpPr>
        <p:spPr>
          <a:xfrm>
            <a:off x="4419600" y="6278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cxnSp>
        <p:nvCxnSpPr>
          <p:cNvPr id="170" name="Curved Connector 169"/>
          <p:cNvCxnSpPr>
            <a:stCxn id="140" idx="4"/>
            <a:endCxn id="166" idx="0"/>
          </p:cNvCxnSpPr>
          <p:nvPr/>
        </p:nvCxnSpPr>
        <p:spPr bwMode="auto">
          <a:xfrm rot="5400000">
            <a:off x="2571750" y="5878867"/>
            <a:ext cx="762000"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71" name="TextBox 170"/>
          <p:cNvSpPr txBox="1"/>
          <p:nvPr/>
        </p:nvSpPr>
        <p:spPr>
          <a:xfrm>
            <a:off x="3065783" y="5897917"/>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cxnSp>
        <p:nvCxnSpPr>
          <p:cNvPr id="172" name="Curved Connector 171"/>
          <p:cNvCxnSpPr>
            <a:stCxn id="123" idx="6"/>
            <a:endCxn id="150" idx="0"/>
          </p:cNvCxnSpPr>
          <p:nvPr/>
        </p:nvCxnSpPr>
        <p:spPr bwMode="auto">
          <a:xfrm>
            <a:off x="4110750" y="4358659"/>
            <a:ext cx="3090150" cy="853458"/>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73" name="TextBox 172"/>
          <p:cNvSpPr txBox="1"/>
          <p:nvPr/>
        </p:nvSpPr>
        <p:spPr>
          <a:xfrm>
            <a:off x="5715000" y="4297717"/>
            <a:ext cx="517030" cy="184666"/>
          </a:xfrm>
          <a:prstGeom prst="rect">
            <a:avLst/>
          </a:prstGeom>
          <a:noFill/>
        </p:spPr>
        <p:txBody>
          <a:bodyPr wrap="none" lIns="0" tIns="0" rIns="0" bIns="0" rtlCol="0">
            <a:spAutoFit/>
          </a:bodyPr>
          <a:lstStyle/>
          <a:p>
            <a:r>
              <a:rPr lang="en-US" sz="1200" i="1" dirty="0" smtClean="0">
                <a:solidFill>
                  <a:srgbClr val="008000"/>
                </a:solidFill>
                <a:latin typeface="+mn-lt"/>
              </a:rPr>
              <a:t>creator</a:t>
            </a:r>
            <a:endParaRPr lang="en-US" sz="1200" i="1" dirty="0">
              <a:solidFill>
                <a:srgbClr val="008000"/>
              </a:solidFill>
              <a:latin typeface="+mn-lt"/>
            </a:endParaRPr>
          </a:p>
        </p:txBody>
      </p:sp>
      <p:sp>
        <p:nvSpPr>
          <p:cNvPr id="174" name="Oval 173"/>
          <p:cNvSpPr/>
          <p:nvPr/>
        </p:nvSpPr>
        <p:spPr bwMode="auto">
          <a:xfrm>
            <a:off x="5029200" y="3733800"/>
            <a:ext cx="1295400" cy="259117"/>
          </a:xfrm>
          <a:prstGeom prst="ellipse">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8000"/>
                </a:solidFill>
                <a:effectLst/>
                <a:latin typeface="+mj-lt"/>
              </a:rPr>
              <a:t>Aggregation</a:t>
            </a:r>
          </a:p>
        </p:txBody>
      </p:sp>
      <p:cxnSp>
        <p:nvCxnSpPr>
          <p:cNvPr id="175" name="Curved Connector 174"/>
          <p:cNvCxnSpPr>
            <a:stCxn id="174" idx="2"/>
            <a:endCxn id="123" idx="7"/>
          </p:cNvCxnSpPr>
          <p:nvPr/>
        </p:nvCxnSpPr>
        <p:spPr bwMode="auto">
          <a:xfrm rot="10800000" flipV="1">
            <a:off x="3754248" y="3863358"/>
            <a:ext cx="1274952" cy="376747"/>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76" name="TextBox 175"/>
          <p:cNvSpPr txBox="1"/>
          <p:nvPr/>
        </p:nvSpPr>
        <p:spPr>
          <a:xfrm>
            <a:off x="4221074" y="39606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177" name="Curved Connector 176"/>
          <p:cNvCxnSpPr>
            <a:stCxn id="151" idx="4"/>
            <a:endCxn id="174" idx="0"/>
          </p:cNvCxnSpPr>
          <p:nvPr/>
        </p:nvCxnSpPr>
        <p:spPr bwMode="auto">
          <a:xfrm rot="16200000" flipH="1">
            <a:off x="4796809" y="2853708"/>
            <a:ext cx="883883" cy="876300"/>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78" name="TextBox 177"/>
          <p:cNvSpPr txBox="1"/>
          <p:nvPr/>
        </p:nvSpPr>
        <p:spPr>
          <a:xfrm>
            <a:off x="4648200" y="3383317"/>
            <a:ext cx="833448" cy="184666"/>
          </a:xfrm>
          <a:prstGeom prst="rect">
            <a:avLst/>
          </a:prstGeom>
          <a:noFill/>
        </p:spPr>
        <p:txBody>
          <a:bodyPr wrap="none" lIns="0" tIns="0" rIns="0" bIns="0" rtlCol="0">
            <a:spAutoFit/>
          </a:bodyPr>
          <a:lstStyle/>
          <a:p>
            <a:r>
              <a:rPr lang="en-US" sz="1200" i="1" dirty="0" err="1" smtClean="0">
                <a:solidFill>
                  <a:srgbClr val="008000"/>
                </a:solidFill>
                <a:latin typeface="+mn-lt"/>
              </a:rPr>
              <a:t>subClassOf</a:t>
            </a:r>
            <a:endParaRPr lang="en-US" sz="1200" i="1" dirty="0">
              <a:solidFill>
                <a:srgbClr val="008000"/>
              </a:solidFill>
              <a:latin typeface="+mn-lt"/>
            </a:endParaRPr>
          </a:p>
        </p:txBody>
      </p:sp>
      <p:cxnSp>
        <p:nvCxnSpPr>
          <p:cNvPr id="179" name="Curved Connector 178"/>
          <p:cNvCxnSpPr>
            <a:stCxn id="151" idx="6"/>
            <a:endCxn id="160" idx="7"/>
          </p:cNvCxnSpPr>
          <p:nvPr/>
        </p:nvCxnSpPr>
        <p:spPr bwMode="auto">
          <a:xfrm>
            <a:off x="5943600" y="2682259"/>
            <a:ext cx="2880612" cy="1736295"/>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80" name="TextBox 179"/>
          <p:cNvSpPr txBox="1"/>
          <p:nvPr/>
        </p:nvSpPr>
        <p:spPr>
          <a:xfrm>
            <a:off x="7391975" y="2741451"/>
            <a:ext cx="380425" cy="184666"/>
          </a:xfrm>
          <a:prstGeom prst="rect">
            <a:avLst/>
          </a:prstGeom>
          <a:noFill/>
        </p:spPr>
        <p:txBody>
          <a:bodyPr wrap="none" lIns="0" tIns="0" rIns="0" bIns="0" rtlCol="0">
            <a:spAutoFit/>
          </a:bodyPr>
          <a:lstStyle/>
          <a:p>
            <a:r>
              <a:rPr lang="en-US" sz="1200" i="1" dirty="0" smtClean="0">
                <a:solidFill>
                  <a:srgbClr val="008000"/>
                </a:solidFill>
                <a:latin typeface="+mn-lt"/>
              </a:rPr>
              <a:t>page</a:t>
            </a:r>
            <a:endParaRPr lang="en-US" sz="1200" i="1" dirty="0">
              <a:solidFill>
                <a:srgbClr val="008000"/>
              </a:solidFill>
              <a:latin typeface="+mn-lt"/>
            </a:endParaRPr>
          </a:p>
        </p:txBody>
      </p:sp>
      <p:sp>
        <p:nvSpPr>
          <p:cNvPr id="181" name="TextBox 180"/>
          <p:cNvSpPr txBox="1"/>
          <p:nvPr/>
        </p:nvSpPr>
        <p:spPr>
          <a:xfrm>
            <a:off x="840821" y="3230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sp>
        <p:nvSpPr>
          <p:cNvPr id="182" name="TextBox 181"/>
          <p:cNvSpPr txBox="1"/>
          <p:nvPr/>
        </p:nvSpPr>
        <p:spPr>
          <a:xfrm>
            <a:off x="1828800" y="3078517"/>
            <a:ext cx="4572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title</a:t>
            </a:r>
            <a:endParaRPr lang="en-US" sz="1200" dirty="0">
              <a:latin typeface="Courier"/>
              <a:cs typeface="Courier"/>
            </a:endParaRPr>
          </a:p>
        </p:txBody>
      </p:sp>
      <p:cxnSp>
        <p:nvCxnSpPr>
          <p:cNvPr id="183" name="Curved Connector 182"/>
          <p:cNvCxnSpPr>
            <a:stCxn id="123" idx="2"/>
            <a:endCxn id="182" idx="2"/>
          </p:cNvCxnSpPr>
          <p:nvPr/>
        </p:nvCxnSpPr>
        <p:spPr bwMode="auto">
          <a:xfrm rot="10800000" flipH="1">
            <a:off x="1676400" y="3307117"/>
            <a:ext cx="381000" cy="1051542"/>
          </a:xfrm>
          <a:prstGeom prst="curvedConnector4">
            <a:avLst>
              <a:gd name="adj1" fmla="val -60000"/>
              <a:gd name="adj2" fmla="val 57972"/>
            </a:avLst>
          </a:prstGeom>
          <a:solidFill>
            <a:srgbClr val="00B8FF"/>
          </a:solidFill>
          <a:ln w="12700" cap="flat" cmpd="sng" algn="ctr">
            <a:solidFill>
              <a:srgbClr val="0000FF"/>
            </a:solidFill>
            <a:prstDash val="sysDash"/>
            <a:round/>
            <a:headEnd type="none" w="med" len="med"/>
            <a:tailEnd type="triangle" w="med" len="lg"/>
          </a:ln>
          <a:effectLst/>
        </p:spPr>
      </p:cxnSp>
      <p:cxnSp>
        <p:nvCxnSpPr>
          <p:cNvPr id="184" name="Curved Connector 183"/>
          <p:cNvCxnSpPr>
            <a:stCxn id="123" idx="2"/>
            <a:endCxn id="181" idx="2"/>
          </p:cNvCxnSpPr>
          <p:nvPr/>
        </p:nvCxnSpPr>
        <p:spPr bwMode="auto">
          <a:xfrm rot="10800000">
            <a:off x="1144312" y="3461749"/>
            <a:ext cx="532089" cy="896910"/>
          </a:xfrm>
          <a:prstGeom prst="curvedConnector2">
            <a:avLst/>
          </a:prstGeom>
          <a:solidFill>
            <a:srgbClr val="00B8FF"/>
          </a:solidFill>
          <a:ln w="12700" cap="flat" cmpd="sng" algn="ctr">
            <a:solidFill>
              <a:srgbClr val="0000FF"/>
            </a:solidFill>
            <a:prstDash val="sysDash"/>
            <a:round/>
            <a:headEnd type="none" w="med" len="med"/>
            <a:tailEnd type="triangle" w="med" len="lg"/>
          </a:ln>
          <a:effectLst/>
        </p:spPr>
      </p:cxnSp>
      <p:sp>
        <p:nvSpPr>
          <p:cNvPr id="185" name="TextBox 184"/>
          <p:cNvSpPr txBox="1"/>
          <p:nvPr/>
        </p:nvSpPr>
        <p:spPr>
          <a:xfrm>
            <a:off x="533400" y="3916717"/>
            <a:ext cx="842315" cy="184666"/>
          </a:xfrm>
          <a:prstGeom prst="rect">
            <a:avLst/>
          </a:prstGeom>
          <a:noFill/>
        </p:spPr>
        <p:txBody>
          <a:bodyPr wrap="none" lIns="0" tIns="0" rIns="0" bIns="0" rtlCol="0">
            <a:spAutoFit/>
          </a:bodyPr>
          <a:lstStyle/>
          <a:p>
            <a:r>
              <a:rPr lang="en-US" sz="1200" i="1" dirty="0" smtClean="0">
                <a:solidFill>
                  <a:srgbClr val="0000FF"/>
                </a:solidFill>
                <a:latin typeface="+mn-lt"/>
              </a:rPr>
              <a:t>provenance</a:t>
            </a:r>
            <a:endParaRPr lang="en-US" sz="1200" i="1" dirty="0">
              <a:solidFill>
                <a:srgbClr val="0000FF"/>
              </a:solidFill>
              <a:latin typeface="+mn-lt"/>
            </a:endParaRPr>
          </a:p>
        </p:txBody>
      </p:sp>
      <p:sp>
        <p:nvSpPr>
          <p:cNvPr id="186" name="TextBox 185"/>
          <p:cNvSpPr txBox="1"/>
          <p:nvPr/>
        </p:nvSpPr>
        <p:spPr>
          <a:xfrm>
            <a:off x="2075183" y="3579651"/>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sp>
        <p:nvSpPr>
          <p:cNvPr id="187" name="TextBox 186"/>
          <p:cNvSpPr txBox="1"/>
          <p:nvPr/>
        </p:nvSpPr>
        <p:spPr>
          <a:xfrm>
            <a:off x="8553896" y="4951251"/>
            <a:ext cx="209104" cy="184666"/>
          </a:xfrm>
          <a:prstGeom prst="rect">
            <a:avLst/>
          </a:prstGeom>
          <a:noFill/>
        </p:spPr>
        <p:txBody>
          <a:bodyPr wrap="none" lIns="0" tIns="0" rIns="0" bIns="0" rtlCol="0">
            <a:spAutoFit/>
          </a:bodyPr>
          <a:lstStyle/>
          <a:p>
            <a:r>
              <a:rPr lang="en-US" sz="1200" i="1" dirty="0" err="1" smtClean="0">
                <a:solidFill>
                  <a:srgbClr val="0000FF"/>
                </a:solidFill>
                <a:latin typeface="+mn-lt"/>
              </a:rPr>
              <a:t>uri</a:t>
            </a:r>
            <a:endParaRPr lang="en-US" sz="1200" i="1" dirty="0">
              <a:solidFill>
                <a:srgbClr val="0000FF"/>
              </a:solidFill>
              <a:latin typeface="+mn-lt"/>
            </a:endParaRPr>
          </a:p>
        </p:txBody>
      </p:sp>
      <p:cxnSp>
        <p:nvCxnSpPr>
          <p:cNvPr id="188" name="Curved Connector 187"/>
          <p:cNvCxnSpPr>
            <a:stCxn id="151" idx="3"/>
            <a:endCxn id="123" idx="1"/>
          </p:cNvCxnSpPr>
          <p:nvPr/>
        </p:nvCxnSpPr>
        <p:spPr bwMode="auto">
          <a:xfrm rot="5400000">
            <a:off x="2292993" y="2540721"/>
            <a:ext cx="1439295" cy="1959475"/>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89" name="TextBox 188"/>
          <p:cNvSpPr txBox="1"/>
          <p:nvPr/>
        </p:nvSpPr>
        <p:spPr>
          <a:xfrm>
            <a:off x="2667000" y="31224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190" name="Curved Connector 189"/>
          <p:cNvCxnSpPr>
            <a:stCxn id="152" idx="5"/>
            <a:endCxn id="160" idx="1"/>
          </p:cNvCxnSpPr>
          <p:nvPr/>
        </p:nvCxnSpPr>
        <p:spPr bwMode="auto">
          <a:xfrm rot="16200000" flipH="1">
            <a:off x="7403990" y="3806555"/>
            <a:ext cx="779543" cy="444454"/>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91" name="TextBox 190"/>
          <p:cNvSpPr txBox="1"/>
          <p:nvPr/>
        </p:nvSpPr>
        <p:spPr>
          <a:xfrm>
            <a:off x="7693055" y="3764317"/>
            <a:ext cx="765145" cy="184666"/>
          </a:xfrm>
          <a:prstGeom prst="rect">
            <a:avLst/>
          </a:prstGeom>
          <a:noFill/>
        </p:spPr>
        <p:txBody>
          <a:bodyPr wrap="none" lIns="0" tIns="0" rIns="0" bIns="0" rtlCol="0">
            <a:spAutoFit/>
          </a:bodyPr>
          <a:lstStyle/>
          <a:p>
            <a:r>
              <a:rPr lang="en-US" sz="1200" i="1" dirty="0" err="1" smtClean="0">
                <a:solidFill>
                  <a:srgbClr val="008000"/>
                </a:solidFill>
                <a:latin typeface="+mn-lt"/>
              </a:rPr>
              <a:t>isShownAt</a:t>
            </a:r>
            <a:endParaRPr lang="en-US" sz="1200" i="1" dirty="0">
              <a:solidFill>
                <a:srgbClr val="008000"/>
              </a:solidFill>
              <a:latin typeface="+mn-lt"/>
            </a:endParaRPr>
          </a:p>
        </p:txBody>
      </p:sp>
      <p:grpSp>
        <p:nvGrpSpPr>
          <p:cNvPr id="75" name="Group 74"/>
          <p:cNvGrpSpPr/>
          <p:nvPr/>
        </p:nvGrpSpPr>
        <p:grpSpPr>
          <a:xfrm>
            <a:off x="491835" y="2971799"/>
            <a:ext cx="7813965" cy="2895601"/>
            <a:chOff x="491835" y="2971799"/>
            <a:chExt cx="7813965" cy="2895601"/>
          </a:xfrm>
        </p:grpSpPr>
        <p:sp>
          <p:nvSpPr>
            <p:cNvPr id="76" name="Rounded Rectangle 75"/>
            <p:cNvSpPr/>
            <p:nvPr/>
          </p:nvSpPr>
          <p:spPr bwMode="auto">
            <a:xfrm>
              <a:off x="4038600" y="3712406"/>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77" name="Rounded Rectangle 76"/>
            <p:cNvSpPr/>
            <p:nvPr/>
          </p:nvSpPr>
          <p:spPr bwMode="auto">
            <a:xfrm>
              <a:off x="5715000" y="4526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78" name="Rounded Rectangle 77"/>
            <p:cNvSpPr/>
            <p:nvPr/>
          </p:nvSpPr>
          <p:spPr bwMode="auto">
            <a:xfrm>
              <a:off x="75438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79" name="Rounded Rectangle 78"/>
            <p:cNvSpPr/>
            <p:nvPr/>
          </p:nvSpPr>
          <p:spPr bwMode="auto">
            <a:xfrm>
              <a:off x="7772400" y="39929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80" name="Rounded Rectangle 79"/>
            <p:cNvSpPr/>
            <p:nvPr/>
          </p:nvSpPr>
          <p:spPr bwMode="auto">
            <a:xfrm>
              <a:off x="4876800" y="31547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81" name="Rounded Rectangle 80"/>
            <p:cNvSpPr/>
            <p:nvPr/>
          </p:nvSpPr>
          <p:spPr bwMode="auto">
            <a:xfrm>
              <a:off x="34290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82" name="Rounded Rectangle 81"/>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83" name="Rounded Rectangle 82"/>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4" name="Rounded Rectangle 83"/>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5" name="Rounded Rectangle 84"/>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6" name="Rounded Rectangle 85"/>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7" name="Rounded Rectangle 86"/>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8" name="Rounded Rectangle 87"/>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9" name="Rounded Rectangle 88"/>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90" name="Rounded Rectangle 89"/>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91" name="Rounded Rectangle 90"/>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2" name="Rounded Rectangle 91"/>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93" name="Rounded Rectangle 92"/>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4" name="Rounded Rectangle 93"/>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95" name="Rounded Rectangle 94"/>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6" name="Rounded Rectangle 95"/>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97" name="Rounded Rectangle 96"/>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8" name="Rounded Rectangle 97"/>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99" name="Rounded Rectangle 98"/>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00" name="Rounded Rectangle 99"/>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01" name="Rounded Rectangle 100"/>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02" name="Rounded Rectangle 101"/>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03" name="Rounded Rectangle 102"/>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04" name="Rounded Rectangle 103"/>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05" name="Rounded Rectangle 104"/>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06" name="Rounded Rectangle 105"/>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Tree>
    <p:extLst>
      <p:ext uri="{BB962C8B-B14F-4D97-AF65-F5344CB8AC3E}">
        <p14:creationId xmlns:p14="http://schemas.microsoft.com/office/powerpoint/2010/main" val="1984623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49</a:t>
            </a:fld>
            <a:endParaRPr lang="en-US" dirty="0"/>
          </a:p>
        </p:txBody>
      </p:sp>
      <p:sp>
        <p:nvSpPr>
          <p:cNvPr id="2" name="Title 1"/>
          <p:cNvSpPr>
            <a:spLocks noGrp="1"/>
          </p:cNvSpPr>
          <p:nvPr>
            <p:ph type="title"/>
          </p:nvPr>
        </p:nvSpPr>
        <p:spPr>
          <a:xfrm>
            <a:off x="457200" y="152400"/>
            <a:ext cx="8228013" cy="685800"/>
          </a:xfrm>
        </p:spPr>
        <p:txBody>
          <a:bodyPr/>
          <a:lstStyle/>
          <a:p>
            <a:r>
              <a:rPr lang="en-US" dirty="0" smtClean="0"/>
              <a:t>Map Source Attributes to the Graph</a:t>
            </a:r>
            <a:endParaRPr lang="en-US" dirty="0"/>
          </a:p>
        </p:txBody>
      </p:sp>
      <p:graphicFrame>
        <p:nvGraphicFramePr>
          <p:cNvPr id="112" name="Table 111"/>
          <p:cNvGraphicFramePr>
            <a:graphicFrameLocks noGrp="1"/>
          </p:cNvGraphicFramePr>
          <p:nvPr>
            <p:extLst>
              <p:ext uri="{D42A27DB-BD31-4B8C-83A1-F6EECF244321}">
                <p14:modId xmlns:p14="http://schemas.microsoft.com/office/powerpoint/2010/main" val="2126782934"/>
              </p:ext>
            </p:extLst>
          </p:nvPr>
        </p:nvGraphicFramePr>
        <p:xfrm>
          <a:off x="914400" y="914400"/>
          <a:ext cx="7315200" cy="1371600"/>
        </p:xfrm>
        <a:graphic>
          <a:graphicData uri="http://schemas.openxmlformats.org/drawingml/2006/table">
            <a:tbl>
              <a:tblPr bandRow="1">
                <a:tableStyleId>{2D5ABB26-0587-4C30-8999-92F81FD0307C}</a:tableStyleId>
              </a:tblPr>
              <a:tblGrid>
                <a:gridCol w="2204581"/>
                <a:gridCol w="5110619"/>
              </a:tblGrid>
              <a:tr h="138746">
                <a:tc>
                  <a:txBody>
                    <a:bodyPr/>
                    <a:lstStyle/>
                    <a:p>
                      <a:pPr algn="ctr"/>
                      <a:r>
                        <a:rPr lang="en-US" sz="1200" dirty="0" smtClean="0">
                          <a:latin typeface="Trebuchet MS"/>
                          <a:cs typeface="Trebuchet MS"/>
                        </a:rPr>
                        <a:t>title</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EC18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Trebuchet MS"/>
                          <a:cs typeface="Trebuchet MS"/>
                        </a:rPr>
                        <a:t>&lt;</a:t>
                      </a:r>
                      <a:r>
                        <a:rPr lang="en-US" sz="1200" b="0" dirty="0" err="1" smtClean="0">
                          <a:solidFill>
                            <a:schemeClr val="tx1"/>
                          </a:solidFill>
                          <a:latin typeface="Trebuchet MS"/>
                          <a:cs typeface="Trebuchet MS"/>
                        </a:rPr>
                        <a:t>CulturalHeritageObject,title</a:t>
                      </a:r>
                      <a:r>
                        <a:rPr lang="en-US" sz="1200" b="0" dirty="0" smtClean="0">
                          <a:solidFill>
                            <a:schemeClr val="tx1"/>
                          </a:solidFill>
                          <a:latin typeface="Trebuchet MS"/>
                          <a:cs typeface="Trebuchet MS"/>
                        </a:rPr>
                        <a:t>&gt;</a:t>
                      </a:r>
                      <a:r>
                        <a:rPr lang="en-US" sz="1200" b="1" dirty="0" smtClean="0">
                          <a:solidFill>
                            <a:schemeClr val="tx1"/>
                          </a:solidFill>
                          <a:latin typeface="Trebuchet MS"/>
                          <a:cs typeface="Trebuchet MS"/>
                        </a:rPr>
                        <a:t>   </a:t>
                      </a:r>
                      <a:r>
                        <a:rPr lang="en-US" sz="1200" b="1" dirty="0" smtClean="0">
                          <a:solidFill>
                            <a:srgbClr val="C40005"/>
                          </a:solidFill>
                          <a:latin typeface="Trebuchet MS"/>
                          <a:cs typeface="Trebuchet MS"/>
                        </a:rPr>
                        <a:t>&lt;</a:t>
                      </a:r>
                      <a:r>
                        <a:rPr lang="en-US" sz="1200" b="1" dirty="0" err="1" smtClean="0">
                          <a:solidFill>
                            <a:srgbClr val="C40005"/>
                          </a:solidFill>
                          <a:latin typeface="Trebuchet MS"/>
                          <a:cs typeface="Trebuchet MS"/>
                        </a:rPr>
                        <a:t>CulturalHeritageObject,label</a:t>
                      </a:r>
                      <a:r>
                        <a:rPr lang="en-US" sz="1200" b="1" dirty="0" smtClean="0">
                          <a:solidFill>
                            <a:srgbClr val="C40005"/>
                          </a:solidFill>
                          <a:latin typeface="Trebuchet MS"/>
                          <a:cs typeface="Trebuchet MS"/>
                        </a:rPr>
                        <a:t>&gt;</a:t>
                      </a:r>
                      <a:r>
                        <a:rPr lang="en-US" sz="1200" dirty="0" smtClean="0">
                          <a:latin typeface="Trebuchet MS"/>
                          <a:cs typeface="Trebuchet MS"/>
                        </a:rPr>
                        <a: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EC185"/>
                    </a:solidFill>
                  </a:tcPr>
                </a:tc>
              </a:tr>
              <a:tr h="0">
                <a:tc>
                  <a:txBody>
                    <a:bodyPr/>
                    <a:lstStyle/>
                    <a:p>
                      <a:pPr algn="ctr"/>
                      <a:r>
                        <a:rPr lang="en-US" sz="1200" dirty="0" smtClean="0">
                          <a:latin typeface="Trebuchet MS"/>
                          <a:cs typeface="Trebuchet MS"/>
                        </a:rPr>
                        <a:t>credit</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CulturalHeritageObject,provenance</a:t>
                      </a:r>
                      <a:r>
                        <a:rPr lang="en-US" sz="1200" dirty="0" smtClean="0">
                          <a:latin typeface="Trebuchet MS"/>
                          <a:cs typeface="Trebuchet MS"/>
                        </a:rPr>
                        <a:t>&gt;   &lt;</a:t>
                      </a:r>
                      <a:r>
                        <a:rPr lang="en-US" sz="1200" dirty="0" err="1" smtClean="0">
                          <a:latin typeface="Trebuchet MS"/>
                          <a:cs typeface="Trebuchet MS"/>
                        </a:rPr>
                        <a:t>Person,note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classification</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Concept,</a:t>
                      </a:r>
                      <a:r>
                        <a:rPr lang="en-US" sz="1200" baseline="0" dirty="0" err="1" smtClean="0">
                          <a:latin typeface="Trebuchet MS"/>
                          <a:cs typeface="Trebuchet MS"/>
                        </a:rPr>
                        <a:t>prefLabel</a:t>
                      </a:r>
                      <a:r>
                        <a:rPr lang="en-US" sz="1200" baseline="0" dirty="0" smtClean="0">
                          <a:latin typeface="Trebuchet MS"/>
                          <a:cs typeface="Trebuchet MS"/>
                        </a:rPr>
                        <a:t>&gt;   </a:t>
                      </a:r>
                      <a:r>
                        <a:rPr lang="en-US" sz="1200" dirty="0" smtClean="0">
                          <a:latin typeface="Trebuchet MS"/>
                          <a:cs typeface="Trebuchet MS"/>
                        </a:rPr>
                        <a:t>&lt;</a:t>
                      </a:r>
                      <a:r>
                        <a:rPr lang="en-US" sz="1200" dirty="0" err="1" smtClean="0">
                          <a:latin typeface="Trebuchet MS"/>
                          <a:cs typeface="Trebuchet MS"/>
                        </a:rPr>
                        <a:t>Concept,label</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name</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aac:Person,name</a:t>
                      </a:r>
                      <a:r>
                        <a:rPr lang="en-US" sz="1200" dirty="0" smtClean="0">
                          <a:latin typeface="Trebuchet MS"/>
                          <a:cs typeface="Trebuchet MS"/>
                        </a:rPr>
                        <a:t>&gt;   &lt;</a:t>
                      </a:r>
                      <a:r>
                        <a:rPr lang="en-US" sz="1200" dirty="0" err="1" smtClean="0">
                          <a:latin typeface="Trebuchet MS"/>
                          <a:cs typeface="Trebuchet MS"/>
                        </a:rPr>
                        <a:t>foaf:Person,name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imageURL</a:t>
                      </a:r>
                      <a:endParaRPr lang="en-US" sz="1200" dirty="0" smtClean="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Document,uri</a:t>
                      </a:r>
                      <a:r>
                        <a:rPr lang="en-US" sz="1200" dirty="0" smtClean="0">
                          <a:latin typeface="Trebuchet MS"/>
                          <a:cs typeface="Trebuchet MS"/>
                        </a:rPr>
                        <a:t>&gt;   &lt;</a:t>
                      </a:r>
                      <a:r>
                        <a:rPr lang="en-US" sz="1200" dirty="0" err="1" smtClean="0">
                          <a:latin typeface="Trebuchet MS"/>
                          <a:cs typeface="Trebuchet MS"/>
                        </a:rPr>
                        <a:t>WebResource,uri</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117" name="Oval 116"/>
          <p:cNvSpPr/>
          <p:nvPr/>
        </p:nvSpPr>
        <p:spPr bwMode="auto">
          <a:xfrm>
            <a:off x="38100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sp>
        <p:nvSpPr>
          <p:cNvPr id="123" name="Oval 122"/>
          <p:cNvSpPr/>
          <p:nvPr/>
        </p:nvSpPr>
        <p:spPr bwMode="auto">
          <a:xfrm>
            <a:off x="1676400" y="4191000"/>
            <a:ext cx="2434350" cy="335317"/>
          </a:xfrm>
          <a:prstGeom prst="ellipse">
            <a:avLst/>
          </a:prstGeom>
          <a:solidFill>
            <a:srgbClr val="FEC185"/>
          </a:solidFill>
          <a:ln w="19050"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C40005"/>
                </a:solidFill>
                <a:effectLst/>
                <a:latin typeface="+mj-lt"/>
              </a:rPr>
              <a:t>CulturalHeritageObject</a:t>
            </a:r>
            <a:endParaRPr kumimoji="0" lang="en-US" sz="1200" b="1" i="0" u="none" strike="noStrike" cap="none" normalizeH="0" baseline="0" dirty="0" smtClean="0">
              <a:ln>
                <a:noFill/>
              </a:ln>
              <a:solidFill>
                <a:srgbClr val="C40005"/>
              </a:solidFill>
              <a:effectLst/>
              <a:latin typeface="+mj-lt"/>
            </a:endParaRPr>
          </a:p>
        </p:txBody>
      </p:sp>
      <p:cxnSp>
        <p:nvCxnSpPr>
          <p:cNvPr id="124" name="Curved Connector 123"/>
          <p:cNvCxnSpPr>
            <a:stCxn id="123" idx="4"/>
            <a:endCxn id="117" idx="0"/>
          </p:cNvCxnSpPr>
          <p:nvPr/>
        </p:nvCxnSpPr>
        <p:spPr bwMode="auto">
          <a:xfrm rot="16200000" flipH="1">
            <a:off x="3294637" y="4125254"/>
            <a:ext cx="685800" cy="14879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25" name="Curved Connector 124"/>
          <p:cNvCxnSpPr>
            <a:stCxn id="117" idx="4"/>
            <a:endCxn id="128" idx="0"/>
          </p:cNvCxnSpPr>
          <p:nvPr/>
        </p:nvCxnSpPr>
        <p:spPr bwMode="auto">
          <a:xfrm rot="5400000">
            <a:off x="3802340" y="5716389"/>
            <a:ext cx="778633" cy="3796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26" name="TextBox 125"/>
          <p:cNvSpPr txBox="1"/>
          <p:nvPr/>
        </p:nvSpPr>
        <p:spPr>
          <a:xfrm>
            <a:off x="3844171" y="5897917"/>
            <a:ext cx="423029" cy="184666"/>
          </a:xfrm>
          <a:prstGeom prst="rect">
            <a:avLst/>
          </a:prstGeom>
          <a:noFill/>
        </p:spPr>
        <p:txBody>
          <a:bodyPr wrap="none" lIns="0" tIns="0" rIns="0" bIns="0" rtlCol="0">
            <a:spAutoFit/>
          </a:bodyPr>
          <a:lstStyle/>
          <a:p>
            <a:r>
              <a:rPr lang="en-US" sz="1200" i="1" dirty="0" smtClean="0">
                <a:solidFill>
                  <a:srgbClr val="000000"/>
                </a:solidFill>
                <a:latin typeface="+mn-lt"/>
              </a:rPr>
              <a:t>name</a:t>
            </a:r>
            <a:endParaRPr lang="en-US" sz="1200" i="1" dirty="0">
              <a:solidFill>
                <a:srgbClr val="000000"/>
              </a:solidFill>
              <a:latin typeface="+mn-lt"/>
            </a:endParaRPr>
          </a:p>
        </p:txBody>
      </p:sp>
      <p:sp>
        <p:nvSpPr>
          <p:cNvPr id="127" name="TextBox 126"/>
          <p:cNvSpPr txBox="1"/>
          <p:nvPr/>
        </p:nvSpPr>
        <p:spPr>
          <a:xfrm>
            <a:off x="3521570" y="4875051"/>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128" name="TextBox 127"/>
          <p:cNvSpPr txBox="1"/>
          <p:nvPr/>
        </p:nvSpPr>
        <p:spPr>
          <a:xfrm>
            <a:off x="3812621" y="6295550"/>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29" name="Curved Connector 128"/>
          <p:cNvCxnSpPr>
            <a:stCxn id="123" idx="3"/>
            <a:endCxn id="140" idx="0"/>
          </p:cNvCxnSpPr>
          <p:nvPr/>
        </p:nvCxnSpPr>
        <p:spPr bwMode="auto">
          <a:xfrm rot="16200000" flipH="1">
            <a:off x="2134898" y="4375215"/>
            <a:ext cx="734906" cy="938898"/>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30" name="Curved Connector 129"/>
          <p:cNvCxnSpPr>
            <a:stCxn id="140" idx="4"/>
            <a:endCxn id="137" idx="0"/>
          </p:cNvCxnSpPr>
          <p:nvPr/>
        </p:nvCxnSpPr>
        <p:spPr bwMode="auto">
          <a:xfrm rot="5400000">
            <a:off x="2035448" y="5342565"/>
            <a:ext cx="762000" cy="1110704"/>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31" name="Curved Connector 130"/>
          <p:cNvCxnSpPr>
            <a:stCxn id="123" idx="2"/>
            <a:endCxn id="138" idx="0"/>
          </p:cNvCxnSpPr>
          <p:nvPr/>
        </p:nvCxnSpPr>
        <p:spPr bwMode="auto">
          <a:xfrm rot="10800000" flipV="1">
            <a:off x="706488" y="4358659"/>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132" name="Curved Connector 131"/>
          <p:cNvCxnSpPr>
            <a:stCxn id="123" idx="2"/>
            <a:endCxn id="139" idx="0"/>
          </p:cNvCxnSpPr>
          <p:nvPr/>
        </p:nvCxnSpPr>
        <p:spPr bwMode="auto">
          <a:xfrm rot="10800000" flipV="1">
            <a:off x="1445530" y="4358659"/>
            <a:ext cx="230870" cy="14399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33" name="TextBox 132"/>
          <p:cNvSpPr txBox="1"/>
          <p:nvPr/>
        </p:nvSpPr>
        <p:spPr>
          <a:xfrm>
            <a:off x="2209800" y="4875051"/>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134" name="TextBox 133"/>
          <p:cNvSpPr txBox="1"/>
          <p:nvPr/>
        </p:nvSpPr>
        <p:spPr>
          <a:xfrm>
            <a:off x="228600" y="4875051"/>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136" name="TextBox 135"/>
          <p:cNvSpPr txBox="1"/>
          <p:nvPr/>
        </p:nvSpPr>
        <p:spPr>
          <a:xfrm>
            <a:off x="2133600" y="5897917"/>
            <a:ext cx="679785" cy="184666"/>
          </a:xfrm>
          <a:prstGeom prst="rect">
            <a:avLst/>
          </a:prstGeom>
          <a:noFill/>
        </p:spPr>
        <p:txBody>
          <a:bodyPr wrap="none" lIns="0" tIns="0" rIns="0" bIns="0" rtlCol="0">
            <a:spAutoFit/>
          </a:bodyPr>
          <a:lstStyle/>
          <a:p>
            <a:r>
              <a:rPr lang="en-US" sz="1200" i="1" dirty="0" err="1" smtClean="0">
                <a:solidFill>
                  <a:srgbClr val="000000"/>
                </a:solidFill>
                <a:latin typeface="+mn-lt"/>
              </a:rPr>
              <a:t>prefLabel</a:t>
            </a:r>
            <a:endParaRPr lang="en-US" sz="1200" i="1" dirty="0">
              <a:solidFill>
                <a:srgbClr val="000000"/>
              </a:solidFill>
              <a:latin typeface="+mn-lt"/>
            </a:endParaRPr>
          </a:p>
        </p:txBody>
      </p:sp>
      <p:sp>
        <p:nvSpPr>
          <p:cNvPr id="137" name="TextBox 136"/>
          <p:cNvSpPr txBox="1"/>
          <p:nvPr/>
        </p:nvSpPr>
        <p:spPr>
          <a:xfrm>
            <a:off x="1676400" y="6278917"/>
            <a:ext cx="369392"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chemeClr val="bg1"/>
                </a:solidFill>
              </a:rPr>
              <a:t>type</a:t>
            </a:r>
            <a:endParaRPr lang="en-US" dirty="0">
              <a:solidFill>
                <a:schemeClr val="bg1"/>
              </a:solidFill>
            </a:endParaRPr>
          </a:p>
        </p:txBody>
      </p:sp>
      <p:sp>
        <p:nvSpPr>
          <p:cNvPr id="138" name="TextBox 137"/>
          <p:cNvSpPr txBox="1"/>
          <p:nvPr/>
        </p:nvSpPr>
        <p:spPr>
          <a:xfrm>
            <a:off x="152400" y="5341435"/>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solidFill>
                  <a:schemeClr val="bg1"/>
                </a:solidFill>
              </a:rPr>
              <a:t>creationDate</a:t>
            </a:r>
            <a:endParaRPr lang="en-US" dirty="0">
              <a:solidFill>
                <a:schemeClr val="bg1"/>
              </a:solidFill>
            </a:endParaRPr>
          </a:p>
        </p:txBody>
      </p:sp>
      <p:sp>
        <p:nvSpPr>
          <p:cNvPr id="139" name="TextBox 138"/>
          <p:cNvSpPr txBox="1"/>
          <p:nvPr/>
        </p:nvSpPr>
        <p:spPr>
          <a:xfrm>
            <a:off x="1214660" y="5798635"/>
            <a:ext cx="461740" cy="230832"/>
          </a:xfrm>
          <a:prstGeom prst="rect">
            <a:avLst/>
          </a:prstGeom>
          <a:no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chemeClr val="bg1"/>
                </a:solidFill>
              </a:rPr>
              <a:t>title</a:t>
            </a:r>
            <a:endParaRPr lang="en-US" dirty="0">
              <a:solidFill>
                <a:schemeClr val="bg1"/>
              </a:solidFill>
            </a:endParaRPr>
          </a:p>
        </p:txBody>
      </p:sp>
      <p:sp>
        <p:nvSpPr>
          <p:cNvPr id="140" name="Oval 139"/>
          <p:cNvSpPr/>
          <p:nvPr/>
        </p:nvSpPr>
        <p:spPr bwMode="auto">
          <a:xfrm>
            <a:off x="2286000" y="5212117"/>
            <a:ext cx="13716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rPr>
              <a:t>Concept</a:t>
            </a:r>
          </a:p>
        </p:txBody>
      </p:sp>
      <p:sp>
        <p:nvSpPr>
          <p:cNvPr id="141" name="Oval 140"/>
          <p:cNvSpPr/>
          <p:nvPr/>
        </p:nvSpPr>
        <p:spPr bwMode="auto">
          <a:xfrm>
            <a:off x="52578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142" name="Curved Connector 141"/>
          <p:cNvCxnSpPr>
            <a:stCxn id="123" idx="5"/>
            <a:endCxn id="141" idx="0"/>
          </p:cNvCxnSpPr>
          <p:nvPr/>
        </p:nvCxnSpPr>
        <p:spPr bwMode="auto">
          <a:xfrm rot="16200000" flipH="1">
            <a:off x="4424321" y="3807138"/>
            <a:ext cx="734906" cy="2075052"/>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143" name="Curved Connector 142"/>
          <p:cNvCxnSpPr>
            <a:stCxn id="141" idx="4"/>
            <a:endCxn id="146" idx="0"/>
          </p:cNvCxnSpPr>
          <p:nvPr/>
        </p:nvCxnSpPr>
        <p:spPr bwMode="auto">
          <a:xfrm rot="5400000">
            <a:off x="5334656" y="5784273"/>
            <a:ext cx="762000" cy="2272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44" name="TextBox 143"/>
          <p:cNvSpPr txBox="1"/>
          <p:nvPr/>
        </p:nvSpPr>
        <p:spPr>
          <a:xfrm>
            <a:off x="5334000" y="5897917"/>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145" name="TextBox 144"/>
          <p:cNvSpPr txBox="1"/>
          <p:nvPr/>
        </p:nvSpPr>
        <p:spPr>
          <a:xfrm>
            <a:off x="5038642" y="4875051"/>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146" name="TextBox 145"/>
          <p:cNvSpPr txBox="1"/>
          <p:nvPr/>
        </p:nvSpPr>
        <p:spPr>
          <a:xfrm>
            <a:off x="5412821" y="6278917"/>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47" name="Curved Connector 146"/>
          <p:cNvCxnSpPr>
            <a:stCxn id="141" idx="4"/>
            <a:endCxn id="149" idx="0"/>
          </p:cNvCxnSpPr>
          <p:nvPr/>
        </p:nvCxnSpPr>
        <p:spPr bwMode="auto">
          <a:xfrm rot="16200000" flipH="1">
            <a:off x="5734511" y="5611706"/>
            <a:ext cx="759768" cy="5701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48" name="TextBox 147"/>
          <p:cNvSpPr txBox="1"/>
          <p:nvPr/>
        </p:nvSpPr>
        <p:spPr>
          <a:xfrm>
            <a:off x="63680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49" name="TextBox 148"/>
          <p:cNvSpPr txBox="1"/>
          <p:nvPr/>
        </p:nvSpPr>
        <p:spPr>
          <a:xfrm>
            <a:off x="6096000" y="6276685"/>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sp>
        <p:nvSpPr>
          <p:cNvPr id="150" name="Oval 149"/>
          <p:cNvSpPr/>
          <p:nvPr/>
        </p:nvSpPr>
        <p:spPr bwMode="auto">
          <a:xfrm>
            <a:off x="6629400" y="52121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rgbClr val="0000FF"/>
                </a:solidFill>
                <a:latin typeface="+mj-lt"/>
              </a:rPr>
              <a:t>foaf:</a:t>
            </a:r>
            <a:r>
              <a:rPr kumimoji="0" lang="en-US" sz="1200" b="0" i="0" u="none" strike="noStrike" cap="none" normalizeH="0" baseline="0" dirty="0" err="1" smtClean="0">
                <a:ln>
                  <a:noFill/>
                </a:ln>
                <a:solidFill>
                  <a:srgbClr val="0000FF"/>
                </a:solidFill>
                <a:effectLst/>
                <a:latin typeface="+mj-lt"/>
              </a:rPr>
              <a:t>Person</a:t>
            </a:r>
            <a:endParaRPr kumimoji="0" lang="en-US" sz="1200" b="0" i="0" u="none" strike="noStrike" cap="none" normalizeH="0" baseline="0" dirty="0" smtClean="0">
              <a:ln>
                <a:noFill/>
              </a:ln>
              <a:solidFill>
                <a:srgbClr val="0000FF"/>
              </a:solidFill>
              <a:effectLst/>
              <a:latin typeface="+mj-lt"/>
            </a:endParaRPr>
          </a:p>
        </p:txBody>
      </p:sp>
      <p:sp>
        <p:nvSpPr>
          <p:cNvPr id="151" name="Oval 150"/>
          <p:cNvSpPr/>
          <p:nvPr/>
        </p:nvSpPr>
        <p:spPr bwMode="auto">
          <a:xfrm>
            <a:off x="3657600" y="2514600"/>
            <a:ext cx="22860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152" name="Oval 151"/>
          <p:cNvSpPr/>
          <p:nvPr/>
        </p:nvSpPr>
        <p:spPr bwMode="auto">
          <a:xfrm>
            <a:off x="6400800" y="3352800"/>
            <a:ext cx="13716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WebResource</a:t>
            </a:r>
            <a:endParaRPr kumimoji="0" lang="en-US" sz="1200" b="0" i="0" u="none" strike="noStrike" cap="none" normalizeH="0" baseline="0" dirty="0" smtClean="0">
              <a:ln>
                <a:noFill/>
              </a:ln>
              <a:solidFill>
                <a:schemeClr val="tx1"/>
              </a:solidFill>
              <a:effectLst/>
              <a:latin typeface="+mj-lt"/>
            </a:endParaRPr>
          </a:p>
        </p:txBody>
      </p:sp>
      <p:sp>
        <p:nvSpPr>
          <p:cNvPr id="153" name="TextBox 152"/>
          <p:cNvSpPr txBox="1"/>
          <p:nvPr/>
        </p:nvSpPr>
        <p:spPr>
          <a:xfrm>
            <a:off x="7086600" y="4295485"/>
            <a:ext cx="457200"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image</a:t>
            </a:r>
            <a:endParaRPr lang="en-US" sz="1200" dirty="0">
              <a:latin typeface="Courier"/>
              <a:cs typeface="Courier"/>
            </a:endParaRPr>
          </a:p>
        </p:txBody>
      </p:sp>
      <p:cxnSp>
        <p:nvCxnSpPr>
          <p:cNvPr id="154" name="Curved Connector 153"/>
          <p:cNvCxnSpPr>
            <a:stCxn id="152" idx="4"/>
            <a:endCxn id="153" idx="0"/>
          </p:cNvCxnSpPr>
          <p:nvPr/>
        </p:nvCxnSpPr>
        <p:spPr bwMode="auto">
          <a:xfrm rot="16200000" flipH="1">
            <a:off x="6897216" y="3877501"/>
            <a:ext cx="607368" cy="228600"/>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155" name="TextBox 154"/>
          <p:cNvSpPr txBox="1"/>
          <p:nvPr/>
        </p:nvSpPr>
        <p:spPr>
          <a:xfrm>
            <a:off x="6953696" y="3960651"/>
            <a:ext cx="209104" cy="184666"/>
          </a:xfrm>
          <a:prstGeom prst="rect">
            <a:avLst/>
          </a:prstGeom>
          <a:noFill/>
        </p:spPr>
        <p:txBody>
          <a:bodyPr wrap="none" lIns="0" tIns="0" rIns="0" bIns="0" rtlCol="0">
            <a:spAutoFit/>
          </a:bodyPr>
          <a:lstStyle/>
          <a:p>
            <a:r>
              <a:rPr lang="en-US" sz="1200" i="1" dirty="0" err="1" smtClean="0">
                <a:solidFill>
                  <a:srgbClr val="000000"/>
                </a:solidFill>
                <a:latin typeface="+mn-lt"/>
              </a:rPr>
              <a:t>uri</a:t>
            </a:r>
            <a:endParaRPr lang="en-US" sz="1200" i="1" dirty="0">
              <a:solidFill>
                <a:srgbClr val="000000"/>
              </a:solidFill>
              <a:latin typeface="+mn-lt"/>
            </a:endParaRPr>
          </a:p>
        </p:txBody>
      </p:sp>
      <p:cxnSp>
        <p:nvCxnSpPr>
          <p:cNvPr id="156" name="Curved Connector 155"/>
          <p:cNvCxnSpPr>
            <a:stCxn id="151" idx="4"/>
            <a:endCxn id="123" idx="0"/>
          </p:cNvCxnSpPr>
          <p:nvPr/>
        </p:nvCxnSpPr>
        <p:spPr bwMode="auto">
          <a:xfrm rot="5400000">
            <a:off x="3176547" y="2566946"/>
            <a:ext cx="1341083" cy="19070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57" name="TextBox 156"/>
          <p:cNvSpPr txBox="1"/>
          <p:nvPr/>
        </p:nvSpPr>
        <p:spPr>
          <a:xfrm>
            <a:off x="3200400" y="3307117"/>
            <a:ext cx="1158733" cy="184666"/>
          </a:xfrm>
          <a:prstGeom prst="rect">
            <a:avLst/>
          </a:prstGeom>
          <a:noFill/>
        </p:spPr>
        <p:txBody>
          <a:bodyPr wrap="none" lIns="0" tIns="0" rIns="0" bIns="0" rtlCol="0">
            <a:spAutoFit/>
          </a:bodyPr>
          <a:lstStyle/>
          <a:p>
            <a:r>
              <a:rPr lang="en-US" sz="1200" i="1" dirty="0" err="1" smtClean="0">
                <a:solidFill>
                  <a:srgbClr val="000000"/>
                </a:solidFill>
                <a:latin typeface="+mn-lt"/>
              </a:rPr>
              <a:t>aggregatedCHO</a:t>
            </a:r>
            <a:endParaRPr lang="en-US" sz="1200" i="1" dirty="0">
              <a:solidFill>
                <a:srgbClr val="000000"/>
              </a:solidFill>
              <a:latin typeface="+mn-lt"/>
            </a:endParaRPr>
          </a:p>
        </p:txBody>
      </p:sp>
      <p:sp>
        <p:nvSpPr>
          <p:cNvPr id="158" name="TextBox 157"/>
          <p:cNvSpPr txBox="1"/>
          <p:nvPr/>
        </p:nvSpPr>
        <p:spPr>
          <a:xfrm>
            <a:off x="5783832" y="3154717"/>
            <a:ext cx="616968" cy="184666"/>
          </a:xfrm>
          <a:prstGeom prst="rect">
            <a:avLst/>
          </a:prstGeom>
          <a:noFill/>
        </p:spPr>
        <p:txBody>
          <a:bodyPr wrap="none" lIns="0" tIns="0" rIns="0" bIns="0" rtlCol="0">
            <a:spAutoFit/>
          </a:bodyPr>
          <a:lstStyle/>
          <a:p>
            <a:r>
              <a:rPr lang="en-US" sz="1200" i="1" dirty="0" err="1" smtClean="0">
                <a:solidFill>
                  <a:srgbClr val="000000"/>
                </a:solidFill>
                <a:latin typeface="+mn-lt"/>
              </a:rPr>
              <a:t>hasView</a:t>
            </a:r>
            <a:endParaRPr lang="en-US" sz="1200" i="1" dirty="0">
              <a:solidFill>
                <a:srgbClr val="000000"/>
              </a:solidFill>
              <a:latin typeface="+mn-lt"/>
            </a:endParaRPr>
          </a:p>
        </p:txBody>
      </p:sp>
      <p:cxnSp>
        <p:nvCxnSpPr>
          <p:cNvPr id="159" name="Curved Connector 158"/>
          <p:cNvCxnSpPr>
            <a:stCxn id="151" idx="4"/>
            <a:endCxn id="152" idx="0"/>
          </p:cNvCxnSpPr>
          <p:nvPr/>
        </p:nvCxnSpPr>
        <p:spPr bwMode="auto">
          <a:xfrm rot="16200000" flipH="1">
            <a:off x="5692159" y="1958358"/>
            <a:ext cx="502883" cy="22860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60" name="Oval 159"/>
          <p:cNvSpPr/>
          <p:nvPr/>
        </p:nvSpPr>
        <p:spPr bwMode="auto">
          <a:xfrm>
            <a:off x="7848600" y="43739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rPr>
              <a:t>Document</a:t>
            </a:r>
            <a:endParaRPr kumimoji="0" lang="en-US" sz="1200" b="0" i="0" u="none" strike="noStrike" cap="none" normalizeH="0" baseline="0" dirty="0" smtClean="0">
              <a:ln>
                <a:noFill/>
              </a:ln>
              <a:solidFill>
                <a:srgbClr val="0000FF"/>
              </a:solidFill>
              <a:effectLst/>
              <a:latin typeface="+mj-lt"/>
            </a:endParaRPr>
          </a:p>
        </p:txBody>
      </p:sp>
      <p:sp>
        <p:nvSpPr>
          <p:cNvPr id="161" name="TextBox 160"/>
          <p:cNvSpPr txBox="1"/>
          <p:nvPr/>
        </p:nvSpPr>
        <p:spPr>
          <a:xfrm>
            <a:off x="8077200" y="5362285"/>
            <a:ext cx="7620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err="1" smtClean="0">
                <a:latin typeface="Courier"/>
                <a:cs typeface="Courier"/>
              </a:rPr>
              <a:t>imageURL</a:t>
            </a:r>
            <a:endParaRPr lang="en-US" sz="1200" dirty="0">
              <a:latin typeface="Courier"/>
              <a:cs typeface="Courier"/>
            </a:endParaRPr>
          </a:p>
        </p:txBody>
      </p:sp>
      <p:cxnSp>
        <p:nvCxnSpPr>
          <p:cNvPr id="162" name="Curved Connector 161"/>
          <p:cNvCxnSpPr>
            <a:stCxn id="160" idx="4"/>
            <a:endCxn id="161" idx="0"/>
          </p:cNvCxnSpPr>
          <p:nvPr/>
        </p:nvCxnSpPr>
        <p:spPr bwMode="auto">
          <a:xfrm rot="16200000" flipH="1">
            <a:off x="8097366" y="5001451"/>
            <a:ext cx="683568"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3" name="TextBox 162"/>
          <p:cNvSpPr txBox="1"/>
          <p:nvPr/>
        </p:nvSpPr>
        <p:spPr>
          <a:xfrm>
            <a:off x="7391400" y="5897917"/>
            <a:ext cx="423029" cy="184666"/>
          </a:xfrm>
          <a:prstGeom prst="rect">
            <a:avLst/>
          </a:prstGeom>
          <a:noFill/>
        </p:spPr>
        <p:txBody>
          <a:bodyPr wrap="none" lIns="0" tIns="0" rIns="0" bIns="0" rtlCol="0">
            <a:spAutoFit/>
          </a:bodyPr>
          <a:lstStyle/>
          <a:p>
            <a:r>
              <a:rPr lang="en-US" sz="1200" i="1" dirty="0" smtClean="0">
                <a:solidFill>
                  <a:srgbClr val="0000FF"/>
                </a:solidFill>
                <a:latin typeface="+mn-lt"/>
              </a:rPr>
              <a:t>name</a:t>
            </a:r>
            <a:endParaRPr lang="en-US" sz="1200" i="1" dirty="0">
              <a:solidFill>
                <a:srgbClr val="0000FF"/>
              </a:solidFill>
              <a:latin typeface="+mn-lt"/>
            </a:endParaRPr>
          </a:p>
        </p:txBody>
      </p:sp>
      <p:sp>
        <p:nvSpPr>
          <p:cNvPr id="164" name="TextBox 163"/>
          <p:cNvSpPr txBox="1"/>
          <p:nvPr/>
        </p:nvSpPr>
        <p:spPr>
          <a:xfrm>
            <a:off x="7239000" y="6278917"/>
            <a:ext cx="3810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65" name="Curved Connector 164"/>
          <p:cNvCxnSpPr>
            <a:stCxn id="150" idx="4"/>
            <a:endCxn id="164" idx="0"/>
          </p:cNvCxnSpPr>
          <p:nvPr/>
        </p:nvCxnSpPr>
        <p:spPr bwMode="auto">
          <a:xfrm rot="16200000" flipH="1">
            <a:off x="6934200" y="5783617"/>
            <a:ext cx="762000" cy="2286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6" name="TextBox 165"/>
          <p:cNvSpPr txBox="1"/>
          <p:nvPr/>
        </p:nvSpPr>
        <p:spPr>
          <a:xfrm>
            <a:off x="2286000" y="6278917"/>
            <a:ext cx="12954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classification</a:t>
            </a:r>
            <a:endParaRPr lang="en-US" sz="1200" dirty="0">
              <a:latin typeface="Courier"/>
              <a:cs typeface="Courier"/>
            </a:endParaRPr>
          </a:p>
        </p:txBody>
      </p:sp>
      <p:cxnSp>
        <p:nvCxnSpPr>
          <p:cNvPr id="167" name="Curved Connector 166"/>
          <p:cNvCxnSpPr>
            <a:stCxn id="117" idx="4"/>
            <a:endCxn id="169" idx="0"/>
          </p:cNvCxnSpPr>
          <p:nvPr/>
        </p:nvCxnSpPr>
        <p:spPr bwMode="auto">
          <a:xfrm rot="16200000" flipH="1">
            <a:off x="4171295" y="5727122"/>
            <a:ext cx="762000" cy="3415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68" name="TextBox 167"/>
          <p:cNvSpPr txBox="1"/>
          <p:nvPr/>
        </p:nvSpPr>
        <p:spPr>
          <a:xfrm>
            <a:off x="46916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69" name="TextBox 168"/>
          <p:cNvSpPr txBox="1"/>
          <p:nvPr/>
        </p:nvSpPr>
        <p:spPr>
          <a:xfrm>
            <a:off x="4419600" y="6278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cxnSp>
        <p:nvCxnSpPr>
          <p:cNvPr id="170" name="Curved Connector 169"/>
          <p:cNvCxnSpPr>
            <a:stCxn id="140" idx="4"/>
            <a:endCxn id="166" idx="0"/>
          </p:cNvCxnSpPr>
          <p:nvPr/>
        </p:nvCxnSpPr>
        <p:spPr bwMode="auto">
          <a:xfrm rot="5400000">
            <a:off x="2571750" y="5878867"/>
            <a:ext cx="762000"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71" name="TextBox 170"/>
          <p:cNvSpPr txBox="1"/>
          <p:nvPr/>
        </p:nvSpPr>
        <p:spPr>
          <a:xfrm>
            <a:off x="3065783" y="5897917"/>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cxnSp>
        <p:nvCxnSpPr>
          <p:cNvPr id="172" name="Curved Connector 171"/>
          <p:cNvCxnSpPr>
            <a:stCxn id="123" idx="6"/>
            <a:endCxn id="150" idx="0"/>
          </p:cNvCxnSpPr>
          <p:nvPr/>
        </p:nvCxnSpPr>
        <p:spPr bwMode="auto">
          <a:xfrm>
            <a:off x="4110750" y="4358659"/>
            <a:ext cx="3090150" cy="853458"/>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73" name="TextBox 172"/>
          <p:cNvSpPr txBox="1"/>
          <p:nvPr/>
        </p:nvSpPr>
        <p:spPr>
          <a:xfrm>
            <a:off x="5715000" y="4297717"/>
            <a:ext cx="517030" cy="184666"/>
          </a:xfrm>
          <a:prstGeom prst="rect">
            <a:avLst/>
          </a:prstGeom>
          <a:noFill/>
        </p:spPr>
        <p:txBody>
          <a:bodyPr wrap="none" lIns="0" tIns="0" rIns="0" bIns="0" rtlCol="0">
            <a:spAutoFit/>
          </a:bodyPr>
          <a:lstStyle/>
          <a:p>
            <a:r>
              <a:rPr lang="en-US" sz="1200" i="1" dirty="0" smtClean="0">
                <a:solidFill>
                  <a:srgbClr val="008000"/>
                </a:solidFill>
                <a:latin typeface="+mn-lt"/>
              </a:rPr>
              <a:t>creator</a:t>
            </a:r>
            <a:endParaRPr lang="en-US" sz="1200" i="1" dirty="0">
              <a:solidFill>
                <a:srgbClr val="008000"/>
              </a:solidFill>
              <a:latin typeface="+mn-lt"/>
            </a:endParaRPr>
          </a:p>
        </p:txBody>
      </p:sp>
      <p:sp>
        <p:nvSpPr>
          <p:cNvPr id="174" name="Oval 173"/>
          <p:cNvSpPr/>
          <p:nvPr/>
        </p:nvSpPr>
        <p:spPr bwMode="auto">
          <a:xfrm>
            <a:off x="5029200" y="3733800"/>
            <a:ext cx="1295400" cy="259117"/>
          </a:xfrm>
          <a:prstGeom prst="ellipse">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8000"/>
                </a:solidFill>
                <a:effectLst/>
                <a:latin typeface="+mj-lt"/>
              </a:rPr>
              <a:t>Aggregation</a:t>
            </a:r>
          </a:p>
        </p:txBody>
      </p:sp>
      <p:cxnSp>
        <p:nvCxnSpPr>
          <p:cNvPr id="175" name="Curved Connector 174"/>
          <p:cNvCxnSpPr>
            <a:stCxn id="174" idx="2"/>
            <a:endCxn id="123" idx="7"/>
          </p:cNvCxnSpPr>
          <p:nvPr/>
        </p:nvCxnSpPr>
        <p:spPr bwMode="auto">
          <a:xfrm rot="10800000" flipV="1">
            <a:off x="3754248" y="3863358"/>
            <a:ext cx="1274952" cy="376747"/>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76" name="TextBox 175"/>
          <p:cNvSpPr txBox="1"/>
          <p:nvPr/>
        </p:nvSpPr>
        <p:spPr>
          <a:xfrm>
            <a:off x="4221074" y="39606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177" name="Curved Connector 176"/>
          <p:cNvCxnSpPr>
            <a:stCxn id="151" idx="4"/>
            <a:endCxn id="174" idx="0"/>
          </p:cNvCxnSpPr>
          <p:nvPr/>
        </p:nvCxnSpPr>
        <p:spPr bwMode="auto">
          <a:xfrm rot="16200000" flipH="1">
            <a:off x="4796809" y="2853708"/>
            <a:ext cx="883883" cy="876300"/>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78" name="TextBox 177"/>
          <p:cNvSpPr txBox="1"/>
          <p:nvPr/>
        </p:nvSpPr>
        <p:spPr>
          <a:xfrm>
            <a:off x="4648200" y="3383317"/>
            <a:ext cx="833448" cy="184666"/>
          </a:xfrm>
          <a:prstGeom prst="rect">
            <a:avLst/>
          </a:prstGeom>
          <a:noFill/>
        </p:spPr>
        <p:txBody>
          <a:bodyPr wrap="none" lIns="0" tIns="0" rIns="0" bIns="0" rtlCol="0">
            <a:spAutoFit/>
          </a:bodyPr>
          <a:lstStyle/>
          <a:p>
            <a:r>
              <a:rPr lang="en-US" sz="1200" i="1" dirty="0" err="1" smtClean="0">
                <a:solidFill>
                  <a:srgbClr val="008000"/>
                </a:solidFill>
                <a:latin typeface="+mn-lt"/>
              </a:rPr>
              <a:t>subClassOf</a:t>
            </a:r>
            <a:endParaRPr lang="en-US" sz="1200" i="1" dirty="0">
              <a:solidFill>
                <a:srgbClr val="008000"/>
              </a:solidFill>
              <a:latin typeface="+mn-lt"/>
            </a:endParaRPr>
          </a:p>
        </p:txBody>
      </p:sp>
      <p:cxnSp>
        <p:nvCxnSpPr>
          <p:cNvPr id="179" name="Curved Connector 178"/>
          <p:cNvCxnSpPr>
            <a:stCxn id="151" idx="6"/>
            <a:endCxn id="160" idx="7"/>
          </p:cNvCxnSpPr>
          <p:nvPr/>
        </p:nvCxnSpPr>
        <p:spPr bwMode="auto">
          <a:xfrm>
            <a:off x="5943600" y="2682259"/>
            <a:ext cx="2880612" cy="1736295"/>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80" name="TextBox 179"/>
          <p:cNvSpPr txBox="1"/>
          <p:nvPr/>
        </p:nvSpPr>
        <p:spPr>
          <a:xfrm>
            <a:off x="7391975" y="2741451"/>
            <a:ext cx="380425" cy="184666"/>
          </a:xfrm>
          <a:prstGeom prst="rect">
            <a:avLst/>
          </a:prstGeom>
          <a:noFill/>
        </p:spPr>
        <p:txBody>
          <a:bodyPr wrap="none" lIns="0" tIns="0" rIns="0" bIns="0" rtlCol="0">
            <a:spAutoFit/>
          </a:bodyPr>
          <a:lstStyle/>
          <a:p>
            <a:r>
              <a:rPr lang="en-US" sz="1200" i="1" dirty="0" smtClean="0">
                <a:solidFill>
                  <a:srgbClr val="008000"/>
                </a:solidFill>
                <a:latin typeface="+mn-lt"/>
              </a:rPr>
              <a:t>page</a:t>
            </a:r>
            <a:endParaRPr lang="en-US" sz="1200" i="1" dirty="0">
              <a:solidFill>
                <a:srgbClr val="008000"/>
              </a:solidFill>
              <a:latin typeface="+mn-lt"/>
            </a:endParaRPr>
          </a:p>
        </p:txBody>
      </p:sp>
      <p:sp>
        <p:nvSpPr>
          <p:cNvPr id="181" name="TextBox 180"/>
          <p:cNvSpPr txBox="1"/>
          <p:nvPr/>
        </p:nvSpPr>
        <p:spPr>
          <a:xfrm>
            <a:off x="840821" y="3230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sp>
        <p:nvSpPr>
          <p:cNvPr id="182" name="TextBox 181"/>
          <p:cNvSpPr txBox="1"/>
          <p:nvPr/>
        </p:nvSpPr>
        <p:spPr>
          <a:xfrm>
            <a:off x="1828800" y="3078517"/>
            <a:ext cx="457200" cy="228600"/>
          </a:xfrm>
          <a:prstGeom prst="rect">
            <a:avLst/>
          </a:prstGeom>
          <a:solidFill>
            <a:srgbClr val="FEC185"/>
          </a:solidFill>
          <a:ln w="19050" cmpd="sng">
            <a:solidFill>
              <a:srgbClr val="D10201"/>
            </a:solidFill>
          </a:ln>
        </p:spPr>
        <p:txBody>
          <a:bodyPr wrap="square" lIns="0" tIns="18288" rIns="0" bIns="27432" rtlCol="0" anchor="ctr" anchorCtr="0">
            <a:spAutoFit/>
          </a:bodyPr>
          <a:lstStyle/>
          <a:p>
            <a:r>
              <a:rPr lang="en-US" sz="1200" dirty="0" smtClean="0">
                <a:solidFill>
                  <a:srgbClr val="FEC185"/>
                </a:solidFill>
                <a:latin typeface="Courier"/>
                <a:cs typeface="Courier"/>
              </a:rPr>
              <a:t>title</a:t>
            </a:r>
            <a:endParaRPr lang="en-US" sz="1200" dirty="0">
              <a:solidFill>
                <a:srgbClr val="FEC185"/>
              </a:solidFill>
              <a:latin typeface="Courier"/>
              <a:cs typeface="Courier"/>
            </a:endParaRPr>
          </a:p>
        </p:txBody>
      </p:sp>
      <p:cxnSp>
        <p:nvCxnSpPr>
          <p:cNvPr id="183" name="Curved Connector 182"/>
          <p:cNvCxnSpPr>
            <a:stCxn id="123" idx="2"/>
            <a:endCxn id="182" idx="2"/>
          </p:cNvCxnSpPr>
          <p:nvPr/>
        </p:nvCxnSpPr>
        <p:spPr bwMode="auto">
          <a:xfrm rot="10800000" flipH="1">
            <a:off x="1676400" y="3307117"/>
            <a:ext cx="381000" cy="1051542"/>
          </a:xfrm>
          <a:prstGeom prst="curvedConnector4">
            <a:avLst>
              <a:gd name="adj1" fmla="val -60000"/>
              <a:gd name="adj2" fmla="val 57972"/>
            </a:avLst>
          </a:prstGeom>
          <a:solidFill>
            <a:srgbClr val="00B8FF"/>
          </a:solidFill>
          <a:ln w="19050" cap="flat" cmpd="sng" algn="ctr">
            <a:solidFill>
              <a:srgbClr val="D10201"/>
            </a:solidFill>
            <a:prstDash val="sysDash"/>
            <a:round/>
            <a:headEnd type="none" w="med" len="med"/>
            <a:tailEnd type="triangle" w="med" len="lg"/>
          </a:ln>
          <a:effectLst/>
        </p:spPr>
      </p:cxnSp>
      <p:cxnSp>
        <p:nvCxnSpPr>
          <p:cNvPr id="184" name="Curved Connector 183"/>
          <p:cNvCxnSpPr>
            <a:stCxn id="123" idx="2"/>
            <a:endCxn id="181" idx="2"/>
          </p:cNvCxnSpPr>
          <p:nvPr/>
        </p:nvCxnSpPr>
        <p:spPr bwMode="auto">
          <a:xfrm rot="10800000">
            <a:off x="1144312" y="3461749"/>
            <a:ext cx="532089" cy="896910"/>
          </a:xfrm>
          <a:prstGeom prst="curvedConnector2">
            <a:avLst/>
          </a:prstGeom>
          <a:solidFill>
            <a:srgbClr val="00B8FF"/>
          </a:solidFill>
          <a:ln w="12700" cap="flat" cmpd="sng" algn="ctr">
            <a:solidFill>
              <a:srgbClr val="0000FF"/>
            </a:solidFill>
            <a:prstDash val="sysDash"/>
            <a:round/>
            <a:headEnd type="none" w="med" len="med"/>
            <a:tailEnd type="triangle" w="med" len="lg"/>
          </a:ln>
          <a:effectLst/>
        </p:spPr>
      </p:cxnSp>
      <p:sp>
        <p:nvSpPr>
          <p:cNvPr id="185" name="TextBox 184"/>
          <p:cNvSpPr txBox="1"/>
          <p:nvPr/>
        </p:nvSpPr>
        <p:spPr>
          <a:xfrm>
            <a:off x="533400" y="3916717"/>
            <a:ext cx="842315" cy="184666"/>
          </a:xfrm>
          <a:prstGeom prst="rect">
            <a:avLst/>
          </a:prstGeom>
          <a:noFill/>
        </p:spPr>
        <p:txBody>
          <a:bodyPr wrap="none" lIns="0" tIns="0" rIns="0" bIns="0" rtlCol="0">
            <a:spAutoFit/>
          </a:bodyPr>
          <a:lstStyle/>
          <a:p>
            <a:r>
              <a:rPr lang="en-US" sz="1200" i="1" dirty="0" smtClean="0">
                <a:solidFill>
                  <a:srgbClr val="0000FF"/>
                </a:solidFill>
                <a:latin typeface="+mn-lt"/>
              </a:rPr>
              <a:t>provenance</a:t>
            </a:r>
            <a:endParaRPr lang="en-US" sz="1200" i="1" dirty="0">
              <a:solidFill>
                <a:srgbClr val="0000FF"/>
              </a:solidFill>
              <a:latin typeface="+mn-lt"/>
            </a:endParaRPr>
          </a:p>
        </p:txBody>
      </p:sp>
      <p:sp>
        <p:nvSpPr>
          <p:cNvPr id="186" name="TextBox 185"/>
          <p:cNvSpPr txBox="1"/>
          <p:nvPr/>
        </p:nvSpPr>
        <p:spPr>
          <a:xfrm>
            <a:off x="1981200" y="3579651"/>
            <a:ext cx="388765" cy="184666"/>
          </a:xfrm>
          <a:prstGeom prst="rect">
            <a:avLst/>
          </a:prstGeom>
          <a:noFill/>
        </p:spPr>
        <p:txBody>
          <a:bodyPr wrap="none" lIns="0" tIns="0" rIns="0" bIns="0" rtlCol="0">
            <a:spAutoFit/>
          </a:bodyPr>
          <a:lstStyle/>
          <a:p>
            <a:r>
              <a:rPr lang="en-US" sz="1200" b="1" i="1" dirty="0" smtClean="0">
                <a:solidFill>
                  <a:srgbClr val="C40005"/>
                </a:solidFill>
                <a:latin typeface="+mn-lt"/>
              </a:rPr>
              <a:t>label</a:t>
            </a:r>
            <a:endParaRPr lang="en-US" sz="1200" b="1" i="1" dirty="0">
              <a:solidFill>
                <a:srgbClr val="C40005"/>
              </a:solidFill>
              <a:latin typeface="+mn-lt"/>
            </a:endParaRPr>
          </a:p>
        </p:txBody>
      </p:sp>
      <p:sp>
        <p:nvSpPr>
          <p:cNvPr id="187" name="TextBox 186"/>
          <p:cNvSpPr txBox="1"/>
          <p:nvPr/>
        </p:nvSpPr>
        <p:spPr>
          <a:xfrm>
            <a:off x="8553896" y="4951251"/>
            <a:ext cx="209104" cy="184666"/>
          </a:xfrm>
          <a:prstGeom prst="rect">
            <a:avLst/>
          </a:prstGeom>
          <a:noFill/>
        </p:spPr>
        <p:txBody>
          <a:bodyPr wrap="none" lIns="0" tIns="0" rIns="0" bIns="0" rtlCol="0">
            <a:spAutoFit/>
          </a:bodyPr>
          <a:lstStyle/>
          <a:p>
            <a:r>
              <a:rPr lang="en-US" sz="1200" i="1" dirty="0" err="1" smtClean="0">
                <a:solidFill>
                  <a:srgbClr val="0000FF"/>
                </a:solidFill>
                <a:latin typeface="+mn-lt"/>
              </a:rPr>
              <a:t>uri</a:t>
            </a:r>
            <a:endParaRPr lang="en-US" sz="1200" i="1" dirty="0">
              <a:solidFill>
                <a:srgbClr val="0000FF"/>
              </a:solidFill>
              <a:latin typeface="+mn-lt"/>
            </a:endParaRPr>
          </a:p>
        </p:txBody>
      </p:sp>
      <p:cxnSp>
        <p:nvCxnSpPr>
          <p:cNvPr id="188" name="Curved Connector 187"/>
          <p:cNvCxnSpPr>
            <a:stCxn id="151" idx="3"/>
            <a:endCxn id="123" idx="1"/>
          </p:cNvCxnSpPr>
          <p:nvPr/>
        </p:nvCxnSpPr>
        <p:spPr bwMode="auto">
          <a:xfrm rot="5400000">
            <a:off x="2292993" y="2540721"/>
            <a:ext cx="1439295" cy="1959475"/>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89" name="TextBox 188"/>
          <p:cNvSpPr txBox="1"/>
          <p:nvPr/>
        </p:nvSpPr>
        <p:spPr>
          <a:xfrm>
            <a:off x="2667000" y="31224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190" name="Curved Connector 189"/>
          <p:cNvCxnSpPr>
            <a:stCxn id="152" idx="5"/>
            <a:endCxn id="160" idx="1"/>
          </p:cNvCxnSpPr>
          <p:nvPr/>
        </p:nvCxnSpPr>
        <p:spPr bwMode="auto">
          <a:xfrm rot="16200000" flipH="1">
            <a:off x="7403990" y="3806555"/>
            <a:ext cx="779543" cy="444454"/>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191" name="TextBox 190"/>
          <p:cNvSpPr txBox="1"/>
          <p:nvPr/>
        </p:nvSpPr>
        <p:spPr>
          <a:xfrm>
            <a:off x="7693055" y="3764317"/>
            <a:ext cx="765145" cy="184666"/>
          </a:xfrm>
          <a:prstGeom prst="rect">
            <a:avLst/>
          </a:prstGeom>
          <a:noFill/>
        </p:spPr>
        <p:txBody>
          <a:bodyPr wrap="none" lIns="0" tIns="0" rIns="0" bIns="0" rtlCol="0">
            <a:spAutoFit/>
          </a:bodyPr>
          <a:lstStyle/>
          <a:p>
            <a:r>
              <a:rPr lang="en-US" sz="1200" i="1" dirty="0" err="1" smtClean="0">
                <a:solidFill>
                  <a:srgbClr val="008000"/>
                </a:solidFill>
                <a:latin typeface="+mn-lt"/>
              </a:rPr>
              <a:t>isShownAt</a:t>
            </a:r>
            <a:endParaRPr lang="en-US" sz="1200" i="1" dirty="0">
              <a:solidFill>
                <a:srgbClr val="008000"/>
              </a:solidFill>
              <a:latin typeface="+mn-lt"/>
            </a:endParaRPr>
          </a:p>
        </p:txBody>
      </p:sp>
      <p:sp>
        <p:nvSpPr>
          <p:cNvPr id="75" name="TextBox 74"/>
          <p:cNvSpPr txBox="1"/>
          <p:nvPr/>
        </p:nvSpPr>
        <p:spPr>
          <a:xfrm>
            <a:off x="1600200" y="4875051"/>
            <a:ext cx="277557" cy="184666"/>
          </a:xfrm>
          <a:prstGeom prst="rect">
            <a:avLst/>
          </a:prstGeom>
          <a:noFill/>
        </p:spPr>
        <p:txBody>
          <a:bodyPr wrap="none" lIns="0" tIns="0" rIns="0" bIns="0" rtlCol="0">
            <a:spAutoFit/>
          </a:bodyPr>
          <a:lstStyle/>
          <a:p>
            <a:r>
              <a:rPr lang="en-US" sz="1200" i="1" dirty="0" smtClean="0">
                <a:solidFill>
                  <a:srgbClr val="000000"/>
                </a:solidFill>
                <a:latin typeface="+mn-lt"/>
              </a:rPr>
              <a:t>title</a:t>
            </a:r>
            <a:endParaRPr lang="en-US" sz="1200" i="1" dirty="0">
              <a:solidFill>
                <a:srgbClr val="000000"/>
              </a:solidFill>
              <a:latin typeface="+mn-lt"/>
            </a:endParaRPr>
          </a:p>
        </p:txBody>
      </p:sp>
      <p:grpSp>
        <p:nvGrpSpPr>
          <p:cNvPr id="76" name="Group 75"/>
          <p:cNvGrpSpPr/>
          <p:nvPr/>
        </p:nvGrpSpPr>
        <p:grpSpPr>
          <a:xfrm>
            <a:off x="491835" y="2971799"/>
            <a:ext cx="7813965" cy="2895601"/>
            <a:chOff x="491835" y="2971799"/>
            <a:chExt cx="7813965" cy="2895601"/>
          </a:xfrm>
        </p:grpSpPr>
        <p:sp>
          <p:nvSpPr>
            <p:cNvPr id="77" name="Rounded Rectangle 76"/>
            <p:cNvSpPr/>
            <p:nvPr/>
          </p:nvSpPr>
          <p:spPr bwMode="auto">
            <a:xfrm>
              <a:off x="4038600" y="3712406"/>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78" name="Rounded Rectangle 77"/>
            <p:cNvSpPr/>
            <p:nvPr/>
          </p:nvSpPr>
          <p:spPr bwMode="auto">
            <a:xfrm>
              <a:off x="5715000" y="4526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79" name="Rounded Rectangle 78"/>
            <p:cNvSpPr/>
            <p:nvPr/>
          </p:nvSpPr>
          <p:spPr bwMode="auto">
            <a:xfrm>
              <a:off x="75438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80" name="Rounded Rectangle 79"/>
            <p:cNvSpPr/>
            <p:nvPr/>
          </p:nvSpPr>
          <p:spPr bwMode="auto">
            <a:xfrm>
              <a:off x="7772400" y="39929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81" name="Rounded Rectangle 80"/>
            <p:cNvSpPr/>
            <p:nvPr/>
          </p:nvSpPr>
          <p:spPr bwMode="auto">
            <a:xfrm>
              <a:off x="4876800" y="31547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82" name="Rounded Rectangle 81"/>
            <p:cNvSpPr/>
            <p:nvPr/>
          </p:nvSpPr>
          <p:spPr bwMode="auto">
            <a:xfrm>
              <a:off x="34290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83" name="Rounded Rectangle 82"/>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84" name="Rounded Rectangle 83"/>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5" name="Rounded Rectangle 84"/>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6" name="Rounded Rectangle 85"/>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87" name="Rounded Rectangle 86"/>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8" name="Rounded Rectangle 87"/>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89" name="Rounded Rectangle 88"/>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0" name="Rounded Rectangle 89"/>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91" name="Rounded Rectangle 90"/>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92" name="Rounded Rectangle 91"/>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3" name="Rounded Rectangle 92"/>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94" name="Rounded Rectangle 93"/>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5" name="Rounded Rectangle 94"/>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96" name="Rounded Rectangle 95"/>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7" name="Rounded Rectangle 96"/>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98" name="Rounded Rectangle 97"/>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9" name="Rounded Rectangle 98"/>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00" name="Rounded Rectangle 99"/>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01" name="Rounded Rectangle 100"/>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02" name="Rounded Rectangle 101"/>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03" name="Rounded Rectangle 102"/>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04" name="Rounded Rectangle 103"/>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05" name="Rounded Rectangle 104"/>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06" name="Rounded Rectangle 105"/>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07" name="Rounded Rectangle 106"/>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Tree>
    <p:extLst>
      <p:ext uri="{BB962C8B-B14F-4D97-AF65-F5344CB8AC3E}">
        <p14:creationId xmlns:p14="http://schemas.microsoft.com/office/powerpoint/2010/main" val="2377464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Relationships</a:t>
            </a:r>
            <a:endParaRPr lang="en-US" dirty="0"/>
          </a:p>
        </p:txBody>
      </p:sp>
      <p:sp>
        <p:nvSpPr>
          <p:cNvPr id="10" name="Oval 9"/>
          <p:cNvSpPr/>
          <p:nvPr/>
        </p:nvSpPr>
        <p:spPr bwMode="auto">
          <a:xfrm>
            <a:off x="5638800" y="2362200"/>
            <a:ext cx="19050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FF"/>
                </a:solidFill>
                <a:effectLst/>
                <a:latin typeface="+mj-lt"/>
              </a:rPr>
              <a:t>Organization</a:t>
            </a:r>
          </a:p>
        </p:txBody>
      </p:sp>
      <p:sp>
        <p:nvSpPr>
          <p:cNvPr id="11" name="Oval 10"/>
          <p:cNvSpPr/>
          <p:nvPr/>
        </p:nvSpPr>
        <p:spPr bwMode="auto">
          <a:xfrm>
            <a:off x="3200400" y="2362200"/>
            <a:ext cx="8382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City</a:t>
            </a:r>
          </a:p>
        </p:txBody>
      </p:sp>
      <p:sp>
        <p:nvSpPr>
          <p:cNvPr id="12" name="Oval 11"/>
          <p:cNvSpPr/>
          <p:nvPr/>
        </p:nvSpPr>
        <p:spPr bwMode="auto">
          <a:xfrm>
            <a:off x="4495800" y="2362200"/>
            <a:ext cx="8382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State</a:t>
            </a:r>
          </a:p>
        </p:txBody>
      </p:sp>
      <p:cxnSp>
        <p:nvCxnSpPr>
          <p:cNvPr id="28" name="Curved Connector 27"/>
          <p:cNvCxnSpPr>
            <a:stCxn id="25" idx="4"/>
            <a:endCxn id="15" idx="0"/>
          </p:cNvCxnSpPr>
          <p:nvPr/>
        </p:nvCxnSpPr>
        <p:spPr bwMode="auto">
          <a:xfrm rot="5400000">
            <a:off x="1428750" y="3371850"/>
            <a:ext cx="1143000" cy="34290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31" name="Curved Connector 30"/>
          <p:cNvCxnSpPr>
            <a:stCxn id="25" idx="4"/>
            <a:endCxn id="29" idx="0"/>
          </p:cNvCxnSpPr>
          <p:nvPr/>
        </p:nvCxnSpPr>
        <p:spPr bwMode="auto">
          <a:xfrm rot="16200000" flipH="1">
            <a:off x="2241810" y="2901690"/>
            <a:ext cx="1143000" cy="128322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34" name="Curved Connector 33"/>
          <p:cNvCxnSpPr>
            <a:stCxn id="11" idx="4"/>
            <a:endCxn id="30" idx="0"/>
          </p:cNvCxnSpPr>
          <p:nvPr/>
        </p:nvCxnSpPr>
        <p:spPr bwMode="auto">
          <a:xfrm rot="16200000" flipH="1">
            <a:off x="3562350" y="3028950"/>
            <a:ext cx="1143000" cy="102870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38" name="Curved Connector 37"/>
          <p:cNvCxnSpPr>
            <a:stCxn id="12" idx="4"/>
            <a:endCxn id="32" idx="0"/>
          </p:cNvCxnSpPr>
          <p:nvPr/>
        </p:nvCxnSpPr>
        <p:spPr bwMode="auto">
          <a:xfrm rot="16200000" flipH="1">
            <a:off x="4699260" y="3187440"/>
            <a:ext cx="1143000" cy="71172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41" name="Curved Connector 40"/>
          <p:cNvCxnSpPr>
            <a:stCxn id="10" idx="4"/>
            <a:endCxn id="33" idx="0"/>
          </p:cNvCxnSpPr>
          <p:nvPr/>
        </p:nvCxnSpPr>
        <p:spPr bwMode="auto">
          <a:xfrm rot="16200000" flipH="1">
            <a:off x="6096000" y="3467100"/>
            <a:ext cx="1143000" cy="15240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sp>
        <p:nvSpPr>
          <p:cNvPr id="79" name="TextBox 78"/>
          <p:cNvSpPr txBox="1"/>
          <p:nvPr/>
        </p:nvSpPr>
        <p:spPr>
          <a:xfrm>
            <a:off x="14478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80" name="TextBox 79"/>
          <p:cNvSpPr txBox="1"/>
          <p:nvPr/>
        </p:nvSpPr>
        <p:spPr>
          <a:xfrm>
            <a:off x="2514600" y="3152001"/>
            <a:ext cx="1060685" cy="307777"/>
          </a:xfrm>
          <a:prstGeom prst="rect">
            <a:avLst/>
          </a:prstGeom>
          <a:noFill/>
        </p:spPr>
        <p:txBody>
          <a:bodyPr wrap="none" lIns="0" tIns="0" rIns="0" bIns="0" rtlCol="0">
            <a:spAutoFit/>
          </a:bodyPr>
          <a:lstStyle/>
          <a:p>
            <a:r>
              <a:rPr lang="en-US" sz="2000" i="1" dirty="0" smtClean="0">
                <a:solidFill>
                  <a:srgbClr val="EB6615"/>
                </a:solidFill>
                <a:latin typeface="+mn-lt"/>
              </a:rPr>
              <a:t>birthdate</a:t>
            </a:r>
            <a:endParaRPr lang="en-US" sz="2000" i="1" dirty="0">
              <a:solidFill>
                <a:srgbClr val="EB6615"/>
              </a:solidFill>
              <a:latin typeface="+mn-lt"/>
            </a:endParaRPr>
          </a:p>
        </p:txBody>
      </p:sp>
      <p:sp>
        <p:nvSpPr>
          <p:cNvPr id="84" name="TextBox 83"/>
          <p:cNvSpPr txBox="1"/>
          <p:nvPr/>
        </p:nvSpPr>
        <p:spPr>
          <a:xfrm>
            <a:off x="51816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85" name="TextBox 84"/>
          <p:cNvSpPr txBox="1"/>
          <p:nvPr/>
        </p:nvSpPr>
        <p:spPr>
          <a:xfrm>
            <a:off x="67056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104" name="TextBox 103"/>
          <p:cNvSpPr txBox="1"/>
          <p:nvPr/>
        </p:nvSpPr>
        <p:spPr>
          <a:xfrm>
            <a:off x="39624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13" name="Slide Number Placeholder 12"/>
          <p:cNvSpPr>
            <a:spLocks noGrp="1"/>
          </p:cNvSpPr>
          <p:nvPr>
            <p:ph type="sldNum" sz="quarter" idx="10"/>
          </p:nvPr>
        </p:nvSpPr>
        <p:spPr/>
        <p:txBody>
          <a:bodyPr/>
          <a:lstStyle/>
          <a:p>
            <a:fld id="{80283411-854A-314E-B4F1-C2993CDE76D1}" type="slidenum">
              <a:rPr lang="en-US" smtClean="0"/>
              <a:pPr/>
              <a:t>5</a:t>
            </a:fld>
            <a:endParaRPr lang="en-US" dirty="0"/>
          </a:p>
        </p:txBody>
      </p:sp>
      <p:sp>
        <p:nvSpPr>
          <p:cNvPr id="25" name="Oval 24"/>
          <p:cNvSpPr/>
          <p:nvPr/>
        </p:nvSpPr>
        <p:spPr bwMode="auto">
          <a:xfrm>
            <a:off x="1600200" y="2362200"/>
            <a:ext cx="11430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Person</a:t>
            </a:r>
          </a:p>
        </p:txBody>
      </p:sp>
      <p:graphicFrame>
        <p:nvGraphicFramePr>
          <p:cNvPr id="20" name="Table 19"/>
          <p:cNvGraphicFramePr>
            <a:graphicFrameLocks noGrp="1"/>
          </p:cNvGraphicFramePr>
          <p:nvPr>
            <p:extLst>
              <p:ext uri="{D42A27DB-BD31-4B8C-83A1-F6EECF244321}">
                <p14:modId xmlns:p14="http://schemas.microsoft.com/office/powerpoint/2010/main" val="1101419376"/>
              </p:ext>
            </p:extLst>
          </p:nvPr>
        </p:nvGraphicFramePr>
        <p:xfrm>
          <a:off x="1066800" y="4130040"/>
          <a:ext cx="6400799" cy="822960"/>
        </p:xfrm>
        <a:graphic>
          <a:graphicData uri="http://schemas.openxmlformats.org/drawingml/2006/table">
            <a:tbl>
              <a:tblPr firstRow="1" bandRow="1">
                <a:tableStyleId>{2D5ABB26-0587-4C30-8999-92F81FD0307C}</a:tableStyleId>
              </a:tblPr>
              <a:tblGrid>
                <a:gridCol w="220717"/>
                <a:gridCol w="1618593"/>
                <a:gridCol w="1103586"/>
                <a:gridCol w="1250731"/>
                <a:gridCol w="735724"/>
                <a:gridCol w="1471448"/>
              </a:tblGrid>
              <a:tr h="228600">
                <a:tc>
                  <a:txBody>
                    <a:bodyPr/>
                    <a:lstStyle/>
                    <a:p>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name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date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city</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state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workplace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r>
              <a:tr h="259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1</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Fred Collins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Oct 1959</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Seattle</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WA</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Microsoft</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2</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Tina Peterson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May 1980</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New York</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NY</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Google</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bl>
          </a:graphicData>
        </a:graphic>
      </p:graphicFrame>
      <p:grpSp>
        <p:nvGrpSpPr>
          <p:cNvPr id="16" name="Group 15"/>
          <p:cNvGrpSpPr/>
          <p:nvPr/>
        </p:nvGrpSpPr>
        <p:grpSpPr>
          <a:xfrm>
            <a:off x="1295400" y="4114800"/>
            <a:ext cx="6172200" cy="276999"/>
            <a:chOff x="1295400" y="4114800"/>
            <a:chExt cx="6172200" cy="276999"/>
          </a:xfrm>
        </p:grpSpPr>
        <p:sp>
          <p:nvSpPr>
            <p:cNvPr id="15" name="TextBox 14"/>
            <p:cNvSpPr txBox="1"/>
            <p:nvPr/>
          </p:nvSpPr>
          <p:spPr>
            <a:xfrm flipH="1">
              <a:off x="1295400" y="4114800"/>
              <a:ext cx="1066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29" name="TextBox 28"/>
            <p:cNvSpPr txBox="1"/>
            <p:nvPr/>
          </p:nvSpPr>
          <p:spPr>
            <a:xfrm flipH="1">
              <a:off x="2921520" y="4114800"/>
              <a:ext cx="1066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30" name="TextBox 29"/>
            <p:cNvSpPr txBox="1"/>
            <p:nvPr/>
          </p:nvSpPr>
          <p:spPr>
            <a:xfrm flipH="1">
              <a:off x="4038600" y="4114800"/>
              <a:ext cx="12192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32" name="TextBox 31"/>
            <p:cNvSpPr txBox="1"/>
            <p:nvPr/>
          </p:nvSpPr>
          <p:spPr>
            <a:xfrm flipH="1">
              <a:off x="5283720" y="4114800"/>
              <a:ext cx="685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33" name="TextBox 32"/>
            <p:cNvSpPr txBox="1"/>
            <p:nvPr/>
          </p:nvSpPr>
          <p:spPr>
            <a:xfrm flipH="1">
              <a:off x="6019800" y="4114800"/>
              <a:ext cx="1447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grpSp>
      <p:cxnSp>
        <p:nvCxnSpPr>
          <p:cNvPr id="26" name="Curved Connector 25"/>
          <p:cNvCxnSpPr>
            <a:stCxn id="25" idx="0"/>
            <a:endCxn id="10" idx="0"/>
          </p:cNvCxnSpPr>
          <p:nvPr/>
        </p:nvCxnSpPr>
        <p:spPr bwMode="auto">
          <a:xfrm rot="5400000" flipH="1" flipV="1">
            <a:off x="4381500" y="152400"/>
            <a:ext cx="12700" cy="4419600"/>
          </a:xfrm>
          <a:prstGeom prst="curvedConnector3">
            <a:avLst>
              <a:gd name="adj1" fmla="val 6222047"/>
            </a:avLst>
          </a:prstGeom>
          <a:solidFill>
            <a:srgbClr val="00B8FF"/>
          </a:solidFill>
          <a:ln w="25400" cap="flat" cmpd="sng" algn="ctr">
            <a:solidFill>
              <a:srgbClr val="008000"/>
            </a:solidFill>
            <a:prstDash val="solid"/>
            <a:round/>
            <a:headEnd type="none" w="med" len="med"/>
            <a:tailEnd type="triangle" w="lg" len="lg"/>
          </a:ln>
          <a:effectLst/>
        </p:spPr>
      </p:cxnSp>
      <p:cxnSp>
        <p:nvCxnSpPr>
          <p:cNvPr id="27" name="Curved Connector 26"/>
          <p:cNvCxnSpPr>
            <a:stCxn id="25" idx="7"/>
            <a:endCxn id="11" idx="0"/>
          </p:cNvCxnSpPr>
          <p:nvPr/>
        </p:nvCxnSpPr>
        <p:spPr bwMode="auto">
          <a:xfrm rot="5400000" flipH="1" flipV="1">
            <a:off x="3053019" y="1884993"/>
            <a:ext cx="89274" cy="1043688"/>
          </a:xfrm>
          <a:prstGeom prst="curvedConnector3">
            <a:avLst>
              <a:gd name="adj1" fmla="val 356066"/>
            </a:avLst>
          </a:prstGeom>
          <a:solidFill>
            <a:srgbClr val="00B8FF"/>
          </a:solidFill>
          <a:ln w="25400" cap="flat" cmpd="sng" algn="ctr">
            <a:solidFill>
              <a:srgbClr val="008000"/>
            </a:solidFill>
            <a:prstDash val="solid"/>
            <a:round/>
            <a:headEnd type="none" w="med" len="med"/>
            <a:tailEnd type="triangle" w="lg" len="lg"/>
          </a:ln>
          <a:effectLst/>
        </p:spPr>
      </p:cxnSp>
      <p:cxnSp>
        <p:nvCxnSpPr>
          <p:cNvPr id="35" name="Curved Connector 34"/>
          <p:cNvCxnSpPr>
            <a:stCxn id="11" idx="7"/>
            <a:endCxn id="12" idx="0"/>
          </p:cNvCxnSpPr>
          <p:nvPr/>
        </p:nvCxnSpPr>
        <p:spPr bwMode="auto">
          <a:xfrm rot="5400000" flipH="1" flipV="1">
            <a:off x="4370737" y="1907311"/>
            <a:ext cx="89274" cy="999052"/>
          </a:xfrm>
          <a:prstGeom prst="curvedConnector3">
            <a:avLst>
              <a:gd name="adj1" fmla="val 356066"/>
            </a:avLst>
          </a:prstGeom>
          <a:solidFill>
            <a:srgbClr val="00B8FF"/>
          </a:solidFill>
          <a:ln w="25400" cap="flat" cmpd="sng" algn="ctr">
            <a:solidFill>
              <a:srgbClr val="008000"/>
            </a:solidFill>
            <a:prstDash val="solid"/>
            <a:round/>
            <a:headEnd type="none" w="med" len="med"/>
            <a:tailEnd type="triangle" w="lg" len="lg"/>
          </a:ln>
          <a:effectLst/>
        </p:spPr>
      </p:cxnSp>
      <p:sp>
        <p:nvSpPr>
          <p:cNvPr id="36" name="TextBox 35"/>
          <p:cNvSpPr txBox="1"/>
          <p:nvPr/>
        </p:nvSpPr>
        <p:spPr>
          <a:xfrm>
            <a:off x="2819400" y="1828800"/>
            <a:ext cx="789803" cy="307777"/>
          </a:xfrm>
          <a:prstGeom prst="rect">
            <a:avLst/>
          </a:prstGeom>
          <a:noFill/>
        </p:spPr>
        <p:txBody>
          <a:bodyPr wrap="none" lIns="0" tIns="0" rIns="0" bIns="0" rtlCol="0">
            <a:spAutoFit/>
          </a:bodyPr>
          <a:lstStyle/>
          <a:p>
            <a:r>
              <a:rPr lang="en-US" sz="2000" i="1" dirty="0" err="1" smtClean="0">
                <a:solidFill>
                  <a:srgbClr val="EB6615"/>
                </a:solidFill>
                <a:latin typeface="+mn-lt"/>
              </a:rPr>
              <a:t>bornIn</a:t>
            </a:r>
            <a:endParaRPr lang="en-US" sz="2000" i="1" dirty="0">
              <a:solidFill>
                <a:srgbClr val="EB6615"/>
              </a:solidFill>
              <a:latin typeface="+mn-lt"/>
            </a:endParaRPr>
          </a:p>
        </p:txBody>
      </p:sp>
      <p:sp>
        <p:nvSpPr>
          <p:cNvPr id="37" name="TextBox 36"/>
          <p:cNvSpPr txBox="1"/>
          <p:nvPr/>
        </p:nvSpPr>
        <p:spPr>
          <a:xfrm>
            <a:off x="3886200" y="1247001"/>
            <a:ext cx="1117041" cy="307777"/>
          </a:xfrm>
          <a:prstGeom prst="rect">
            <a:avLst/>
          </a:prstGeom>
          <a:noFill/>
        </p:spPr>
        <p:txBody>
          <a:bodyPr wrap="none" lIns="0" tIns="0" rIns="0" bIns="0" rtlCol="0">
            <a:spAutoFit/>
          </a:bodyPr>
          <a:lstStyle/>
          <a:p>
            <a:r>
              <a:rPr lang="en-US" sz="2000" i="1" dirty="0" err="1" smtClean="0">
                <a:solidFill>
                  <a:srgbClr val="EB6615"/>
                </a:solidFill>
                <a:latin typeface="+mn-lt"/>
              </a:rPr>
              <a:t>worksFor</a:t>
            </a:r>
            <a:endParaRPr lang="en-US" sz="2000" i="1" dirty="0">
              <a:solidFill>
                <a:srgbClr val="EB6615"/>
              </a:solidFill>
              <a:latin typeface="+mn-lt"/>
            </a:endParaRPr>
          </a:p>
        </p:txBody>
      </p:sp>
      <p:sp>
        <p:nvSpPr>
          <p:cNvPr id="39" name="TextBox 38"/>
          <p:cNvSpPr txBox="1"/>
          <p:nvPr/>
        </p:nvSpPr>
        <p:spPr>
          <a:xfrm>
            <a:off x="4191000" y="1828800"/>
            <a:ext cx="618607" cy="307777"/>
          </a:xfrm>
          <a:prstGeom prst="rect">
            <a:avLst/>
          </a:prstGeom>
          <a:noFill/>
        </p:spPr>
        <p:txBody>
          <a:bodyPr wrap="none" lIns="0" tIns="0" rIns="0" bIns="0" rtlCol="0">
            <a:spAutoFit/>
          </a:bodyPr>
          <a:lstStyle/>
          <a:p>
            <a:r>
              <a:rPr lang="en-US" sz="2000" i="1" dirty="0" smtClean="0">
                <a:solidFill>
                  <a:srgbClr val="EB6615"/>
                </a:solidFill>
                <a:latin typeface="+mn-lt"/>
              </a:rPr>
              <a:t>state</a:t>
            </a:r>
            <a:endParaRPr lang="en-US" sz="2000" i="1" dirty="0">
              <a:solidFill>
                <a:srgbClr val="EB6615"/>
              </a:solidFill>
              <a:latin typeface="+mn-lt"/>
            </a:endParaRPr>
          </a:p>
        </p:txBody>
      </p:sp>
    </p:spTree>
    <p:extLst>
      <p:ext uri="{BB962C8B-B14F-4D97-AF65-F5344CB8AC3E}">
        <p14:creationId xmlns:p14="http://schemas.microsoft.com/office/powerpoint/2010/main" val="196173439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Issue</a:t>
            </a:r>
            <a:endParaRPr lang="en-US" dirty="0"/>
          </a:p>
        </p:txBody>
      </p:sp>
      <p:sp>
        <p:nvSpPr>
          <p:cNvPr id="3" name="Content Placeholder 2"/>
          <p:cNvSpPr>
            <a:spLocks noGrp="1"/>
          </p:cNvSpPr>
          <p:nvPr>
            <p:ph idx="1"/>
          </p:nvPr>
        </p:nvSpPr>
        <p:spPr>
          <a:xfrm>
            <a:off x="304800" y="1447800"/>
            <a:ext cx="8534400" cy="4800600"/>
          </a:xfrm>
        </p:spPr>
        <p:txBody>
          <a:bodyPr>
            <a:normAutofit fontScale="92500" lnSpcReduction="10000"/>
          </a:bodyPr>
          <a:lstStyle/>
          <a:p>
            <a:r>
              <a:rPr lang="en-US" sz="2800" dirty="0"/>
              <a:t>M</a:t>
            </a:r>
            <a:r>
              <a:rPr lang="en-US" sz="2800" dirty="0" smtClean="0"/>
              <a:t>ultiple </a:t>
            </a:r>
            <a:r>
              <a:rPr lang="en-US" sz="2800" dirty="0"/>
              <a:t>mappings from attributes(S) to nodes of G</a:t>
            </a:r>
          </a:p>
          <a:p>
            <a:pPr lvl="1"/>
            <a:r>
              <a:rPr lang="en-US" dirty="0"/>
              <a:t>Each attribute has more than one semantic type</a:t>
            </a:r>
          </a:p>
          <a:p>
            <a:pPr lvl="1"/>
            <a:r>
              <a:rPr lang="en-US" dirty="0" smtClean="0"/>
              <a:t>Multiple </a:t>
            </a:r>
            <a:r>
              <a:rPr lang="en-US" dirty="0"/>
              <a:t>matches for each semantic type</a:t>
            </a:r>
          </a:p>
          <a:p>
            <a:endParaRPr lang="en-US" sz="2800" dirty="0" smtClean="0"/>
          </a:p>
          <a:p>
            <a:r>
              <a:rPr lang="en-US" sz="2800" dirty="0" smtClean="0"/>
              <a:t>Not </a:t>
            </a:r>
            <a:r>
              <a:rPr lang="en-US" sz="2800" dirty="0"/>
              <a:t>feasible to generate all possible mappings</a:t>
            </a:r>
          </a:p>
          <a:p>
            <a:pPr lvl="1"/>
            <a:r>
              <a:rPr lang="en-US" dirty="0"/>
              <a:t>The size of graph may be large </a:t>
            </a:r>
          </a:p>
          <a:p>
            <a:pPr lvl="1"/>
            <a:r>
              <a:rPr lang="en-US" dirty="0"/>
              <a:t>The source may have many attributes</a:t>
            </a:r>
          </a:p>
          <a:p>
            <a:pPr lvl="1"/>
            <a:endParaRPr lang="en-US" dirty="0"/>
          </a:p>
          <a:p>
            <a:r>
              <a:rPr lang="en-US" sz="2800" dirty="0"/>
              <a:t>Exponential in terms of number of attributes</a:t>
            </a:r>
          </a:p>
          <a:p>
            <a:pPr lvl="1"/>
            <a:r>
              <a:rPr lang="en-US" sz="2400" b="1" dirty="0"/>
              <a:t>N</a:t>
            </a:r>
            <a:r>
              <a:rPr lang="en-US" b="1" dirty="0"/>
              <a:t> </a:t>
            </a:r>
            <a:r>
              <a:rPr lang="en-US" dirty="0"/>
              <a:t>attributes, </a:t>
            </a:r>
            <a:r>
              <a:rPr lang="en-US" sz="2400" b="1" dirty="0"/>
              <a:t>M</a:t>
            </a:r>
            <a:r>
              <a:rPr lang="en-US" dirty="0"/>
              <a:t> </a:t>
            </a:r>
            <a:r>
              <a:rPr lang="en-US" dirty="0" smtClean="0"/>
              <a:t>matches </a:t>
            </a:r>
            <a:r>
              <a:rPr lang="en-US" dirty="0"/>
              <a:t>for each </a:t>
            </a:r>
            <a:r>
              <a:rPr lang="en-US" sz="2400" dirty="0">
                <a:sym typeface="Wingdings"/>
              </a:rPr>
              <a:t></a:t>
            </a:r>
            <a:r>
              <a:rPr lang="en-US" dirty="0"/>
              <a:t>  </a:t>
            </a:r>
            <a:r>
              <a:rPr lang="en-US" sz="2400" b="1" dirty="0"/>
              <a:t>M</a:t>
            </a:r>
            <a:r>
              <a:rPr lang="en-US" sz="2400" b="1" baseline="30000" dirty="0"/>
              <a:t>N</a:t>
            </a:r>
            <a:r>
              <a:rPr lang="en-US" dirty="0"/>
              <a:t> mappings</a:t>
            </a:r>
          </a:p>
          <a:p>
            <a:endParaRPr lang="en-US" sz="2800"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50</a:t>
            </a:fld>
            <a:endParaRPr lang="en-US" dirty="0"/>
          </a:p>
        </p:txBody>
      </p:sp>
    </p:spTree>
    <p:extLst>
      <p:ext uri="{BB962C8B-B14F-4D97-AF65-F5344CB8AC3E}">
        <p14:creationId xmlns:p14="http://schemas.microsoft.com/office/powerpoint/2010/main" val="1053504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Prune the Mappings</a:t>
            </a:r>
            <a:endParaRPr lang="en-US" dirty="0"/>
          </a:p>
        </p:txBody>
      </p:sp>
      <p:sp>
        <p:nvSpPr>
          <p:cNvPr id="3" name="Content Placeholder 2"/>
          <p:cNvSpPr>
            <a:spLocks noGrp="1"/>
          </p:cNvSpPr>
          <p:nvPr>
            <p:ph idx="1"/>
          </p:nvPr>
        </p:nvSpPr>
        <p:spPr/>
        <p:txBody>
          <a:bodyPr>
            <a:normAutofit fontScale="77500" lnSpcReduction="20000"/>
          </a:bodyPr>
          <a:lstStyle/>
          <a:p>
            <a:r>
              <a:rPr lang="en-US" dirty="0"/>
              <a:t>Score the partial mappings after mapping each attribute</a:t>
            </a:r>
          </a:p>
          <a:p>
            <a:pPr lvl="1"/>
            <a:r>
              <a:rPr lang="en-US" dirty="0">
                <a:solidFill>
                  <a:schemeClr val="accent4"/>
                </a:solidFill>
              </a:rPr>
              <a:t>Coherence</a:t>
            </a:r>
            <a:r>
              <a:rPr lang="en-US" dirty="0">
                <a:solidFill>
                  <a:srgbClr val="EB6615"/>
                </a:solidFill>
              </a:rPr>
              <a:t>:</a:t>
            </a:r>
            <a:r>
              <a:rPr lang="en-US" dirty="0"/>
              <a:t> number of nodes in a mapping that belong to same component</a:t>
            </a:r>
          </a:p>
          <a:p>
            <a:pPr lvl="1"/>
            <a:r>
              <a:rPr lang="en-US" dirty="0">
                <a:solidFill>
                  <a:srgbClr val="EB6615"/>
                </a:solidFill>
              </a:rPr>
              <a:t>Confidence:</a:t>
            </a:r>
            <a:r>
              <a:rPr lang="en-US" dirty="0"/>
              <a:t> average confidence of semantic types in m</a:t>
            </a:r>
          </a:p>
          <a:p>
            <a:pPr lvl="1"/>
            <a:r>
              <a:rPr lang="en-US" dirty="0" smtClean="0">
                <a:solidFill>
                  <a:srgbClr val="EB6615"/>
                </a:solidFill>
              </a:rPr>
              <a:t>Score</a:t>
            </a:r>
            <a:r>
              <a:rPr lang="en-US" dirty="0" smtClean="0">
                <a:solidFill>
                  <a:schemeClr val="tx1"/>
                </a:solidFill>
              </a:rPr>
              <a:t> </a:t>
            </a:r>
            <a:r>
              <a:rPr lang="en-US" dirty="0"/>
              <a:t>= </a:t>
            </a:r>
            <a:r>
              <a:rPr lang="en-US" dirty="0" smtClean="0"/>
              <a:t>arithmetic mean </a:t>
            </a:r>
            <a:r>
              <a:rPr lang="en-US" dirty="0"/>
              <a:t>of coherence </a:t>
            </a:r>
            <a:r>
              <a:rPr lang="en-US"/>
              <a:t>and </a:t>
            </a:r>
            <a:r>
              <a:rPr lang="en-US" smtClean="0"/>
              <a:t>confidence</a:t>
            </a:r>
            <a:endParaRPr lang="en-US" dirty="0"/>
          </a:p>
          <a:p>
            <a:pPr marL="0" indent="0">
              <a:buNone/>
            </a:pPr>
            <a:endParaRPr lang="en-US" dirty="0"/>
          </a:p>
          <a:p>
            <a:r>
              <a:rPr lang="en-US" dirty="0"/>
              <a:t>Beam Search </a:t>
            </a:r>
          </a:p>
          <a:p>
            <a:pPr lvl="1"/>
            <a:r>
              <a:rPr lang="en-US" dirty="0"/>
              <a:t>Keep only </a:t>
            </a:r>
            <a:r>
              <a:rPr lang="en-US" dirty="0" smtClean="0"/>
              <a:t>top K mappings after mapping each attribute</a:t>
            </a:r>
            <a:endParaRPr lang="en-US" dirty="0"/>
          </a:p>
          <a:p>
            <a:pPr lvl="1"/>
            <a:endParaRPr lang="en-US" dirty="0"/>
          </a:p>
          <a:p>
            <a:r>
              <a:rPr lang="en-US" dirty="0"/>
              <a:t>Number of mappings will not exceed a fixed size after mapping each attribute</a:t>
            </a:r>
          </a:p>
          <a:p>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51</a:t>
            </a:fld>
            <a:endParaRPr lang="en-US" dirty="0"/>
          </a:p>
        </p:txBody>
      </p:sp>
    </p:spTree>
    <p:extLst>
      <p:ext uri="{BB962C8B-B14F-4D97-AF65-F5344CB8AC3E}">
        <p14:creationId xmlns:p14="http://schemas.microsoft.com/office/powerpoint/2010/main" val="2525354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013690" y="4876800"/>
            <a:ext cx="5234710" cy="533400"/>
          </a:xfrm>
          <a:prstGeom prst="roundRect">
            <a:avLst/>
          </a:prstGeom>
          <a:solidFill>
            <a:schemeClr val="accent2"/>
          </a:solidFill>
          <a:ln w="9525" cap="flat" cmpd="sng" algn="ctr">
            <a:solidFill>
              <a:srgbClr val="07377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b="1" dirty="0" smtClean="0">
              <a:solidFill>
                <a:schemeClr val="tx1"/>
              </a:solidFill>
              <a:latin typeface="Trebuchet MS"/>
              <a:cs typeface="Trebuchet MS"/>
            </a:endParaRPr>
          </a:p>
        </p:txBody>
      </p:sp>
      <p:sp>
        <p:nvSpPr>
          <p:cNvPr id="2" name="Title 1"/>
          <p:cNvSpPr>
            <a:spLocks noGrp="1"/>
          </p:cNvSpPr>
          <p:nvPr>
            <p:ph type="title"/>
          </p:nvPr>
        </p:nvSpPr>
        <p:spPr>
          <a:xfrm>
            <a:off x="304800" y="152400"/>
            <a:ext cx="8534400" cy="685800"/>
          </a:xfrm>
        </p:spPr>
        <p:txBody>
          <a:bodyPr/>
          <a:lstStyle/>
          <a:p>
            <a:r>
              <a:rPr lang="en-US" dirty="0" smtClean="0"/>
              <a:t>Approach</a:t>
            </a:r>
            <a:endParaRPr lang="en-US" sz="3200"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52</a:t>
            </a:fld>
            <a:endParaRPr lang="en-US" dirty="0"/>
          </a:p>
        </p:txBody>
      </p:sp>
      <p:sp>
        <p:nvSpPr>
          <p:cNvPr id="23" name="TextBox 22"/>
          <p:cNvSpPr txBox="1"/>
          <p:nvPr/>
        </p:nvSpPr>
        <p:spPr>
          <a:xfrm>
            <a:off x="533400" y="8382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Input</a:t>
            </a:r>
          </a:p>
        </p:txBody>
      </p:sp>
      <p:sp>
        <p:nvSpPr>
          <p:cNvPr id="24" name="TextBox 23"/>
          <p:cNvSpPr txBox="1"/>
          <p:nvPr/>
        </p:nvSpPr>
        <p:spPr>
          <a:xfrm>
            <a:off x="1066800" y="2667000"/>
            <a:ext cx="5486400" cy="461665"/>
          </a:xfrm>
          <a:prstGeom prst="rect">
            <a:avLst/>
          </a:prstGeom>
          <a:noFill/>
        </p:spPr>
        <p:txBody>
          <a:bodyPr wrap="square" rtlCol="0">
            <a:spAutoFit/>
          </a:bodyPr>
          <a:lstStyle/>
          <a:p>
            <a:r>
              <a:rPr lang="en-US" dirty="0">
                <a:solidFill>
                  <a:srgbClr val="000090"/>
                </a:solidFill>
                <a:latin typeface="Trebuchet MS"/>
                <a:cs typeface="Trebuchet MS"/>
              </a:rPr>
              <a:t>L</a:t>
            </a:r>
            <a:r>
              <a:rPr lang="en-US" dirty="0" smtClean="0">
                <a:solidFill>
                  <a:srgbClr val="000090"/>
                </a:solidFill>
                <a:latin typeface="Trebuchet MS"/>
                <a:cs typeface="Trebuchet MS"/>
              </a:rPr>
              <a:t>earn semantic types for attributes(s)</a:t>
            </a:r>
          </a:p>
        </p:txBody>
      </p:sp>
      <p:grpSp>
        <p:nvGrpSpPr>
          <p:cNvPr id="26" name="Group 25"/>
          <p:cNvGrpSpPr/>
          <p:nvPr/>
        </p:nvGrpSpPr>
        <p:grpSpPr>
          <a:xfrm>
            <a:off x="533400" y="1299865"/>
            <a:ext cx="5334000" cy="1219200"/>
            <a:chOff x="2590800" y="2590800"/>
            <a:chExt cx="5334000" cy="1219200"/>
          </a:xfrm>
        </p:grpSpPr>
        <p:sp>
          <p:nvSpPr>
            <p:cNvPr id="27" name="TextBox 26"/>
            <p:cNvSpPr txBox="1"/>
            <p:nvPr/>
          </p:nvSpPr>
          <p:spPr>
            <a:xfrm>
              <a:off x="2590800" y="2590800"/>
              <a:ext cx="53340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Sample data from new </a:t>
              </a:r>
              <a:r>
                <a:rPr lang="en-US" dirty="0" smtClean="0">
                  <a:solidFill>
                    <a:srgbClr val="000000"/>
                  </a:solidFill>
                  <a:latin typeface="Trebuchet MS"/>
                  <a:cs typeface="Trebuchet MS"/>
                </a:rPr>
                <a:t>source (S)</a:t>
              </a:r>
              <a:endParaRPr lang="en-US" dirty="0">
                <a:solidFill>
                  <a:srgbClr val="000000"/>
                </a:solidFill>
                <a:latin typeface="Trebuchet MS"/>
                <a:cs typeface="Trebuchet MS"/>
              </a:endParaRPr>
            </a:p>
          </p:txBody>
        </p:sp>
        <p:sp>
          <p:nvSpPr>
            <p:cNvPr id="28" name="TextBox 27"/>
            <p:cNvSpPr txBox="1"/>
            <p:nvPr/>
          </p:nvSpPr>
          <p:spPr>
            <a:xfrm>
              <a:off x="2590800" y="2967335"/>
              <a:ext cx="3886200" cy="461665"/>
            </a:xfrm>
            <a:prstGeom prst="rect">
              <a:avLst/>
            </a:prstGeom>
            <a:noFill/>
          </p:spPr>
          <p:txBody>
            <a:bodyPr wrap="square" rtlCol="0">
              <a:spAutoFit/>
            </a:bodyPr>
            <a:lstStyle/>
            <a:p>
              <a:pPr marL="342900" indent="-342900">
                <a:buFont typeface="Arial"/>
                <a:buChar char="•"/>
              </a:pPr>
              <a:r>
                <a:rPr lang="en-US" dirty="0" smtClean="0">
                  <a:solidFill>
                    <a:srgbClr val="000000"/>
                  </a:solidFill>
                  <a:latin typeface="Trebuchet MS"/>
                  <a:cs typeface="Trebuchet MS"/>
                </a:rPr>
                <a:t>Domain</a:t>
              </a:r>
              <a:r>
                <a:rPr lang="en-US" dirty="0" smtClean="0">
                  <a:solidFill>
                    <a:schemeClr val="tx1"/>
                  </a:solidFill>
                  <a:latin typeface="Trebuchet MS"/>
                  <a:cs typeface="Trebuchet MS"/>
                </a:rPr>
                <a:t> Ontologies (O)</a:t>
              </a:r>
              <a:endParaRPr lang="en-US" dirty="0">
                <a:solidFill>
                  <a:schemeClr val="tx1"/>
                </a:solidFill>
                <a:latin typeface="Trebuchet MS"/>
                <a:cs typeface="Trebuchet MS"/>
              </a:endParaRPr>
            </a:p>
          </p:txBody>
        </p:sp>
        <p:sp>
          <p:nvSpPr>
            <p:cNvPr id="29" name="TextBox 28"/>
            <p:cNvSpPr txBox="1"/>
            <p:nvPr/>
          </p:nvSpPr>
          <p:spPr>
            <a:xfrm>
              <a:off x="2590800" y="3348335"/>
              <a:ext cx="4038600" cy="461665"/>
            </a:xfrm>
            <a:prstGeom prst="rect">
              <a:avLst/>
            </a:prstGeom>
            <a:noFill/>
          </p:spPr>
          <p:txBody>
            <a:bodyPr wrap="square" rtlCol="0">
              <a:spAutoFit/>
            </a:bodyPr>
            <a:lstStyle/>
            <a:p>
              <a:pPr marL="342900" indent="-342900">
                <a:buFont typeface="Arial"/>
                <a:buChar char="•"/>
              </a:pPr>
              <a:r>
                <a:rPr lang="en-US" dirty="0">
                  <a:solidFill>
                    <a:srgbClr val="000000"/>
                  </a:solidFill>
                  <a:latin typeface="Trebuchet MS"/>
                  <a:cs typeface="Trebuchet MS"/>
                </a:rPr>
                <a:t>Known semantic models</a:t>
              </a:r>
            </a:p>
          </p:txBody>
        </p:sp>
      </p:grpSp>
      <p:sp>
        <p:nvSpPr>
          <p:cNvPr id="33" name="TextBox 32"/>
          <p:cNvSpPr txBox="1"/>
          <p:nvPr/>
        </p:nvSpPr>
        <p:spPr>
          <a:xfrm>
            <a:off x="1066800" y="3378505"/>
            <a:ext cx="5562600" cy="461665"/>
          </a:xfrm>
          <a:prstGeom prst="rect">
            <a:avLst/>
          </a:prstGeom>
          <a:noFill/>
        </p:spPr>
        <p:txBody>
          <a:bodyPr wrap="square" rtlCol="0">
            <a:spAutoFit/>
          </a:bodyPr>
          <a:lstStyle/>
          <a:p>
            <a:r>
              <a:rPr lang="en-US" dirty="0" smtClean="0">
                <a:solidFill>
                  <a:srgbClr val="000090"/>
                </a:solidFill>
                <a:latin typeface="Trebuchet MS"/>
                <a:cs typeface="Trebuchet MS"/>
              </a:rPr>
              <a:t>Construct Graph G=(V,E)</a:t>
            </a:r>
          </a:p>
        </p:txBody>
      </p:sp>
      <p:sp>
        <p:nvSpPr>
          <p:cNvPr id="37" name="TextBox 36"/>
          <p:cNvSpPr txBox="1"/>
          <p:nvPr/>
        </p:nvSpPr>
        <p:spPr>
          <a:xfrm>
            <a:off x="1066800" y="4140045"/>
            <a:ext cx="7010400" cy="461665"/>
          </a:xfrm>
          <a:prstGeom prst="rect">
            <a:avLst/>
          </a:prstGeom>
          <a:noFill/>
        </p:spPr>
        <p:txBody>
          <a:bodyPr wrap="square" rtlCol="0">
            <a:spAutoFit/>
          </a:bodyPr>
          <a:lstStyle/>
          <a:p>
            <a:r>
              <a:rPr lang="en-US" dirty="0" smtClean="0">
                <a:solidFill>
                  <a:srgbClr val="000090"/>
                </a:solidFill>
                <a:latin typeface="Trebuchet MS"/>
                <a:cs typeface="Trebuchet MS"/>
              </a:rPr>
              <a:t>Generate mappings between attributes(S) and V</a:t>
            </a:r>
          </a:p>
        </p:txBody>
      </p:sp>
      <p:sp>
        <p:nvSpPr>
          <p:cNvPr id="42" name="TextBox 41"/>
          <p:cNvSpPr txBox="1"/>
          <p:nvPr/>
        </p:nvSpPr>
        <p:spPr>
          <a:xfrm>
            <a:off x="1066800" y="4876800"/>
            <a:ext cx="5715000" cy="461665"/>
          </a:xfrm>
          <a:prstGeom prst="rect">
            <a:avLst/>
          </a:prstGeom>
          <a:noFill/>
        </p:spPr>
        <p:txBody>
          <a:bodyPr wrap="square" rtlCol="0">
            <a:spAutoFit/>
          </a:bodyPr>
          <a:lstStyle/>
          <a:p>
            <a:r>
              <a:rPr lang="en-US" dirty="0" smtClean="0">
                <a:solidFill>
                  <a:srgbClr val="000090"/>
                </a:solidFill>
                <a:latin typeface="Trebuchet MS"/>
                <a:cs typeface="Trebuchet MS"/>
              </a:rPr>
              <a:t>Generate and rank semantic models</a:t>
            </a:r>
          </a:p>
        </p:txBody>
      </p:sp>
      <p:sp>
        <p:nvSpPr>
          <p:cNvPr id="48" name="Oval 47"/>
          <p:cNvSpPr/>
          <p:nvPr/>
        </p:nvSpPr>
        <p:spPr bwMode="auto">
          <a:xfrm>
            <a:off x="609600" y="4987635"/>
            <a:ext cx="304800" cy="304800"/>
          </a:xfrm>
          <a:prstGeom prst="ellipse">
            <a:avLst/>
          </a:prstGeom>
          <a:solidFill>
            <a:srgbClr val="000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a:latin typeface="+mj-lt"/>
              </a:rPr>
              <a:t>4</a:t>
            </a:r>
          </a:p>
        </p:txBody>
      </p:sp>
      <p:sp>
        <p:nvSpPr>
          <p:cNvPr id="50" name="TextBox 49"/>
          <p:cNvSpPr txBox="1"/>
          <p:nvPr/>
        </p:nvSpPr>
        <p:spPr>
          <a:xfrm>
            <a:off x="533400" y="5562600"/>
            <a:ext cx="1981200" cy="461665"/>
          </a:xfrm>
          <a:prstGeom prst="rect">
            <a:avLst/>
          </a:prstGeom>
          <a:noFill/>
        </p:spPr>
        <p:txBody>
          <a:bodyPr wrap="square" rtlCol="0">
            <a:spAutoFit/>
          </a:bodyPr>
          <a:lstStyle/>
          <a:p>
            <a:r>
              <a:rPr lang="en-US" b="1" dirty="0" smtClean="0">
                <a:solidFill>
                  <a:srgbClr val="D10201"/>
                </a:solidFill>
                <a:latin typeface="Trebuchet MS"/>
                <a:cs typeface="Trebuchet MS"/>
              </a:rPr>
              <a:t>Output</a:t>
            </a:r>
          </a:p>
        </p:txBody>
      </p:sp>
      <p:sp>
        <p:nvSpPr>
          <p:cNvPr id="51" name="TextBox 50"/>
          <p:cNvSpPr txBox="1"/>
          <p:nvPr/>
        </p:nvSpPr>
        <p:spPr>
          <a:xfrm>
            <a:off x="533400" y="6019800"/>
            <a:ext cx="6172200" cy="461665"/>
          </a:xfrm>
          <a:prstGeom prst="rect">
            <a:avLst/>
          </a:prstGeom>
          <a:noFill/>
        </p:spPr>
        <p:txBody>
          <a:bodyPr wrap="square" rtlCol="0">
            <a:spAutoFit/>
          </a:bodyPr>
          <a:lstStyle/>
          <a:p>
            <a:pPr marL="342900" indent="-342900">
              <a:buFont typeface="Arial"/>
              <a:buChar char="•"/>
            </a:pPr>
            <a:r>
              <a:rPr lang="en-US" dirty="0" smtClean="0">
                <a:solidFill>
                  <a:schemeClr val="tx1"/>
                </a:solidFill>
                <a:latin typeface="Trebuchet MS"/>
                <a:cs typeface="Trebuchet MS"/>
              </a:rPr>
              <a:t>A ranked set of semantic models for S</a:t>
            </a:r>
            <a:endParaRPr lang="en-US" dirty="0">
              <a:solidFill>
                <a:schemeClr val="tx1"/>
              </a:solidFill>
              <a:latin typeface="Trebuchet MS"/>
              <a:cs typeface="Trebuchet MS"/>
            </a:endParaRPr>
          </a:p>
        </p:txBody>
      </p:sp>
      <p:pic>
        <p:nvPicPr>
          <p:cNvPr id="20" name="Picture 19"/>
          <p:cNvPicPr>
            <a:picLocks noChangeAspect="1"/>
          </p:cNvPicPr>
          <p:nvPr/>
        </p:nvPicPr>
        <p:blipFill>
          <a:blip r:embed="rId2"/>
          <a:stretch>
            <a:fillRect/>
          </a:stretch>
        </p:blipFill>
        <p:spPr>
          <a:xfrm>
            <a:off x="608499" y="2743200"/>
            <a:ext cx="382101" cy="381000"/>
          </a:xfrm>
          <a:prstGeom prst="rect">
            <a:avLst/>
          </a:prstGeom>
        </p:spPr>
      </p:pic>
      <p:pic>
        <p:nvPicPr>
          <p:cNvPr id="21" name="Picture 20"/>
          <p:cNvPicPr>
            <a:picLocks noChangeAspect="1"/>
          </p:cNvPicPr>
          <p:nvPr/>
        </p:nvPicPr>
        <p:blipFill>
          <a:blip r:embed="rId2"/>
          <a:stretch>
            <a:fillRect/>
          </a:stretch>
        </p:blipFill>
        <p:spPr>
          <a:xfrm>
            <a:off x="603884" y="3430537"/>
            <a:ext cx="382101" cy="381000"/>
          </a:xfrm>
          <a:prstGeom prst="rect">
            <a:avLst/>
          </a:prstGeom>
        </p:spPr>
      </p:pic>
      <p:pic>
        <p:nvPicPr>
          <p:cNvPr id="22" name="Picture 21"/>
          <p:cNvPicPr>
            <a:picLocks noChangeAspect="1"/>
          </p:cNvPicPr>
          <p:nvPr/>
        </p:nvPicPr>
        <p:blipFill>
          <a:blip r:embed="rId2"/>
          <a:stretch>
            <a:fillRect/>
          </a:stretch>
        </p:blipFill>
        <p:spPr>
          <a:xfrm>
            <a:off x="603884" y="4192537"/>
            <a:ext cx="382101" cy="381000"/>
          </a:xfrm>
          <a:prstGeom prst="rect">
            <a:avLst/>
          </a:prstGeom>
        </p:spPr>
      </p:pic>
    </p:spTree>
    <p:extLst>
      <p:ext uri="{BB962C8B-B14F-4D97-AF65-F5344CB8AC3E}">
        <p14:creationId xmlns:p14="http://schemas.microsoft.com/office/powerpoint/2010/main" val="149900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Generate Semantic Models</a:t>
            </a:r>
            <a:endParaRPr lang="en-US" dirty="0"/>
          </a:p>
        </p:txBody>
      </p:sp>
      <p:sp>
        <p:nvSpPr>
          <p:cNvPr id="3" name="Content Placeholder 2"/>
          <p:cNvSpPr>
            <a:spLocks noGrp="1"/>
          </p:cNvSpPr>
          <p:nvPr>
            <p:ph idx="1"/>
          </p:nvPr>
        </p:nvSpPr>
        <p:spPr/>
        <p:txBody>
          <a:bodyPr/>
          <a:lstStyle/>
          <a:p>
            <a:r>
              <a:rPr lang="en-US" dirty="0" smtClean="0"/>
              <a:t>Compute Steiner tree for each mapping</a:t>
            </a:r>
          </a:p>
          <a:p>
            <a:pPr lvl="1"/>
            <a:r>
              <a:rPr lang="en-US" dirty="0" smtClean="0"/>
              <a:t>A minimal tree connecting nodes of mapping</a:t>
            </a:r>
          </a:p>
          <a:p>
            <a:pPr lvl="1"/>
            <a:r>
              <a:rPr lang="en-US" dirty="0" smtClean="0"/>
              <a:t>A customization of BANKS algorithm [</a:t>
            </a:r>
            <a:r>
              <a:rPr lang="en-US" dirty="0" err="1" smtClean="0"/>
              <a:t>Bhalotia</a:t>
            </a:r>
            <a:r>
              <a:rPr lang="en-US" dirty="0" smtClean="0"/>
              <a:t> et al., 2002]</a:t>
            </a:r>
          </a:p>
          <a:p>
            <a:r>
              <a:rPr lang="en-US" dirty="0" smtClean="0"/>
              <a:t>Our algorithm considers both </a:t>
            </a:r>
            <a:r>
              <a:rPr lang="en-US" dirty="0" smtClean="0">
                <a:solidFill>
                  <a:schemeClr val="accent4"/>
                </a:solidFill>
              </a:rPr>
              <a:t>coherence</a:t>
            </a:r>
            <a:r>
              <a:rPr lang="en-US" dirty="0" smtClean="0"/>
              <a:t> and </a:t>
            </a:r>
            <a:r>
              <a:rPr lang="en-US" dirty="0" smtClean="0">
                <a:solidFill>
                  <a:srgbClr val="EB6615"/>
                </a:solidFill>
              </a:rPr>
              <a:t>popularity</a:t>
            </a:r>
          </a:p>
          <a:p>
            <a:r>
              <a:rPr lang="en-US" dirty="0" smtClean="0"/>
              <a:t>Each tree is a candidate model</a:t>
            </a:r>
          </a:p>
          <a:p>
            <a:r>
              <a:rPr lang="en-US" dirty="0" smtClean="0"/>
              <a:t>Rank the models based on coherence and cost</a:t>
            </a:r>
          </a:p>
          <a:p>
            <a:endParaRPr lang="en-US" dirty="0" smtClean="0"/>
          </a:p>
          <a:p>
            <a:pPr marL="0" indent="0">
              <a:buNone/>
            </a:pPr>
            <a:r>
              <a:rPr lang="en-US" dirty="0" smtClean="0"/>
              <a:t> </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53</a:t>
            </a:fld>
            <a:endParaRPr lang="en-US" dirty="0"/>
          </a:p>
        </p:txBody>
      </p:sp>
    </p:spTree>
    <p:extLst>
      <p:ext uri="{BB962C8B-B14F-4D97-AF65-F5344CB8AC3E}">
        <p14:creationId xmlns:p14="http://schemas.microsoft.com/office/powerpoint/2010/main" val="3774249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Coherence is Important?</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54</a:t>
            </a:fld>
            <a:endParaRPr lang="en-US" dirty="0"/>
          </a:p>
        </p:txBody>
      </p:sp>
      <p:sp>
        <p:nvSpPr>
          <p:cNvPr id="5" name="Oval 4"/>
          <p:cNvSpPr/>
          <p:nvPr/>
        </p:nvSpPr>
        <p:spPr bwMode="auto">
          <a:xfrm>
            <a:off x="3151909" y="2278897"/>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6" name="Oval 5"/>
          <p:cNvSpPr/>
          <p:nvPr/>
        </p:nvSpPr>
        <p:spPr bwMode="auto">
          <a:xfrm>
            <a:off x="637309" y="22788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7" name="Curved Connector 6"/>
          <p:cNvCxnSpPr>
            <a:stCxn id="10" idx="0"/>
            <a:endCxn id="5" idx="0"/>
          </p:cNvCxnSpPr>
          <p:nvPr/>
        </p:nvCxnSpPr>
        <p:spPr bwMode="auto">
          <a:xfrm rot="5400000" flipH="1" flipV="1">
            <a:off x="2916382" y="1638124"/>
            <a:ext cx="12700" cy="1281546"/>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8" name="Curved Connector 7"/>
          <p:cNvCxnSpPr>
            <a:stCxn id="6" idx="0"/>
            <a:endCxn id="10" idx="0"/>
          </p:cNvCxnSpPr>
          <p:nvPr/>
        </p:nvCxnSpPr>
        <p:spPr bwMode="auto">
          <a:xfrm rot="5400000" flipH="1" flipV="1">
            <a:off x="1685059" y="16883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9" name="TextBox 8"/>
          <p:cNvSpPr txBox="1"/>
          <p:nvPr/>
        </p:nvSpPr>
        <p:spPr>
          <a:xfrm>
            <a:off x="1246909" y="1794301"/>
            <a:ext cx="801408"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organizer</a:t>
            </a:r>
            <a:endParaRPr lang="en-US" sz="1400" i="1" dirty="0">
              <a:solidFill>
                <a:srgbClr val="000000"/>
              </a:solidFill>
              <a:latin typeface="Trebuchet MS"/>
              <a:cs typeface="Trebuchet MS"/>
            </a:endParaRPr>
          </a:p>
        </p:txBody>
      </p:sp>
      <p:sp>
        <p:nvSpPr>
          <p:cNvPr id="10" name="Oval 9"/>
          <p:cNvSpPr/>
          <p:nvPr/>
        </p:nvSpPr>
        <p:spPr bwMode="auto">
          <a:xfrm>
            <a:off x="1780309" y="22788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11" name="TextBox 10"/>
          <p:cNvSpPr txBox="1"/>
          <p:nvPr/>
        </p:nvSpPr>
        <p:spPr>
          <a:xfrm>
            <a:off x="2618509" y="1794301"/>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12" name="TextBox 11"/>
          <p:cNvSpPr txBox="1"/>
          <p:nvPr/>
        </p:nvSpPr>
        <p:spPr>
          <a:xfrm>
            <a:off x="2057400" y="25908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s1</a:t>
            </a:r>
            <a:endParaRPr lang="en-US" dirty="0">
              <a:solidFill>
                <a:schemeClr val="accent4"/>
              </a:solidFill>
              <a:latin typeface="Trebuchet MS"/>
              <a:cs typeface="Trebuchet MS"/>
            </a:endParaRPr>
          </a:p>
        </p:txBody>
      </p:sp>
      <p:sp>
        <p:nvSpPr>
          <p:cNvPr id="27" name="TextBox 26"/>
          <p:cNvSpPr txBox="1"/>
          <p:nvPr/>
        </p:nvSpPr>
        <p:spPr>
          <a:xfrm>
            <a:off x="5410200" y="25146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s2</a:t>
            </a:r>
            <a:endParaRPr lang="en-US" dirty="0">
              <a:solidFill>
                <a:schemeClr val="accent4"/>
              </a:solidFill>
              <a:latin typeface="Trebuchet MS"/>
              <a:cs typeface="Trebuchet MS"/>
            </a:endParaRPr>
          </a:p>
        </p:txBody>
      </p:sp>
      <p:sp>
        <p:nvSpPr>
          <p:cNvPr id="28" name="TextBox 27"/>
          <p:cNvSpPr txBox="1"/>
          <p:nvPr/>
        </p:nvSpPr>
        <p:spPr>
          <a:xfrm>
            <a:off x="7772400" y="25146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s3</a:t>
            </a:r>
            <a:endParaRPr lang="en-US" dirty="0">
              <a:solidFill>
                <a:schemeClr val="accent4"/>
              </a:solidFill>
              <a:latin typeface="Trebuchet MS"/>
              <a:cs typeface="Trebuchet MS"/>
            </a:endParaRPr>
          </a:p>
        </p:txBody>
      </p:sp>
      <p:sp>
        <p:nvSpPr>
          <p:cNvPr id="29" name="Oval 28"/>
          <p:cNvSpPr/>
          <p:nvPr/>
        </p:nvSpPr>
        <p:spPr bwMode="auto">
          <a:xfrm>
            <a:off x="4419600" y="22026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0" name="Curved Connector 29"/>
          <p:cNvCxnSpPr>
            <a:stCxn id="29" idx="0"/>
            <a:endCxn id="32" idx="0"/>
          </p:cNvCxnSpPr>
          <p:nvPr/>
        </p:nvCxnSpPr>
        <p:spPr bwMode="auto">
          <a:xfrm rot="5400000" flipH="1" flipV="1">
            <a:off x="5467350" y="16121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31" name="TextBox 30"/>
          <p:cNvSpPr txBox="1"/>
          <p:nvPr/>
        </p:nvSpPr>
        <p:spPr>
          <a:xfrm>
            <a:off x="5181600" y="1718101"/>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32" name="Oval 31"/>
          <p:cNvSpPr/>
          <p:nvPr/>
        </p:nvSpPr>
        <p:spPr bwMode="auto">
          <a:xfrm>
            <a:off x="5562600" y="22026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Place</a:t>
            </a:r>
          </a:p>
        </p:txBody>
      </p:sp>
      <p:sp>
        <p:nvSpPr>
          <p:cNvPr id="33" name="Oval 32"/>
          <p:cNvSpPr/>
          <p:nvPr/>
        </p:nvSpPr>
        <p:spPr bwMode="auto">
          <a:xfrm>
            <a:off x="6858000" y="22026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4" name="Curved Connector 33"/>
          <p:cNvCxnSpPr>
            <a:stCxn id="33" idx="0"/>
            <a:endCxn id="36" idx="0"/>
          </p:cNvCxnSpPr>
          <p:nvPr/>
        </p:nvCxnSpPr>
        <p:spPr bwMode="auto">
          <a:xfrm rot="5400000" flipH="1" flipV="1">
            <a:off x="7905750" y="16121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35" name="TextBox 34"/>
          <p:cNvSpPr txBox="1"/>
          <p:nvPr/>
        </p:nvSpPr>
        <p:spPr>
          <a:xfrm>
            <a:off x="7599819" y="1718101"/>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36" name="Oval 35"/>
          <p:cNvSpPr/>
          <p:nvPr/>
        </p:nvSpPr>
        <p:spPr bwMode="auto">
          <a:xfrm>
            <a:off x="8001000" y="22026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Place</a:t>
            </a:r>
          </a:p>
        </p:txBody>
      </p:sp>
      <p:sp>
        <p:nvSpPr>
          <p:cNvPr id="57" name="TextBox 56"/>
          <p:cNvSpPr txBox="1"/>
          <p:nvPr/>
        </p:nvSpPr>
        <p:spPr>
          <a:xfrm>
            <a:off x="304800" y="1219200"/>
            <a:ext cx="1929014"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Known Models</a:t>
            </a:r>
            <a:endParaRPr lang="en-US" dirty="0">
              <a:solidFill>
                <a:schemeClr val="accent4"/>
              </a:solidFill>
              <a:latin typeface="Trebuchet MS"/>
              <a:cs typeface="Trebuchet MS"/>
            </a:endParaRPr>
          </a:p>
        </p:txBody>
      </p:sp>
    </p:spTree>
    <p:extLst>
      <p:ext uri="{BB962C8B-B14F-4D97-AF65-F5344CB8AC3E}">
        <p14:creationId xmlns:p14="http://schemas.microsoft.com/office/powerpoint/2010/main" val="1386184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Coherence is Important?</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55</a:t>
            </a:fld>
            <a:endParaRPr lang="en-US" dirty="0"/>
          </a:p>
        </p:txBody>
      </p:sp>
      <p:sp>
        <p:nvSpPr>
          <p:cNvPr id="5" name="Oval 4"/>
          <p:cNvSpPr/>
          <p:nvPr/>
        </p:nvSpPr>
        <p:spPr bwMode="auto">
          <a:xfrm>
            <a:off x="3151909" y="2278897"/>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6" name="Oval 5"/>
          <p:cNvSpPr/>
          <p:nvPr/>
        </p:nvSpPr>
        <p:spPr bwMode="auto">
          <a:xfrm>
            <a:off x="637309" y="22788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7" name="Curved Connector 6"/>
          <p:cNvCxnSpPr>
            <a:stCxn id="10" idx="0"/>
            <a:endCxn id="5" idx="0"/>
          </p:cNvCxnSpPr>
          <p:nvPr/>
        </p:nvCxnSpPr>
        <p:spPr bwMode="auto">
          <a:xfrm rot="5400000" flipH="1" flipV="1">
            <a:off x="2916382" y="1638124"/>
            <a:ext cx="12700" cy="1281546"/>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8" name="Curved Connector 7"/>
          <p:cNvCxnSpPr>
            <a:stCxn id="6" idx="0"/>
            <a:endCxn id="10" idx="0"/>
          </p:cNvCxnSpPr>
          <p:nvPr/>
        </p:nvCxnSpPr>
        <p:spPr bwMode="auto">
          <a:xfrm rot="5400000" flipH="1" flipV="1">
            <a:off x="1685059" y="16883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9" name="TextBox 8"/>
          <p:cNvSpPr txBox="1"/>
          <p:nvPr/>
        </p:nvSpPr>
        <p:spPr>
          <a:xfrm>
            <a:off x="1246909" y="1794301"/>
            <a:ext cx="801408"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organizer</a:t>
            </a:r>
            <a:endParaRPr lang="en-US" sz="1400" i="1" dirty="0">
              <a:solidFill>
                <a:srgbClr val="000000"/>
              </a:solidFill>
              <a:latin typeface="Trebuchet MS"/>
              <a:cs typeface="Trebuchet MS"/>
            </a:endParaRPr>
          </a:p>
        </p:txBody>
      </p:sp>
      <p:sp>
        <p:nvSpPr>
          <p:cNvPr id="10" name="Oval 9"/>
          <p:cNvSpPr/>
          <p:nvPr/>
        </p:nvSpPr>
        <p:spPr bwMode="auto">
          <a:xfrm>
            <a:off x="1780309" y="22788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11" name="TextBox 10"/>
          <p:cNvSpPr txBox="1"/>
          <p:nvPr/>
        </p:nvSpPr>
        <p:spPr>
          <a:xfrm>
            <a:off x="2618509" y="1794301"/>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12" name="TextBox 11"/>
          <p:cNvSpPr txBox="1"/>
          <p:nvPr/>
        </p:nvSpPr>
        <p:spPr>
          <a:xfrm>
            <a:off x="2057400" y="25908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s1</a:t>
            </a:r>
            <a:endParaRPr lang="en-US" dirty="0">
              <a:solidFill>
                <a:schemeClr val="accent4"/>
              </a:solidFill>
              <a:latin typeface="Trebuchet MS"/>
              <a:cs typeface="Trebuchet MS"/>
            </a:endParaRPr>
          </a:p>
        </p:txBody>
      </p:sp>
      <p:sp>
        <p:nvSpPr>
          <p:cNvPr id="27" name="TextBox 26"/>
          <p:cNvSpPr txBox="1"/>
          <p:nvPr/>
        </p:nvSpPr>
        <p:spPr>
          <a:xfrm>
            <a:off x="5410200" y="25146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s2</a:t>
            </a:r>
            <a:endParaRPr lang="en-US" dirty="0">
              <a:solidFill>
                <a:schemeClr val="accent4"/>
              </a:solidFill>
              <a:latin typeface="Trebuchet MS"/>
              <a:cs typeface="Trebuchet MS"/>
            </a:endParaRPr>
          </a:p>
        </p:txBody>
      </p:sp>
      <p:sp>
        <p:nvSpPr>
          <p:cNvPr id="28" name="TextBox 27"/>
          <p:cNvSpPr txBox="1"/>
          <p:nvPr/>
        </p:nvSpPr>
        <p:spPr>
          <a:xfrm>
            <a:off x="7772400" y="25146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s3</a:t>
            </a:r>
            <a:endParaRPr lang="en-US" dirty="0">
              <a:solidFill>
                <a:schemeClr val="accent4"/>
              </a:solidFill>
              <a:latin typeface="Trebuchet MS"/>
              <a:cs typeface="Trebuchet MS"/>
            </a:endParaRPr>
          </a:p>
        </p:txBody>
      </p:sp>
      <p:sp>
        <p:nvSpPr>
          <p:cNvPr id="29" name="Oval 28"/>
          <p:cNvSpPr/>
          <p:nvPr/>
        </p:nvSpPr>
        <p:spPr bwMode="auto">
          <a:xfrm>
            <a:off x="4419600" y="22026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0" name="Curved Connector 29"/>
          <p:cNvCxnSpPr>
            <a:stCxn id="29" idx="0"/>
            <a:endCxn id="32" idx="0"/>
          </p:cNvCxnSpPr>
          <p:nvPr/>
        </p:nvCxnSpPr>
        <p:spPr bwMode="auto">
          <a:xfrm rot="5400000" flipH="1" flipV="1">
            <a:off x="5467350" y="16121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31" name="TextBox 30"/>
          <p:cNvSpPr txBox="1"/>
          <p:nvPr/>
        </p:nvSpPr>
        <p:spPr>
          <a:xfrm>
            <a:off x="5181600" y="1718101"/>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32" name="Oval 31"/>
          <p:cNvSpPr/>
          <p:nvPr/>
        </p:nvSpPr>
        <p:spPr bwMode="auto">
          <a:xfrm>
            <a:off x="5562600" y="22026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Place</a:t>
            </a:r>
          </a:p>
        </p:txBody>
      </p:sp>
      <p:sp>
        <p:nvSpPr>
          <p:cNvPr id="33" name="Oval 32"/>
          <p:cNvSpPr/>
          <p:nvPr/>
        </p:nvSpPr>
        <p:spPr bwMode="auto">
          <a:xfrm>
            <a:off x="6858000" y="22026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4" name="Curved Connector 33"/>
          <p:cNvCxnSpPr>
            <a:stCxn id="33" idx="0"/>
            <a:endCxn id="36" idx="0"/>
          </p:cNvCxnSpPr>
          <p:nvPr/>
        </p:nvCxnSpPr>
        <p:spPr bwMode="auto">
          <a:xfrm rot="5400000" flipH="1" flipV="1">
            <a:off x="7905750" y="16121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35" name="TextBox 34"/>
          <p:cNvSpPr txBox="1"/>
          <p:nvPr/>
        </p:nvSpPr>
        <p:spPr>
          <a:xfrm>
            <a:off x="7599819" y="1718101"/>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36" name="Oval 35"/>
          <p:cNvSpPr/>
          <p:nvPr/>
        </p:nvSpPr>
        <p:spPr bwMode="auto">
          <a:xfrm>
            <a:off x="8001000" y="22026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Place</a:t>
            </a:r>
          </a:p>
        </p:txBody>
      </p:sp>
      <p:sp>
        <p:nvSpPr>
          <p:cNvPr id="37" name="Oval 36"/>
          <p:cNvSpPr/>
          <p:nvPr/>
        </p:nvSpPr>
        <p:spPr bwMode="auto">
          <a:xfrm>
            <a:off x="4114800" y="3608796"/>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38" name="Oval 37"/>
          <p:cNvSpPr/>
          <p:nvPr/>
        </p:nvSpPr>
        <p:spPr bwMode="auto">
          <a:xfrm>
            <a:off x="1600200" y="3608796"/>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9" name="Curved Connector 38"/>
          <p:cNvCxnSpPr>
            <a:stCxn id="42" idx="0"/>
            <a:endCxn id="37" idx="0"/>
          </p:cNvCxnSpPr>
          <p:nvPr/>
        </p:nvCxnSpPr>
        <p:spPr bwMode="auto">
          <a:xfrm rot="5400000" flipH="1" flipV="1">
            <a:off x="3879273" y="2968023"/>
            <a:ext cx="12700" cy="1281546"/>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40" name="Curved Connector 39"/>
          <p:cNvCxnSpPr>
            <a:stCxn id="38" idx="0"/>
            <a:endCxn id="42" idx="0"/>
          </p:cNvCxnSpPr>
          <p:nvPr/>
        </p:nvCxnSpPr>
        <p:spPr bwMode="auto">
          <a:xfrm rot="5400000" flipH="1" flipV="1">
            <a:off x="2647950" y="3018246"/>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41" name="TextBox 40"/>
          <p:cNvSpPr txBox="1"/>
          <p:nvPr/>
        </p:nvSpPr>
        <p:spPr>
          <a:xfrm>
            <a:off x="2209800" y="3124200"/>
            <a:ext cx="801408"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organizer</a:t>
            </a:r>
            <a:endParaRPr lang="en-US" sz="1400" i="1" dirty="0">
              <a:solidFill>
                <a:srgbClr val="000000"/>
              </a:solidFill>
              <a:latin typeface="Trebuchet MS"/>
              <a:cs typeface="Trebuchet MS"/>
            </a:endParaRPr>
          </a:p>
        </p:txBody>
      </p:sp>
      <p:sp>
        <p:nvSpPr>
          <p:cNvPr id="42" name="Oval 41"/>
          <p:cNvSpPr/>
          <p:nvPr/>
        </p:nvSpPr>
        <p:spPr bwMode="auto">
          <a:xfrm>
            <a:off x="2743200" y="3608796"/>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43" name="TextBox 42"/>
          <p:cNvSpPr txBox="1"/>
          <p:nvPr/>
        </p:nvSpPr>
        <p:spPr>
          <a:xfrm>
            <a:off x="3581400" y="3124200"/>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44" name="TextBox 43"/>
          <p:cNvSpPr txBox="1"/>
          <p:nvPr/>
        </p:nvSpPr>
        <p:spPr>
          <a:xfrm>
            <a:off x="466297" y="3463476"/>
            <a:ext cx="829103"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Graph</a:t>
            </a:r>
            <a:endParaRPr lang="en-US" dirty="0">
              <a:solidFill>
                <a:schemeClr val="accent4"/>
              </a:solidFill>
              <a:latin typeface="Trebuchet MS"/>
              <a:cs typeface="Trebuchet MS"/>
            </a:endParaRPr>
          </a:p>
        </p:txBody>
      </p:sp>
      <p:sp>
        <p:nvSpPr>
          <p:cNvPr id="45" name="Rounded Rectangle 44"/>
          <p:cNvSpPr/>
          <p:nvPr/>
        </p:nvSpPr>
        <p:spPr bwMode="auto">
          <a:xfrm>
            <a:off x="2133600" y="3357106"/>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46" name="Rounded Rectangle 45"/>
          <p:cNvSpPr/>
          <p:nvPr/>
        </p:nvSpPr>
        <p:spPr bwMode="auto">
          <a:xfrm>
            <a:off x="3387450" y="3303996"/>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cxnSp>
        <p:nvCxnSpPr>
          <p:cNvPr id="47" name="Curved Connector 46"/>
          <p:cNvCxnSpPr>
            <a:stCxn id="38" idx="4"/>
            <a:endCxn id="37" idx="4"/>
          </p:cNvCxnSpPr>
          <p:nvPr/>
        </p:nvCxnSpPr>
        <p:spPr bwMode="auto">
          <a:xfrm rot="5400000" flipH="1" flipV="1">
            <a:off x="3287180" y="2729535"/>
            <a:ext cx="3085" cy="2462646"/>
          </a:xfrm>
          <a:prstGeom prst="curvedConnector3">
            <a:avLst>
              <a:gd name="adj1" fmla="val -7410049"/>
            </a:avLst>
          </a:prstGeom>
          <a:solidFill>
            <a:srgbClr val="00B8FF"/>
          </a:solidFill>
          <a:ln w="12700" cap="flat" cmpd="sng" algn="ctr">
            <a:solidFill>
              <a:srgbClr val="404040"/>
            </a:solidFill>
            <a:prstDash val="solid"/>
            <a:round/>
            <a:headEnd type="none" w="med" len="med"/>
            <a:tailEnd type="triangle" w="med" len="lg"/>
          </a:ln>
          <a:effectLst/>
        </p:spPr>
      </p:cxnSp>
      <p:sp>
        <p:nvSpPr>
          <p:cNvPr id="50" name="TextBox 49"/>
          <p:cNvSpPr txBox="1"/>
          <p:nvPr/>
        </p:nvSpPr>
        <p:spPr>
          <a:xfrm>
            <a:off x="3105725" y="3966706"/>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51" name="Rounded Rectangle 50"/>
          <p:cNvSpPr/>
          <p:nvPr/>
        </p:nvSpPr>
        <p:spPr bwMode="auto">
          <a:xfrm>
            <a:off x="2438400" y="4014085"/>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52" name="Rectangle 51"/>
          <p:cNvSpPr/>
          <p:nvPr/>
        </p:nvSpPr>
        <p:spPr bwMode="auto">
          <a:xfrm>
            <a:off x="3017980" y="4229941"/>
            <a:ext cx="685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s2, s3</a:t>
            </a:r>
            <a:endParaRPr lang="en-US" sz="1200" dirty="0" smtClean="0">
              <a:solidFill>
                <a:srgbClr val="D10201"/>
              </a:solidFill>
              <a:latin typeface="+mj-lt"/>
              <a:cs typeface="Trebuchet MS"/>
            </a:endParaRPr>
          </a:p>
        </p:txBody>
      </p:sp>
      <p:sp>
        <p:nvSpPr>
          <p:cNvPr id="53" name="Rectangle 52"/>
          <p:cNvSpPr/>
          <p:nvPr/>
        </p:nvSpPr>
        <p:spPr bwMode="auto">
          <a:xfrm>
            <a:off x="3733800" y="3421761"/>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54" name="Rectangle 53"/>
          <p:cNvSpPr/>
          <p:nvPr/>
        </p:nvSpPr>
        <p:spPr bwMode="auto">
          <a:xfrm>
            <a:off x="2514600" y="3421761"/>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57" name="TextBox 56"/>
          <p:cNvSpPr txBox="1"/>
          <p:nvPr/>
        </p:nvSpPr>
        <p:spPr>
          <a:xfrm>
            <a:off x="304800" y="1219200"/>
            <a:ext cx="1929014"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Known Models</a:t>
            </a:r>
            <a:endParaRPr lang="en-US" dirty="0">
              <a:solidFill>
                <a:schemeClr val="accent4"/>
              </a:solidFill>
              <a:latin typeface="Trebuchet MS"/>
              <a:cs typeface="Trebuchet MS"/>
            </a:endParaRPr>
          </a:p>
        </p:txBody>
      </p:sp>
    </p:spTree>
    <p:extLst>
      <p:ext uri="{BB962C8B-B14F-4D97-AF65-F5344CB8AC3E}">
        <p14:creationId xmlns:p14="http://schemas.microsoft.com/office/powerpoint/2010/main" val="1589552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Coherence is Important?</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56</a:t>
            </a:fld>
            <a:endParaRPr lang="en-US" dirty="0"/>
          </a:p>
        </p:txBody>
      </p:sp>
      <p:sp>
        <p:nvSpPr>
          <p:cNvPr id="5" name="Oval 4"/>
          <p:cNvSpPr/>
          <p:nvPr/>
        </p:nvSpPr>
        <p:spPr bwMode="auto">
          <a:xfrm>
            <a:off x="3151909" y="2278897"/>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6" name="Oval 5"/>
          <p:cNvSpPr/>
          <p:nvPr/>
        </p:nvSpPr>
        <p:spPr bwMode="auto">
          <a:xfrm>
            <a:off x="637309" y="22788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7" name="Curved Connector 6"/>
          <p:cNvCxnSpPr>
            <a:stCxn id="10" idx="0"/>
            <a:endCxn id="5" idx="0"/>
          </p:cNvCxnSpPr>
          <p:nvPr/>
        </p:nvCxnSpPr>
        <p:spPr bwMode="auto">
          <a:xfrm rot="5400000" flipH="1" flipV="1">
            <a:off x="2916382" y="1638124"/>
            <a:ext cx="12700" cy="1281546"/>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8" name="Curved Connector 7"/>
          <p:cNvCxnSpPr>
            <a:stCxn id="6" idx="0"/>
            <a:endCxn id="10" idx="0"/>
          </p:cNvCxnSpPr>
          <p:nvPr/>
        </p:nvCxnSpPr>
        <p:spPr bwMode="auto">
          <a:xfrm rot="5400000" flipH="1" flipV="1">
            <a:off x="1685059" y="16883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9" name="TextBox 8"/>
          <p:cNvSpPr txBox="1"/>
          <p:nvPr/>
        </p:nvSpPr>
        <p:spPr>
          <a:xfrm>
            <a:off x="1246909" y="1794301"/>
            <a:ext cx="801408"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organizer</a:t>
            </a:r>
            <a:endParaRPr lang="en-US" sz="1400" i="1" dirty="0">
              <a:solidFill>
                <a:srgbClr val="000000"/>
              </a:solidFill>
              <a:latin typeface="Trebuchet MS"/>
              <a:cs typeface="Trebuchet MS"/>
            </a:endParaRPr>
          </a:p>
        </p:txBody>
      </p:sp>
      <p:sp>
        <p:nvSpPr>
          <p:cNvPr id="10" name="Oval 9"/>
          <p:cNvSpPr/>
          <p:nvPr/>
        </p:nvSpPr>
        <p:spPr bwMode="auto">
          <a:xfrm>
            <a:off x="1780309" y="22788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11" name="TextBox 10"/>
          <p:cNvSpPr txBox="1"/>
          <p:nvPr/>
        </p:nvSpPr>
        <p:spPr>
          <a:xfrm>
            <a:off x="2618509" y="1794301"/>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12" name="TextBox 11"/>
          <p:cNvSpPr txBox="1"/>
          <p:nvPr/>
        </p:nvSpPr>
        <p:spPr>
          <a:xfrm>
            <a:off x="2057400" y="25908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s1</a:t>
            </a:r>
            <a:endParaRPr lang="en-US" dirty="0">
              <a:solidFill>
                <a:schemeClr val="accent4"/>
              </a:solidFill>
              <a:latin typeface="Trebuchet MS"/>
              <a:cs typeface="Trebuchet MS"/>
            </a:endParaRPr>
          </a:p>
        </p:txBody>
      </p:sp>
      <p:sp>
        <p:nvSpPr>
          <p:cNvPr id="27" name="TextBox 26"/>
          <p:cNvSpPr txBox="1"/>
          <p:nvPr/>
        </p:nvSpPr>
        <p:spPr>
          <a:xfrm>
            <a:off x="5410200" y="25146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s2</a:t>
            </a:r>
            <a:endParaRPr lang="en-US" dirty="0">
              <a:solidFill>
                <a:schemeClr val="accent4"/>
              </a:solidFill>
              <a:latin typeface="Trebuchet MS"/>
              <a:cs typeface="Trebuchet MS"/>
            </a:endParaRPr>
          </a:p>
        </p:txBody>
      </p:sp>
      <p:sp>
        <p:nvSpPr>
          <p:cNvPr id="28" name="TextBox 27"/>
          <p:cNvSpPr txBox="1"/>
          <p:nvPr/>
        </p:nvSpPr>
        <p:spPr>
          <a:xfrm>
            <a:off x="7772400" y="25146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s3</a:t>
            </a:r>
            <a:endParaRPr lang="en-US" dirty="0">
              <a:solidFill>
                <a:schemeClr val="accent4"/>
              </a:solidFill>
              <a:latin typeface="Trebuchet MS"/>
              <a:cs typeface="Trebuchet MS"/>
            </a:endParaRPr>
          </a:p>
        </p:txBody>
      </p:sp>
      <p:sp>
        <p:nvSpPr>
          <p:cNvPr id="29" name="Oval 28"/>
          <p:cNvSpPr/>
          <p:nvPr/>
        </p:nvSpPr>
        <p:spPr bwMode="auto">
          <a:xfrm>
            <a:off x="4419600" y="22026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0" name="Curved Connector 29"/>
          <p:cNvCxnSpPr>
            <a:stCxn id="29" idx="0"/>
            <a:endCxn id="32" idx="0"/>
          </p:cNvCxnSpPr>
          <p:nvPr/>
        </p:nvCxnSpPr>
        <p:spPr bwMode="auto">
          <a:xfrm rot="5400000" flipH="1" flipV="1">
            <a:off x="5467350" y="16121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31" name="TextBox 30"/>
          <p:cNvSpPr txBox="1"/>
          <p:nvPr/>
        </p:nvSpPr>
        <p:spPr>
          <a:xfrm>
            <a:off x="5181600" y="1718101"/>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32" name="Oval 31"/>
          <p:cNvSpPr/>
          <p:nvPr/>
        </p:nvSpPr>
        <p:spPr bwMode="auto">
          <a:xfrm>
            <a:off x="5562600" y="22026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Place</a:t>
            </a:r>
          </a:p>
        </p:txBody>
      </p:sp>
      <p:sp>
        <p:nvSpPr>
          <p:cNvPr id="33" name="Oval 32"/>
          <p:cNvSpPr/>
          <p:nvPr/>
        </p:nvSpPr>
        <p:spPr bwMode="auto">
          <a:xfrm>
            <a:off x="6858000" y="22026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4" name="Curved Connector 33"/>
          <p:cNvCxnSpPr>
            <a:stCxn id="33" idx="0"/>
            <a:endCxn id="36" idx="0"/>
          </p:cNvCxnSpPr>
          <p:nvPr/>
        </p:nvCxnSpPr>
        <p:spPr bwMode="auto">
          <a:xfrm rot="5400000" flipH="1" flipV="1">
            <a:off x="7905750" y="16121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35" name="TextBox 34"/>
          <p:cNvSpPr txBox="1"/>
          <p:nvPr/>
        </p:nvSpPr>
        <p:spPr>
          <a:xfrm>
            <a:off x="7599819" y="1718101"/>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36" name="Oval 35"/>
          <p:cNvSpPr/>
          <p:nvPr/>
        </p:nvSpPr>
        <p:spPr bwMode="auto">
          <a:xfrm>
            <a:off x="8001000" y="22026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Place</a:t>
            </a:r>
          </a:p>
        </p:txBody>
      </p:sp>
      <p:sp>
        <p:nvSpPr>
          <p:cNvPr id="37" name="Oval 36"/>
          <p:cNvSpPr/>
          <p:nvPr/>
        </p:nvSpPr>
        <p:spPr bwMode="auto">
          <a:xfrm>
            <a:off x="4114800" y="3608796"/>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38" name="Oval 37"/>
          <p:cNvSpPr/>
          <p:nvPr/>
        </p:nvSpPr>
        <p:spPr bwMode="auto">
          <a:xfrm>
            <a:off x="1600200" y="3608796"/>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9" name="Curved Connector 38"/>
          <p:cNvCxnSpPr>
            <a:stCxn id="42" idx="0"/>
            <a:endCxn id="37" idx="0"/>
          </p:cNvCxnSpPr>
          <p:nvPr/>
        </p:nvCxnSpPr>
        <p:spPr bwMode="auto">
          <a:xfrm rot="5400000" flipH="1" flipV="1">
            <a:off x="3879273" y="2968023"/>
            <a:ext cx="12700" cy="1281546"/>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40" name="Curved Connector 39"/>
          <p:cNvCxnSpPr>
            <a:stCxn id="38" idx="0"/>
            <a:endCxn id="42" idx="0"/>
          </p:cNvCxnSpPr>
          <p:nvPr/>
        </p:nvCxnSpPr>
        <p:spPr bwMode="auto">
          <a:xfrm rot="5400000" flipH="1" flipV="1">
            <a:off x="2647950" y="3018246"/>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41" name="TextBox 40"/>
          <p:cNvSpPr txBox="1"/>
          <p:nvPr/>
        </p:nvSpPr>
        <p:spPr>
          <a:xfrm>
            <a:off x="2209800" y="3124200"/>
            <a:ext cx="801408"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organizer</a:t>
            </a:r>
            <a:endParaRPr lang="en-US" sz="1400" i="1" dirty="0">
              <a:solidFill>
                <a:srgbClr val="000000"/>
              </a:solidFill>
              <a:latin typeface="Trebuchet MS"/>
              <a:cs typeface="Trebuchet MS"/>
            </a:endParaRPr>
          </a:p>
        </p:txBody>
      </p:sp>
      <p:sp>
        <p:nvSpPr>
          <p:cNvPr id="42" name="Oval 41"/>
          <p:cNvSpPr/>
          <p:nvPr/>
        </p:nvSpPr>
        <p:spPr bwMode="auto">
          <a:xfrm>
            <a:off x="2743200" y="3608796"/>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43" name="TextBox 42"/>
          <p:cNvSpPr txBox="1"/>
          <p:nvPr/>
        </p:nvSpPr>
        <p:spPr>
          <a:xfrm>
            <a:off x="3581400" y="3124200"/>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44" name="TextBox 43"/>
          <p:cNvSpPr txBox="1"/>
          <p:nvPr/>
        </p:nvSpPr>
        <p:spPr>
          <a:xfrm>
            <a:off x="466297" y="3463476"/>
            <a:ext cx="829103"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Graph</a:t>
            </a:r>
            <a:endParaRPr lang="en-US" dirty="0">
              <a:solidFill>
                <a:schemeClr val="accent4"/>
              </a:solidFill>
              <a:latin typeface="Trebuchet MS"/>
              <a:cs typeface="Trebuchet MS"/>
            </a:endParaRPr>
          </a:p>
        </p:txBody>
      </p:sp>
      <p:sp>
        <p:nvSpPr>
          <p:cNvPr id="45" name="Rounded Rectangle 44"/>
          <p:cNvSpPr/>
          <p:nvPr/>
        </p:nvSpPr>
        <p:spPr bwMode="auto">
          <a:xfrm>
            <a:off x="2133600" y="3357106"/>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46" name="Rounded Rectangle 45"/>
          <p:cNvSpPr/>
          <p:nvPr/>
        </p:nvSpPr>
        <p:spPr bwMode="auto">
          <a:xfrm>
            <a:off x="3387450" y="3303996"/>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cxnSp>
        <p:nvCxnSpPr>
          <p:cNvPr id="47" name="Curved Connector 46"/>
          <p:cNvCxnSpPr>
            <a:stCxn id="38" idx="4"/>
            <a:endCxn id="37" idx="4"/>
          </p:cNvCxnSpPr>
          <p:nvPr/>
        </p:nvCxnSpPr>
        <p:spPr bwMode="auto">
          <a:xfrm rot="5400000" flipH="1" flipV="1">
            <a:off x="3287180" y="2729535"/>
            <a:ext cx="3085" cy="2462646"/>
          </a:xfrm>
          <a:prstGeom prst="curvedConnector3">
            <a:avLst>
              <a:gd name="adj1" fmla="val -7410049"/>
            </a:avLst>
          </a:prstGeom>
          <a:solidFill>
            <a:srgbClr val="00B8FF"/>
          </a:solidFill>
          <a:ln w="12700" cap="flat" cmpd="sng" algn="ctr">
            <a:solidFill>
              <a:srgbClr val="404040"/>
            </a:solidFill>
            <a:prstDash val="solid"/>
            <a:round/>
            <a:headEnd type="none" w="med" len="med"/>
            <a:tailEnd type="triangle" w="med" len="lg"/>
          </a:ln>
          <a:effectLst/>
        </p:spPr>
      </p:cxnSp>
      <p:sp>
        <p:nvSpPr>
          <p:cNvPr id="50" name="TextBox 49"/>
          <p:cNvSpPr txBox="1"/>
          <p:nvPr/>
        </p:nvSpPr>
        <p:spPr>
          <a:xfrm>
            <a:off x="3105725" y="3966706"/>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51" name="Rounded Rectangle 50"/>
          <p:cNvSpPr/>
          <p:nvPr/>
        </p:nvSpPr>
        <p:spPr bwMode="auto">
          <a:xfrm>
            <a:off x="2438400" y="4014085"/>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52" name="Rectangle 51"/>
          <p:cNvSpPr/>
          <p:nvPr/>
        </p:nvSpPr>
        <p:spPr bwMode="auto">
          <a:xfrm>
            <a:off x="3017980" y="4229941"/>
            <a:ext cx="685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s2, s3</a:t>
            </a:r>
            <a:endParaRPr lang="en-US" sz="1200" dirty="0" smtClean="0">
              <a:solidFill>
                <a:srgbClr val="D10201"/>
              </a:solidFill>
              <a:latin typeface="+mj-lt"/>
              <a:cs typeface="Trebuchet MS"/>
            </a:endParaRPr>
          </a:p>
        </p:txBody>
      </p:sp>
      <p:sp>
        <p:nvSpPr>
          <p:cNvPr id="53" name="Rectangle 52"/>
          <p:cNvSpPr/>
          <p:nvPr/>
        </p:nvSpPr>
        <p:spPr bwMode="auto">
          <a:xfrm>
            <a:off x="3733800" y="3421761"/>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54" name="Rectangle 53"/>
          <p:cNvSpPr/>
          <p:nvPr/>
        </p:nvSpPr>
        <p:spPr bwMode="auto">
          <a:xfrm>
            <a:off x="2514600" y="3421761"/>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57" name="TextBox 56"/>
          <p:cNvSpPr txBox="1"/>
          <p:nvPr/>
        </p:nvSpPr>
        <p:spPr>
          <a:xfrm>
            <a:off x="304800" y="1219200"/>
            <a:ext cx="1929014"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Known Models</a:t>
            </a:r>
            <a:endParaRPr lang="en-US" dirty="0">
              <a:solidFill>
                <a:schemeClr val="accent4"/>
              </a:solidFill>
              <a:latin typeface="Trebuchet MS"/>
              <a:cs typeface="Trebuchet MS"/>
            </a:endParaRPr>
          </a:p>
        </p:txBody>
      </p:sp>
      <p:sp>
        <p:nvSpPr>
          <p:cNvPr id="103" name="TextBox 102"/>
          <p:cNvSpPr txBox="1"/>
          <p:nvPr/>
        </p:nvSpPr>
        <p:spPr>
          <a:xfrm>
            <a:off x="5434298" y="3278810"/>
            <a:ext cx="2181637" cy="830997"/>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Semantic types</a:t>
            </a:r>
          </a:p>
          <a:p>
            <a:r>
              <a:rPr lang="en-US" dirty="0" smtClean="0">
                <a:solidFill>
                  <a:schemeClr val="accent4"/>
                </a:solidFill>
                <a:latin typeface="Trebuchet MS"/>
                <a:cs typeface="Trebuchet MS"/>
              </a:rPr>
              <a:t>of a new source</a:t>
            </a:r>
            <a:endParaRPr lang="en-US" dirty="0">
              <a:solidFill>
                <a:schemeClr val="accent4"/>
              </a:solidFill>
              <a:latin typeface="Trebuchet MS"/>
              <a:cs typeface="Trebuchet MS"/>
            </a:endParaRPr>
          </a:p>
        </p:txBody>
      </p:sp>
      <p:sp>
        <p:nvSpPr>
          <p:cNvPr id="104" name="TextBox 103"/>
          <p:cNvSpPr txBox="1"/>
          <p:nvPr/>
        </p:nvSpPr>
        <p:spPr>
          <a:xfrm>
            <a:off x="7696200" y="3236364"/>
            <a:ext cx="752159" cy="307777"/>
          </a:xfrm>
          <a:prstGeom prst="rect">
            <a:avLst/>
          </a:prstGeom>
          <a:noFill/>
        </p:spPr>
        <p:txBody>
          <a:bodyPr wrap="none" lIns="0" tIns="0" rIns="0" bIns="0" rtlCol="0">
            <a:spAutoFit/>
          </a:bodyPr>
          <a:lstStyle/>
          <a:p>
            <a:r>
              <a:rPr lang="en-US" sz="2000" dirty="0">
                <a:solidFill>
                  <a:srgbClr val="000000"/>
                </a:solidFill>
                <a:latin typeface="Trebuchet MS"/>
                <a:cs typeface="Trebuchet MS"/>
              </a:rPr>
              <a:t>Person</a:t>
            </a:r>
          </a:p>
        </p:txBody>
      </p:sp>
      <p:sp>
        <p:nvSpPr>
          <p:cNvPr id="105" name="TextBox 104"/>
          <p:cNvSpPr txBox="1"/>
          <p:nvPr/>
        </p:nvSpPr>
        <p:spPr>
          <a:xfrm>
            <a:off x="7696200" y="3564254"/>
            <a:ext cx="644708" cy="307777"/>
          </a:xfrm>
          <a:prstGeom prst="rect">
            <a:avLst/>
          </a:prstGeom>
          <a:noFill/>
        </p:spPr>
        <p:txBody>
          <a:bodyPr wrap="none" lIns="0" tIns="0" rIns="0" bIns="0" rtlCol="0">
            <a:spAutoFit/>
          </a:bodyPr>
          <a:lstStyle/>
          <a:p>
            <a:r>
              <a:rPr lang="en-US" sz="2000" dirty="0" smtClean="0">
                <a:solidFill>
                  <a:srgbClr val="000000"/>
                </a:solidFill>
                <a:latin typeface="Trebuchet MS"/>
                <a:cs typeface="Trebuchet MS"/>
              </a:rPr>
              <a:t>Event</a:t>
            </a:r>
            <a:endParaRPr lang="en-US" sz="2000" dirty="0">
              <a:solidFill>
                <a:srgbClr val="000000"/>
              </a:solidFill>
              <a:latin typeface="Trebuchet MS"/>
              <a:cs typeface="Trebuchet MS"/>
            </a:endParaRPr>
          </a:p>
        </p:txBody>
      </p:sp>
      <p:sp>
        <p:nvSpPr>
          <p:cNvPr id="106" name="TextBox 105"/>
          <p:cNvSpPr txBox="1"/>
          <p:nvPr/>
        </p:nvSpPr>
        <p:spPr>
          <a:xfrm>
            <a:off x="7696200" y="3922164"/>
            <a:ext cx="620287" cy="307777"/>
          </a:xfrm>
          <a:prstGeom prst="rect">
            <a:avLst/>
          </a:prstGeom>
          <a:noFill/>
        </p:spPr>
        <p:txBody>
          <a:bodyPr wrap="none" lIns="0" tIns="0" rIns="0" bIns="0" rtlCol="0">
            <a:spAutoFit/>
          </a:bodyPr>
          <a:lstStyle/>
          <a:p>
            <a:r>
              <a:rPr lang="en-US" sz="2000" dirty="0" smtClean="0">
                <a:solidFill>
                  <a:srgbClr val="000000"/>
                </a:solidFill>
                <a:latin typeface="Trebuchet MS"/>
                <a:cs typeface="Trebuchet MS"/>
              </a:rPr>
              <a:t>Place</a:t>
            </a:r>
            <a:endParaRPr lang="en-US" sz="2000" dirty="0">
              <a:solidFill>
                <a:srgbClr val="000000"/>
              </a:solidFill>
              <a:latin typeface="Trebuchet MS"/>
              <a:cs typeface="Trebuchet MS"/>
            </a:endParaRPr>
          </a:p>
        </p:txBody>
      </p:sp>
    </p:spTree>
    <p:extLst>
      <p:ext uri="{BB962C8B-B14F-4D97-AF65-F5344CB8AC3E}">
        <p14:creationId xmlns:p14="http://schemas.microsoft.com/office/powerpoint/2010/main" val="1589552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Coherence is Important?</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57</a:t>
            </a:fld>
            <a:endParaRPr lang="en-US" dirty="0"/>
          </a:p>
        </p:txBody>
      </p:sp>
      <p:sp>
        <p:nvSpPr>
          <p:cNvPr id="5" name="Oval 4"/>
          <p:cNvSpPr/>
          <p:nvPr/>
        </p:nvSpPr>
        <p:spPr bwMode="auto">
          <a:xfrm>
            <a:off x="3151909" y="2278897"/>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6" name="Oval 5"/>
          <p:cNvSpPr/>
          <p:nvPr/>
        </p:nvSpPr>
        <p:spPr bwMode="auto">
          <a:xfrm>
            <a:off x="637309" y="22788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7" name="Curved Connector 6"/>
          <p:cNvCxnSpPr>
            <a:stCxn id="10" idx="0"/>
            <a:endCxn id="5" idx="0"/>
          </p:cNvCxnSpPr>
          <p:nvPr/>
        </p:nvCxnSpPr>
        <p:spPr bwMode="auto">
          <a:xfrm rot="5400000" flipH="1" flipV="1">
            <a:off x="2916382" y="1638124"/>
            <a:ext cx="12700" cy="1281546"/>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8" name="Curved Connector 7"/>
          <p:cNvCxnSpPr>
            <a:stCxn id="6" idx="0"/>
            <a:endCxn id="10" idx="0"/>
          </p:cNvCxnSpPr>
          <p:nvPr/>
        </p:nvCxnSpPr>
        <p:spPr bwMode="auto">
          <a:xfrm rot="5400000" flipH="1" flipV="1">
            <a:off x="1685059" y="16883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9" name="TextBox 8"/>
          <p:cNvSpPr txBox="1"/>
          <p:nvPr/>
        </p:nvSpPr>
        <p:spPr>
          <a:xfrm>
            <a:off x="1246909" y="1794301"/>
            <a:ext cx="801408"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organizer</a:t>
            </a:r>
            <a:endParaRPr lang="en-US" sz="1400" i="1" dirty="0">
              <a:solidFill>
                <a:srgbClr val="000000"/>
              </a:solidFill>
              <a:latin typeface="Trebuchet MS"/>
              <a:cs typeface="Trebuchet MS"/>
            </a:endParaRPr>
          </a:p>
        </p:txBody>
      </p:sp>
      <p:sp>
        <p:nvSpPr>
          <p:cNvPr id="10" name="Oval 9"/>
          <p:cNvSpPr/>
          <p:nvPr/>
        </p:nvSpPr>
        <p:spPr bwMode="auto">
          <a:xfrm>
            <a:off x="1780309" y="22788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11" name="TextBox 10"/>
          <p:cNvSpPr txBox="1"/>
          <p:nvPr/>
        </p:nvSpPr>
        <p:spPr>
          <a:xfrm>
            <a:off x="2618509" y="1794301"/>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12" name="TextBox 11"/>
          <p:cNvSpPr txBox="1"/>
          <p:nvPr/>
        </p:nvSpPr>
        <p:spPr>
          <a:xfrm>
            <a:off x="2057400" y="25908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s1</a:t>
            </a:r>
            <a:endParaRPr lang="en-US" dirty="0">
              <a:solidFill>
                <a:schemeClr val="accent4"/>
              </a:solidFill>
              <a:latin typeface="Trebuchet MS"/>
              <a:cs typeface="Trebuchet MS"/>
            </a:endParaRPr>
          </a:p>
        </p:txBody>
      </p:sp>
      <p:sp>
        <p:nvSpPr>
          <p:cNvPr id="27" name="TextBox 26"/>
          <p:cNvSpPr txBox="1"/>
          <p:nvPr/>
        </p:nvSpPr>
        <p:spPr>
          <a:xfrm>
            <a:off x="5410200" y="25146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s2</a:t>
            </a:r>
            <a:endParaRPr lang="en-US" dirty="0">
              <a:solidFill>
                <a:schemeClr val="accent4"/>
              </a:solidFill>
              <a:latin typeface="Trebuchet MS"/>
              <a:cs typeface="Trebuchet MS"/>
            </a:endParaRPr>
          </a:p>
        </p:txBody>
      </p:sp>
      <p:sp>
        <p:nvSpPr>
          <p:cNvPr id="28" name="TextBox 27"/>
          <p:cNvSpPr txBox="1"/>
          <p:nvPr/>
        </p:nvSpPr>
        <p:spPr>
          <a:xfrm>
            <a:off x="7772400" y="2514600"/>
            <a:ext cx="285986"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s3</a:t>
            </a:r>
            <a:endParaRPr lang="en-US" dirty="0">
              <a:solidFill>
                <a:schemeClr val="accent4"/>
              </a:solidFill>
              <a:latin typeface="Trebuchet MS"/>
              <a:cs typeface="Trebuchet MS"/>
            </a:endParaRPr>
          </a:p>
        </p:txBody>
      </p:sp>
      <p:sp>
        <p:nvSpPr>
          <p:cNvPr id="29" name="Oval 28"/>
          <p:cNvSpPr/>
          <p:nvPr/>
        </p:nvSpPr>
        <p:spPr bwMode="auto">
          <a:xfrm>
            <a:off x="4419600" y="22026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0" name="Curved Connector 29"/>
          <p:cNvCxnSpPr>
            <a:stCxn id="29" idx="0"/>
            <a:endCxn id="32" idx="0"/>
          </p:cNvCxnSpPr>
          <p:nvPr/>
        </p:nvCxnSpPr>
        <p:spPr bwMode="auto">
          <a:xfrm rot="5400000" flipH="1" flipV="1">
            <a:off x="5467350" y="16121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31" name="TextBox 30"/>
          <p:cNvSpPr txBox="1"/>
          <p:nvPr/>
        </p:nvSpPr>
        <p:spPr>
          <a:xfrm>
            <a:off x="5181600" y="1718101"/>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32" name="Oval 31"/>
          <p:cNvSpPr/>
          <p:nvPr/>
        </p:nvSpPr>
        <p:spPr bwMode="auto">
          <a:xfrm>
            <a:off x="5562600" y="22026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Place</a:t>
            </a:r>
          </a:p>
        </p:txBody>
      </p:sp>
      <p:sp>
        <p:nvSpPr>
          <p:cNvPr id="33" name="Oval 32"/>
          <p:cNvSpPr/>
          <p:nvPr/>
        </p:nvSpPr>
        <p:spPr bwMode="auto">
          <a:xfrm>
            <a:off x="6858000" y="2202697"/>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4" name="Curved Connector 33"/>
          <p:cNvCxnSpPr>
            <a:stCxn id="33" idx="0"/>
            <a:endCxn id="36" idx="0"/>
          </p:cNvCxnSpPr>
          <p:nvPr/>
        </p:nvCxnSpPr>
        <p:spPr bwMode="auto">
          <a:xfrm rot="5400000" flipH="1" flipV="1">
            <a:off x="7905750" y="1612147"/>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35" name="TextBox 34"/>
          <p:cNvSpPr txBox="1"/>
          <p:nvPr/>
        </p:nvSpPr>
        <p:spPr>
          <a:xfrm>
            <a:off x="7599819" y="1718101"/>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36" name="Oval 35"/>
          <p:cNvSpPr/>
          <p:nvPr/>
        </p:nvSpPr>
        <p:spPr bwMode="auto">
          <a:xfrm>
            <a:off x="8001000" y="2202697"/>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Place</a:t>
            </a:r>
          </a:p>
        </p:txBody>
      </p:sp>
      <p:sp>
        <p:nvSpPr>
          <p:cNvPr id="37" name="Oval 36"/>
          <p:cNvSpPr/>
          <p:nvPr/>
        </p:nvSpPr>
        <p:spPr bwMode="auto">
          <a:xfrm>
            <a:off x="4114800" y="3608796"/>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38" name="Oval 37"/>
          <p:cNvSpPr/>
          <p:nvPr/>
        </p:nvSpPr>
        <p:spPr bwMode="auto">
          <a:xfrm>
            <a:off x="1600200" y="3608796"/>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39" name="Curved Connector 38"/>
          <p:cNvCxnSpPr>
            <a:stCxn id="42" idx="0"/>
            <a:endCxn id="37" idx="0"/>
          </p:cNvCxnSpPr>
          <p:nvPr/>
        </p:nvCxnSpPr>
        <p:spPr bwMode="auto">
          <a:xfrm rot="5400000" flipH="1" flipV="1">
            <a:off x="3879273" y="2968023"/>
            <a:ext cx="12700" cy="1281546"/>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40" name="Curved Connector 39"/>
          <p:cNvCxnSpPr>
            <a:stCxn id="38" idx="0"/>
            <a:endCxn id="42" idx="0"/>
          </p:cNvCxnSpPr>
          <p:nvPr/>
        </p:nvCxnSpPr>
        <p:spPr bwMode="auto">
          <a:xfrm rot="5400000" flipH="1" flipV="1">
            <a:off x="2647950" y="3018246"/>
            <a:ext cx="12700" cy="11811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41" name="TextBox 40"/>
          <p:cNvSpPr txBox="1"/>
          <p:nvPr/>
        </p:nvSpPr>
        <p:spPr>
          <a:xfrm>
            <a:off x="2209800" y="3124200"/>
            <a:ext cx="801408"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organizer</a:t>
            </a:r>
            <a:endParaRPr lang="en-US" sz="1400" i="1" dirty="0">
              <a:solidFill>
                <a:srgbClr val="000000"/>
              </a:solidFill>
              <a:latin typeface="Trebuchet MS"/>
              <a:cs typeface="Trebuchet MS"/>
            </a:endParaRPr>
          </a:p>
        </p:txBody>
      </p:sp>
      <p:sp>
        <p:nvSpPr>
          <p:cNvPr id="42" name="Oval 41"/>
          <p:cNvSpPr/>
          <p:nvPr/>
        </p:nvSpPr>
        <p:spPr bwMode="auto">
          <a:xfrm>
            <a:off x="2743200" y="3608796"/>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43" name="TextBox 42"/>
          <p:cNvSpPr txBox="1"/>
          <p:nvPr/>
        </p:nvSpPr>
        <p:spPr>
          <a:xfrm>
            <a:off x="3581400" y="3124200"/>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44" name="TextBox 43"/>
          <p:cNvSpPr txBox="1"/>
          <p:nvPr/>
        </p:nvSpPr>
        <p:spPr>
          <a:xfrm>
            <a:off x="304800" y="3463476"/>
            <a:ext cx="829103"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Graph</a:t>
            </a:r>
            <a:endParaRPr lang="en-US" dirty="0">
              <a:solidFill>
                <a:schemeClr val="accent4"/>
              </a:solidFill>
              <a:latin typeface="Trebuchet MS"/>
              <a:cs typeface="Trebuchet MS"/>
            </a:endParaRPr>
          </a:p>
        </p:txBody>
      </p:sp>
      <p:sp>
        <p:nvSpPr>
          <p:cNvPr id="45" name="Rounded Rectangle 44"/>
          <p:cNvSpPr/>
          <p:nvPr/>
        </p:nvSpPr>
        <p:spPr bwMode="auto">
          <a:xfrm>
            <a:off x="2133600" y="3357106"/>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46" name="Rounded Rectangle 45"/>
          <p:cNvSpPr/>
          <p:nvPr/>
        </p:nvSpPr>
        <p:spPr bwMode="auto">
          <a:xfrm>
            <a:off x="3387450" y="3303996"/>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cxnSp>
        <p:nvCxnSpPr>
          <p:cNvPr id="47" name="Curved Connector 46"/>
          <p:cNvCxnSpPr>
            <a:stCxn id="38" idx="4"/>
            <a:endCxn id="37" idx="4"/>
          </p:cNvCxnSpPr>
          <p:nvPr/>
        </p:nvCxnSpPr>
        <p:spPr bwMode="auto">
          <a:xfrm rot="5400000" flipH="1" flipV="1">
            <a:off x="3287180" y="2729535"/>
            <a:ext cx="3085" cy="2462646"/>
          </a:xfrm>
          <a:prstGeom prst="curvedConnector3">
            <a:avLst>
              <a:gd name="adj1" fmla="val -7410049"/>
            </a:avLst>
          </a:prstGeom>
          <a:solidFill>
            <a:srgbClr val="00B8FF"/>
          </a:solidFill>
          <a:ln w="12700" cap="flat" cmpd="sng" algn="ctr">
            <a:solidFill>
              <a:srgbClr val="404040"/>
            </a:solidFill>
            <a:prstDash val="solid"/>
            <a:round/>
            <a:headEnd type="none" w="med" len="med"/>
            <a:tailEnd type="triangle" w="med" len="lg"/>
          </a:ln>
          <a:effectLst/>
        </p:spPr>
      </p:cxnSp>
      <p:sp>
        <p:nvSpPr>
          <p:cNvPr id="50" name="TextBox 49"/>
          <p:cNvSpPr txBox="1"/>
          <p:nvPr/>
        </p:nvSpPr>
        <p:spPr>
          <a:xfrm>
            <a:off x="3105725" y="3966706"/>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51" name="Rounded Rectangle 50"/>
          <p:cNvSpPr/>
          <p:nvPr/>
        </p:nvSpPr>
        <p:spPr bwMode="auto">
          <a:xfrm>
            <a:off x="2438400" y="4014085"/>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52" name="Rectangle 51"/>
          <p:cNvSpPr/>
          <p:nvPr/>
        </p:nvSpPr>
        <p:spPr bwMode="auto">
          <a:xfrm>
            <a:off x="3017980" y="4229941"/>
            <a:ext cx="685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s2, s3</a:t>
            </a:r>
            <a:endParaRPr lang="en-US" sz="1200" dirty="0" smtClean="0">
              <a:solidFill>
                <a:srgbClr val="D10201"/>
              </a:solidFill>
              <a:latin typeface="+mj-lt"/>
              <a:cs typeface="Trebuchet MS"/>
            </a:endParaRPr>
          </a:p>
        </p:txBody>
      </p:sp>
      <p:sp>
        <p:nvSpPr>
          <p:cNvPr id="53" name="Rectangle 52"/>
          <p:cNvSpPr/>
          <p:nvPr/>
        </p:nvSpPr>
        <p:spPr bwMode="auto">
          <a:xfrm>
            <a:off x="3733800" y="3421761"/>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54" name="Rectangle 53"/>
          <p:cNvSpPr/>
          <p:nvPr/>
        </p:nvSpPr>
        <p:spPr bwMode="auto">
          <a:xfrm>
            <a:off x="2514600" y="3421761"/>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55" name="TextBox 54"/>
          <p:cNvSpPr txBox="1"/>
          <p:nvPr/>
        </p:nvSpPr>
        <p:spPr>
          <a:xfrm>
            <a:off x="304800" y="4648200"/>
            <a:ext cx="2599870"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Top 3 Steiner trees</a:t>
            </a:r>
            <a:endParaRPr lang="en-US" dirty="0">
              <a:solidFill>
                <a:schemeClr val="accent4"/>
              </a:solidFill>
              <a:latin typeface="Trebuchet MS"/>
              <a:cs typeface="Trebuchet MS"/>
            </a:endParaRPr>
          </a:p>
        </p:txBody>
      </p:sp>
      <p:sp>
        <p:nvSpPr>
          <p:cNvPr id="57" name="TextBox 56"/>
          <p:cNvSpPr txBox="1"/>
          <p:nvPr/>
        </p:nvSpPr>
        <p:spPr>
          <a:xfrm>
            <a:off x="304800" y="1219200"/>
            <a:ext cx="1929014" cy="461665"/>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Known Models</a:t>
            </a:r>
            <a:endParaRPr lang="en-US" dirty="0">
              <a:solidFill>
                <a:schemeClr val="accent4"/>
              </a:solidFill>
              <a:latin typeface="Trebuchet MS"/>
              <a:cs typeface="Trebuchet MS"/>
            </a:endParaRPr>
          </a:p>
        </p:txBody>
      </p:sp>
      <p:sp>
        <p:nvSpPr>
          <p:cNvPr id="58" name="Oval 57"/>
          <p:cNvSpPr/>
          <p:nvPr/>
        </p:nvSpPr>
        <p:spPr bwMode="auto">
          <a:xfrm>
            <a:off x="2161309" y="5666196"/>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59" name="Oval 58"/>
          <p:cNvSpPr/>
          <p:nvPr/>
        </p:nvSpPr>
        <p:spPr bwMode="auto">
          <a:xfrm>
            <a:off x="103909" y="5666196"/>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61" name="Curved Connector 60"/>
          <p:cNvCxnSpPr>
            <a:stCxn id="59" idx="0"/>
            <a:endCxn id="63" idx="0"/>
          </p:cNvCxnSpPr>
          <p:nvPr/>
        </p:nvCxnSpPr>
        <p:spPr bwMode="auto">
          <a:xfrm rot="5400000" flipH="1" flipV="1">
            <a:off x="1075459" y="5151846"/>
            <a:ext cx="12700" cy="10287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62" name="TextBox 61"/>
          <p:cNvSpPr txBox="1"/>
          <p:nvPr/>
        </p:nvSpPr>
        <p:spPr>
          <a:xfrm>
            <a:off x="713509" y="5181600"/>
            <a:ext cx="801408"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organizer</a:t>
            </a:r>
            <a:endParaRPr lang="en-US" sz="1400" i="1" dirty="0">
              <a:solidFill>
                <a:srgbClr val="000000"/>
              </a:solidFill>
              <a:latin typeface="Trebuchet MS"/>
              <a:cs typeface="Trebuchet MS"/>
            </a:endParaRPr>
          </a:p>
        </p:txBody>
      </p:sp>
      <p:sp>
        <p:nvSpPr>
          <p:cNvPr id="63" name="Oval 62"/>
          <p:cNvSpPr/>
          <p:nvPr/>
        </p:nvSpPr>
        <p:spPr bwMode="auto">
          <a:xfrm>
            <a:off x="1094509" y="5666196"/>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65" name="Rounded Rectangle 64"/>
          <p:cNvSpPr/>
          <p:nvPr/>
        </p:nvSpPr>
        <p:spPr bwMode="auto">
          <a:xfrm>
            <a:off x="637309" y="5414506"/>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cxnSp>
        <p:nvCxnSpPr>
          <p:cNvPr id="67" name="Curved Connector 66"/>
          <p:cNvCxnSpPr>
            <a:stCxn id="59" idx="4"/>
            <a:endCxn id="58" idx="4"/>
          </p:cNvCxnSpPr>
          <p:nvPr/>
        </p:nvCxnSpPr>
        <p:spPr bwMode="auto">
          <a:xfrm rot="5400000" flipH="1" flipV="1">
            <a:off x="1562289" y="5015535"/>
            <a:ext cx="3085" cy="2005446"/>
          </a:xfrm>
          <a:prstGeom prst="curvedConnector3">
            <a:avLst>
              <a:gd name="adj1" fmla="val -7410049"/>
            </a:avLst>
          </a:prstGeom>
          <a:solidFill>
            <a:srgbClr val="00B8FF"/>
          </a:solidFill>
          <a:ln w="12700" cap="flat" cmpd="sng" algn="ctr">
            <a:solidFill>
              <a:srgbClr val="404040"/>
            </a:solidFill>
            <a:prstDash val="solid"/>
            <a:round/>
            <a:headEnd type="none" w="med" len="med"/>
            <a:tailEnd type="triangle" w="med" len="lg"/>
          </a:ln>
          <a:effectLst/>
        </p:spPr>
      </p:cxnSp>
      <p:sp>
        <p:nvSpPr>
          <p:cNvPr id="68" name="TextBox 67"/>
          <p:cNvSpPr txBox="1"/>
          <p:nvPr/>
        </p:nvSpPr>
        <p:spPr>
          <a:xfrm>
            <a:off x="1609434" y="6024106"/>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69" name="Rounded Rectangle 68"/>
          <p:cNvSpPr/>
          <p:nvPr/>
        </p:nvSpPr>
        <p:spPr bwMode="auto">
          <a:xfrm>
            <a:off x="942109" y="6071485"/>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70" name="Rectangle 69"/>
          <p:cNvSpPr/>
          <p:nvPr/>
        </p:nvSpPr>
        <p:spPr bwMode="auto">
          <a:xfrm>
            <a:off x="1521689" y="6287341"/>
            <a:ext cx="685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s2, s3</a:t>
            </a:r>
            <a:endParaRPr lang="en-US" sz="1200" dirty="0" smtClean="0">
              <a:solidFill>
                <a:srgbClr val="D10201"/>
              </a:solidFill>
              <a:latin typeface="+mj-lt"/>
              <a:cs typeface="Trebuchet MS"/>
            </a:endParaRPr>
          </a:p>
        </p:txBody>
      </p:sp>
      <p:sp>
        <p:nvSpPr>
          <p:cNvPr id="72" name="Rectangle 71"/>
          <p:cNvSpPr/>
          <p:nvPr/>
        </p:nvSpPr>
        <p:spPr bwMode="auto">
          <a:xfrm>
            <a:off x="1018309" y="5479161"/>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73" name="Oval 72"/>
          <p:cNvSpPr/>
          <p:nvPr/>
        </p:nvSpPr>
        <p:spPr bwMode="auto">
          <a:xfrm>
            <a:off x="5257800" y="5627255"/>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74" name="Oval 73"/>
          <p:cNvSpPr/>
          <p:nvPr/>
        </p:nvSpPr>
        <p:spPr bwMode="auto">
          <a:xfrm>
            <a:off x="3124200" y="5627255"/>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75" name="Curved Connector 74"/>
          <p:cNvCxnSpPr>
            <a:stCxn id="78" idx="0"/>
            <a:endCxn id="73" idx="0"/>
          </p:cNvCxnSpPr>
          <p:nvPr/>
        </p:nvCxnSpPr>
        <p:spPr bwMode="auto">
          <a:xfrm rot="5400000" flipH="1" flipV="1">
            <a:off x="5136573" y="5100782"/>
            <a:ext cx="12700" cy="1052946"/>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78" name="Oval 77"/>
          <p:cNvSpPr/>
          <p:nvPr/>
        </p:nvSpPr>
        <p:spPr bwMode="auto">
          <a:xfrm>
            <a:off x="4114800" y="5627255"/>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79" name="TextBox 78"/>
          <p:cNvSpPr txBox="1"/>
          <p:nvPr/>
        </p:nvSpPr>
        <p:spPr>
          <a:xfrm>
            <a:off x="4953000" y="5142659"/>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81" name="Rounded Rectangle 80"/>
          <p:cNvSpPr/>
          <p:nvPr/>
        </p:nvSpPr>
        <p:spPr bwMode="auto">
          <a:xfrm>
            <a:off x="4648200" y="5334000"/>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cxnSp>
        <p:nvCxnSpPr>
          <p:cNvPr id="82" name="Curved Connector 81"/>
          <p:cNvCxnSpPr>
            <a:stCxn id="74" idx="4"/>
            <a:endCxn id="73" idx="4"/>
          </p:cNvCxnSpPr>
          <p:nvPr/>
        </p:nvCxnSpPr>
        <p:spPr bwMode="auto">
          <a:xfrm rot="5400000" flipH="1" flipV="1">
            <a:off x="4620680" y="4938494"/>
            <a:ext cx="3085" cy="2081646"/>
          </a:xfrm>
          <a:prstGeom prst="curvedConnector3">
            <a:avLst>
              <a:gd name="adj1" fmla="val -7410049"/>
            </a:avLst>
          </a:prstGeom>
          <a:solidFill>
            <a:srgbClr val="00B8FF"/>
          </a:solidFill>
          <a:ln w="12700" cap="flat" cmpd="sng" algn="ctr">
            <a:solidFill>
              <a:srgbClr val="404040"/>
            </a:solidFill>
            <a:prstDash val="solid"/>
            <a:round/>
            <a:headEnd type="none" w="med" len="med"/>
            <a:tailEnd type="triangle" w="med" len="lg"/>
          </a:ln>
          <a:effectLst/>
        </p:spPr>
      </p:cxnSp>
      <p:sp>
        <p:nvSpPr>
          <p:cNvPr id="83" name="TextBox 82"/>
          <p:cNvSpPr txBox="1"/>
          <p:nvPr/>
        </p:nvSpPr>
        <p:spPr>
          <a:xfrm>
            <a:off x="4629725" y="5985165"/>
            <a:ext cx="553581" cy="215444"/>
          </a:xfrm>
          <a:prstGeom prst="rect">
            <a:avLst/>
          </a:prstGeom>
          <a:noFill/>
        </p:spPr>
        <p:txBody>
          <a:bodyPr wrap="none" lIns="0" tIns="0" rIns="0" bIns="0" rtlCol="0">
            <a:spAutoFit/>
          </a:bodyPr>
          <a:lstStyle/>
          <a:p>
            <a:r>
              <a:rPr lang="en-US" sz="1400" i="1" dirty="0" err="1" smtClean="0">
                <a:solidFill>
                  <a:srgbClr val="000000"/>
                </a:solidFill>
                <a:latin typeface="Trebuchet MS"/>
                <a:cs typeface="Trebuchet MS"/>
              </a:rPr>
              <a:t>bornIn</a:t>
            </a:r>
            <a:endParaRPr lang="en-US" sz="1400" i="1" dirty="0">
              <a:solidFill>
                <a:srgbClr val="000000"/>
              </a:solidFill>
              <a:latin typeface="Trebuchet MS"/>
              <a:cs typeface="Trebuchet MS"/>
            </a:endParaRPr>
          </a:p>
        </p:txBody>
      </p:sp>
      <p:sp>
        <p:nvSpPr>
          <p:cNvPr id="84" name="Rounded Rectangle 83"/>
          <p:cNvSpPr/>
          <p:nvPr/>
        </p:nvSpPr>
        <p:spPr bwMode="auto">
          <a:xfrm>
            <a:off x="3962400" y="6032544"/>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85" name="Rectangle 84"/>
          <p:cNvSpPr/>
          <p:nvPr/>
        </p:nvSpPr>
        <p:spPr bwMode="auto">
          <a:xfrm>
            <a:off x="4541980" y="6248400"/>
            <a:ext cx="685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s2, s3</a:t>
            </a:r>
            <a:endParaRPr lang="en-US" sz="1200" dirty="0" smtClean="0">
              <a:solidFill>
                <a:srgbClr val="D10201"/>
              </a:solidFill>
              <a:latin typeface="+mj-lt"/>
              <a:cs typeface="Trebuchet MS"/>
            </a:endParaRPr>
          </a:p>
        </p:txBody>
      </p:sp>
      <p:sp>
        <p:nvSpPr>
          <p:cNvPr id="86" name="Rectangle 85"/>
          <p:cNvSpPr/>
          <p:nvPr/>
        </p:nvSpPr>
        <p:spPr bwMode="auto">
          <a:xfrm>
            <a:off x="5029200" y="5410200"/>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88" name="Oval 87"/>
          <p:cNvSpPr/>
          <p:nvPr/>
        </p:nvSpPr>
        <p:spPr bwMode="auto">
          <a:xfrm>
            <a:off x="8257309" y="5613086"/>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Place</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89" name="Oval 88"/>
          <p:cNvSpPr/>
          <p:nvPr/>
        </p:nvSpPr>
        <p:spPr bwMode="auto">
          <a:xfrm>
            <a:off x="6172200" y="5613086"/>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Person</a:t>
            </a:r>
          </a:p>
        </p:txBody>
      </p:sp>
      <p:cxnSp>
        <p:nvCxnSpPr>
          <p:cNvPr id="90" name="Curved Connector 89"/>
          <p:cNvCxnSpPr>
            <a:stCxn id="93" idx="0"/>
            <a:endCxn id="88" idx="0"/>
          </p:cNvCxnSpPr>
          <p:nvPr/>
        </p:nvCxnSpPr>
        <p:spPr bwMode="auto">
          <a:xfrm rot="5400000" flipH="1" flipV="1">
            <a:off x="8160327" y="5110859"/>
            <a:ext cx="12700" cy="1004455"/>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91" name="Curved Connector 90"/>
          <p:cNvCxnSpPr>
            <a:stCxn id="89" idx="0"/>
            <a:endCxn id="93" idx="0"/>
          </p:cNvCxnSpPr>
          <p:nvPr/>
        </p:nvCxnSpPr>
        <p:spPr bwMode="auto">
          <a:xfrm rot="5400000" flipH="1" flipV="1">
            <a:off x="7143750" y="5098736"/>
            <a:ext cx="12700" cy="1028700"/>
          </a:xfrm>
          <a:prstGeom prst="curvedConnector3">
            <a:avLst>
              <a:gd name="adj1" fmla="val 1800000"/>
            </a:avLst>
          </a:prstGeom>
          <a:solidFill>
            <a:srgbClr val="00B8FF"/>
          </a:solidFill>
          <a:ln w="12700" cap="flat" cmpd="sng" algn="ctr">
            <a:solidFill>
              <a:srgbClr val="404040"/>
            </a:solidFill>
            <a:prstDash val="solid"/>
            <a:round/>
            <a:headEnd type="none" w="med" len="med"/>
            <a:tailEnd type="triangle" w="med" len="lg"/>
          </a:ln>
          <a:effectLst/>
        </p:spPr>
      </p:cxnSp>
      <p:sp>
        <p:nvSpPr>
          <p:cNvPr id="92" name="TextBox 91"/>
          <p:cNvSpPr txBox="1"/>
          <p:nvPr/>
        </p:nvSpPr>
        <p:spPr>
          <a:xfrm>
            <a:off x="6684818" y="5105400"/>
            <a:ext cx="801408"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organizer</a:t>
            </a:r>
            <a:endParaRPr lang="en-US" sz="1400" i="1" dirty="0">
              <a:solidFill>
                <a:srgbClr val="000000"/>
              </a:solidFill>
              <a:latin typeface="Trebuchet MS"/>
              <a:cs typeface="Trebuchet MS"/>
            </a:endParaRPr>
          </a:p>
        </p:txBody>
      </p:sp>
      <p:sp>
        <p:nvSpPr>
          <p:cNvPr id="93" name="Oval 92"/>
          <p:cNvSpPr/>
          <p:nvPr/>
        </p:nvSpPr>
        <p:spPr bwMode="auto">
          <a:xfrm>
            <a:off x="7162800" y="5613086"/>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Event</a:t>
            </a:r>
          </a:p>
        </p:txBody>
      </p:sp>
      <p:sp>
        <p:nvSpPr>
          <p:cNvPr id="94" name="TextBox 93"/>
          <p:cNvSpPr txBox="1"/>
          <p:nvPr/>
        </p:nvSpPr>
        <p:spPr>
          <a:xfrm>
            <a:off x="8056418" y="5105400"/>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95" name="Rounded Rectangle 94"/>
          <p:cNvSpPr/>
          <p:nvPr/>
        </p:nvSpPr>
        <p:spPr bwMode="auto">
          <a:xfrm>
            <a:off x="6629400" y="5361396"/>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96" name="Rounded Rectangle 95"/>
          <p:cNvSpPr/>
          <p:nvPr/>
        </p:nvSpPr>
        <p:spPr bwMode="auto">
          <a:xfrm>
            <a:off x="7786268" y="5308286"/>
            <a:ext cx="228600" cy="204311"/>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01" name="Rectangle 100"/>
          <p:cNvSpPr/>
          <p:nvPr/>
        </p:nvSpPr>
        <p:spPr bwMode="auto">
          <a:xfrm>
            <a:off x="8132618" y="5426051"/>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102" name="Rectangle 101"/>
          <p:cNvSpPr/>
          <p:nvPr/>
        </p:nvSpPr>
        <p:spPr bwMode="auto">
          <a:xfrm>
            <a:off x="6913418" y="5426051"/>
            <a:ext cx="304800" cy="228600"/>
          </a:xfrm>
          <a:prstGeom prst="rect">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cs typeface="Trebuchet MS"/>
              </a:rPr>
              <a:t>s1</a:t>
            </a:r>
            <a:endParaRPr lang="en-US" sz="1200" dirty="0" smtClean="0">
              <a:solidFill>
                <a:srgbClr val="D10201"/>
              </a:solidFill>
              <a:latin typeface="+mj-lt"/>
              <a:cs typeface="Trebuchet MS"/>
            </a:endParaRPr>
          </a:p>
        </p:txBody>
      </p:sp>
      <p:sp>
        <p:nvSpPr>
          <p:cNvPr id="104" name="TextBox 103"/>
          <p:cNvSpPr txBox="1"/>
          <p:nvPr/>
        </p:nvSpPr>
        <p:spPr>
          <a:xfrm>
            <a:off x="7696200" y="3236364"/>
            <a:ext cx="752159" cy="307777"/>
          </a:xfrm>
          <a:prstGeom prst="rect">
            <a:avLst/>
          </a:prstGeom>
          <a:noFill/>
        </p:spPr>
        <p:txBody>
          <a:bodyPr wrap="none" lIns="0" tIns="0" rIns="0" bIns="0" rtlCol="0">
            <a:spAutoFit/>
          </a:bodyPr>
          <a:lstStyle/>
          <a:p>
            <a:r>
              <a:rPr lang="en-US" sz="2000" dirty="0">
                <a:solidFill>
                  <a:srgbClr val="000000"/>
                </a:solidFill>
                <a:latin typeface="Trebuchet MS"/>
                <a:cs typeface="Trebuchet MS"/>
              </a:rPr>
              <a:t>Person</a:t>
            </a:r>
          </a:p>
        </p:txBody>
      </p:sp>
      <p:sp>
        <p:nvSpPr>
          <p:cNvPr id="105" name="TextBox 104"/>
          <p:cNvSpPr txBox="1"/>
          <p:nvPr/>
        </p:nvSpPr>
        <p:spPr>
          <a:xfrm>
            <a:off x="7696200" y="3564254"/>
            <a:ext cx="644708" cy="307777"/>
          </a:xfrm>
          <a:prstGeom prst="rect">
            <a:avLst/>
          </a:prstGeom>
          <a:noFill/>
        </p:spPr>
        <p:txBody>
          <a:bodyPr wrap="none" lIns="0" tIns="0" rIns="0" bIns="0" rtlCol="0">
            <a:spAutoFit/>
          </a:bodyPr>
          <a:lstStyle/>
          <a:p>
            <a:r>
              <a:rPr lang="en-US" sz="2000" dirty="0" smtClean="0">
                <a:solidFill>
                  <a:srgbClr val="000000"/>
                </a:solidFill>
                <a:latin typeface="Trebuchet MS"/>
                <a:cs typeface="Trebuchet MS"/>
              </a:rPr>
              <a:t>Event</a:t>
            </a:r>
            <a:endParaRPr lang="en-US" sz="2000" dirty="0">
              <a:solidFill>
                <a:srgbClr val="000000"/>
              </a:solidFill>
              <a:latin typeface="Trebuchet MS"/>
              <a:cs typeface="Trebuchet MS"/>
            </a:endParaRPr>
          </a:p>
        </p:txBody>
      </p:sp>
      <p:sp>
        <p:nvSpPr>
          <p:cNvPr id="106" name="TextBox 105"/>
          <p:cNvSpPr txBox="1"/>
          <p:nvPr/>
        </p:nvSpPr>
        <p:spPr>
          <a:xfrm>
            <a:off x="7696200" y="3922164"/>
            <a:ext cx="620287" cy="307777"/>
          </a:xfrm>
          <a:prstGeom prst="rect">
            <a:avLst/>
          </a:prstGeom>
          <a:noFill/>
        </p:spPr>
        <p:txBody>
          <a:bodyPr wrap="none" lIns="0" tIns="0" rIns="0" bIns="0" rtlCol="0">
            <a:spAutoFit/>
          </a:bodyPr>
          <a:lstStyle/>
          <a:p>
            <a:r>
              <a:rPr lang="en-US" sz="2000" dirty="0" smtClean="0">
                <a:solidFill>
                  <a:srgbClr val="000000"/>
                </a:solidFill>
                <a:latin typeface="Trebuchet MS"/>
                <a:cs typeface="Trebuchet MS"/>
              </a:rPr>
              <a:t>Place</a:t>
            </a:r>
            <a:endParaRPr lang="en-US" sz="2000" dirty="0">
              <a:solidFill>
                <a:srgbClr val="000000"/>
              </a:solidFill>
              <a:latin typeface="Trebuchet MS"/>
              <a:cs typeface="Trebuchet MS"/>
            </a:endParaRPr>
          </a:p>
        </p:txBody>
      </p:sp>
      <p:sp>
        <p:nvSpPr>
          <p:cNvPr id="77" name="TextBox 76"/>
          <p:cNvSpPr txBox="1"/>
          <p:nvPr/>
        </p:nvSpPr>
        <p:spPr>
          <a:xfrm>
            <a:off x="5434298" y="3278810"/>
            <a:ext cx="2181637" cy="830997"/>
          </a:xfrm>
          <a:prstGeom prst="rect">
            <a:avLst/>
          </a:prstGeom>
          <a:noFill/>
        </p:spPr>
        <p:txBody>
          <a:bodyPr wrap="none" lIns="0" rIns="0" rtlCol="0" anchor="ctr" anchorCtr="0">
            <a:spAutoFit/>
          </a:bodyPr>
          <a:lstStyle/>
          <a:p>
            <a:r>
              <a:rPr lang="en-US" dirty="0" smtClean="0">
                <a:solidFill>
                  <a:schemeClr val="accent4"/>
                </a:solidFill>
                <a:latin typeface="Trebuchet MS"/>
                <a:cs typeface="Trebuchet MS"/>
              </a:rPr>
              <a:t>Semantic types</a:t>
            </a:r>
          </a:p>
          <a:p>
            <a:r>
              <a:rPr lang="en-US" dirty="0" smtClean="0">
                <a:solidFill>
                  <a:schemeClr val="accent4"/>
                </a:solidFill>
                <a:latin typeface="Trebuchet MS"/>
                <a:cs typeface="Trebuchet MS"/>
              </a:rPr>
              <a:t>of a new source</a:t>
            </a:r>
            <a:endParaRPr lang="en-US" dirty="0">
              <a:solidFill>
                <a:schemeClr val="accent4"/>
              </a:solidFill>
              <a:latin typeface="Trebuchet MS"/>
              <a:cs typeface="Trebuchet MS"/>
            </a:endParaRPr>
          </a:p>
        </p:txBody>
      </p:sp>
    </p:spTree>
    <p:extLst>
      <p:ext uri="{BB962C8B-B14F-4D97-AF65-F5344CB8AC3E}">
        <p14:creationId xmlns:p14="http://schemas.microsoft.com/office/powerpoint/2010/main" val="1589552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58</a:t>
            </a:fld>
            <a:endParaRPr lang="en-US" dirty="0"/>
          </a:p>
        </p:txBody>
      </p:sp>
      <p:sp>
        <p:nvSpPr>
          <p:cNvPr id="2" name="Title 1"/>
          <p:cNvSpPr>
            <a:spLocks noGrp="1"/>
          </p:cNvSpPr>
          <p:nvPr>
            <p:ph type="title"/>
          </p:nvPr>
        </p:nvSpPr>
        <p:spPr>
          <a:xfrm>
            <a:off x="457200" y="152400"/>
            <a:ext cx="8228013" cy="685800"/>
          </a:xfrm>
        </p:spPr>
        <p:txBody>
          <a:bodyPr/>
          <a:lstStyle/>
          <a:p>
            <a:r>
              <a:rPr lang="en-US" dirty="0" smtClean="0"/>
              <a:t>Example Mapping</a:t>
            </a:r>
            <a:endParaRPr lang="en-US" dirty="0"/>
          </a:p>
        </p:txBody>
      </p:sp>
      <p:graphicFrame>
        <p:nvGraphicFramePr>
          <p:cNvPr id="112" name="Table 111"/>
          <p:cNvGraphicFramePr>
            <a:graphicFrameLocks noGrp="1"/>
          </p:cNvGraphicFramePr>
          <p:nvPr>
            <p:extLst>
              <p:ext uri="{D42A27DB-BD31-4B8C-83A1-F6EECF244321}">
                <p14:modId xmlns:p14="http://schemas.microsoft.com/office/powerpoint/2010/main" val="2791619363"/>
              </p:ext>
            </p:extLst>
          </p:nvPr>
        </p:nvGraphicFramePr>
        <p:xfrm>
          <a:off x="914400" y="914400"/>
          <a:ext cx="7315200" cy="1371600"/>
        </p:xfrm>
        <a:graphic>
          <a:graphicData uri="http://schemas.openxmlformats.org/drawingml/2006/table">
            <a:tbl>
              <a:tblPr bandRow="1">
                <a:tableStyleId>{2D5ABB26-0587-4C30-8999-92F81FD0307C}</a:tableStyleId>
              </a:tblPr>
              <a:tblGrid>
                <a:gridCol w="2204581"/>
                <a:gridCol w="5110619"/>
              </a:tblGrid>
              <a:tr h="138746">
                <a:tc>
                  <a:txBody>
                    <a:bodyPr/>
                    <a:lstStyle/>
                    <a:p>
                      <a:pPr algn="ctr"/>
                      <a:r>
                        <a:rPr lang="en-US" sz="1200" dirty="0" smtClean="0">
                          <a:latin typeface="Trebuchet MS"/>
                          <a:cs typeface="Trebuchet MS"/>
                        </a:rPr>
                        <a:t>title</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CulturalHeritageObject,title</a:t>
                      </a:r>
                      <a:r>
                        <a:rPr lang="en-US" sz="1200" b="1" dirty="0" smtClean="0">
                          <a:solidFill>
                            <a:srgbClr val="D10201"/>
                          </a:solidFill>
                          <a:latin typeface="Trebuchet MS"/>
                          <a:cs typeface="Trebuchet MS"/>
                        </a:rPr>
                        <a:t>&gt;</a:t>
                      </a:r>
                      <a:r>
                        <a:rPr lang="en-US" sz="1200" b="1" dirty="0" smtClean="0">
                          <a:solidFill>
                            <a:schemeClr val="tx1"/>
                          </a:solidFill>
                          <a:latin typeface="Trebuchet MS"/>
                          <a:cs typeface="Trebuchet MS"/>
                        </a:rPr>
                        <a:t>   </a:t>
                      </a:r>
                      <a:r>
                        <a:rPr lang="en-US" sz="1200" b="0" dirty="0" smtClean="0">
                          <a:solidFill>
                            <a:schemeClr val="tx1"/>
                          </a:solidFill>
                          <a:latin typeface="Trebuchet MS"/>
                          <a:cs typeface="Trebuchet MS"/>
                        </a:rPr>
                        <a:t>&lt;</a:t>
                      </a:r>
                      <a:r>
                        <a:rPr lang="en-US" sz="1200" b="0" dirty="0" err="1" smtClean="0">
                          <a:solidFill>
                            <a:schemeClr val="tx1"/>
                          </a:solidFill>
                          <a:latin typeface="Trebuchet MS"/>
                          <a:cs typeface="Trebuchet MS"/>
                        </a:rPr>
                        <a:t>CulturalHeritageObject,label</a:t>
                      </a:r>
                      <a:r>
                        <a:rPr lang="en-US" sz="1200" b="0" dirty="0" smtClean="0">
                          <a:solidFill>
                            <a:schemeClr val="tx1"/>
                          </a:solidFill>
                          <a:latin typeface="Trebuchet MS"/>
                          <a:cs typeface="Trebuchet MS"/>
                        </a:rPr>
                        <a:t>&gt;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0">
                <a:tc>
                  <a:txBody>
                    <a:bodyPr/>
                    <a:lstStyle/>
                    <a:p>
                      <a:pPr algn="ctr"/>
                      <a:r>
                        <a:rPr lang="en-US" sz="1200" dirty="0" smtClean="0">
                          <a:latin typeface="Trebuchet MS"/>
                          <a:cs typeface="Trebuchet MS"/>
                        </a:rPr>
                        <a:t>credit</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CulturalHeritageObject,provenance</a:t>
                      </a:r>
                      <a:r>
                        <a:rPr lang="en-US" sz="1200" b="1" dirty="0" smtClean="0">
                          <a:solidFill>
                            <a:srgbClr val="D10201"/>
                          </a:solidFill>
                          <a:latin typeface="Trebuchet MS"/>
                          <a:cs typeface="Trebuchet MS"/>
                        </a:rPr>
                        <a:t>&gt;</a:t>
                      </a:r>
                      <a:r>
                        <a:rPr lang="en-US" sz="1200" dirty="0" smtClean="0">
                          <a:latin typeface="Trebuchet MS"/>
                          <a:cs typeface="Trebuchet MS"/>
                        </a:rPr>
                        <a:t>   &lt;</a:t>
                      </a:r>
                      <a:r>
                        <a:rPr lang="en-US" sz="1200" dirty="0" err="1" smtClean="0">
                          <a:latin typeface="Trebuchet MS"/>
                          <a:cs typeface="Trebuchet MS"/>
                        </a:rPr>
                        <a:t>Person,note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classification</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Concept,</a:t>
                      </a:r>
                      <a:r>
                        <a:rPr lang="en-US" sz="1200" b="1" baseline="0" dirty="0" err="1" smtClean="0">
                          <a:solidFill>
                            <a:srgbClr val="D10201"/>
                          </a:solidFill>
                          <a:latin typeface="Trebuchet MS"/>
                          <a:cs typeface="Trebuchet MS"/>
                        </a:rPr>
                        <a:t>prefLabel</a:t>
                      </a:r>
                      <a:r>
                        <a:rPr lang="en-US" sz="1200" b="1" baseline="0" dirty="0" smtClean="0">
                          <a:solidFill>
                            <a:srgbClr val="D10201"/>
                          </a:solidFill>
                          <a:latin typeface="Trebuchet MS"/>
                          <a:cs typeface="Trebuchet MS"/>
                        </a:rPr>
                        <a:t>&gt;</a:t>
                      </a:r>
                      <a:r>
                        <a:rPr lang="en-US" sz="1200" baseline="0" dirty="0" smtClean="0">
                          <a:latin typeface="Trebuchet MS"/>
                          <a:cs typeface="Trebuchet MS"/>
                        </a:rPr>
                        <a:t>   </a:t>
                      </a:r>
                      <a:r>
                        <a:rPr lang="en-US" sz="1200" dirty="0" smtClean="0">
                          <a:latin typeface="Trebuchet MS"/>
                          <a:cs typeface="Trebuchet MS"/>
                        </a:rPr>
                        <a:t>&lt;</a:t>
                      </a:r>
                      <a:r>
                        <a:rPr lang="en-US" sz="1200" dirty="0" err="1" smtClean="0">
                          <a:latin typeface="Trebuchet MS"/>
                          <a:cs typeface="Trebuchet MS"/>
                        </a:rPr>
                        <a:t>Concept,label</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name</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aac:Person,name</a:t>
                      </a:r>
                      <a:r>
                        <a:rPr lang="en-US" sz="1200" b="1" dirty="0" smtClean="0">
                          <a:solidFill>
                            <a:srgbClr val="D10201"/>
                          </a:solidFill>
                          <a:latin typeface="Trebuchet MS"/>
                          <a:cs typeface="Trebuchet MS"/>
                        </a:rPr>
                        <a:t>&gt;</a:t>
                      </a:r>
                      <a:r>
                        <a:rPr lang="en-US" sz="1200" dirty="0" smtClean="0">
                          <a:latin typeface="Trebuchet MS"/>
                          <a:cs typeface="Trebuchet MS"/>
                        </a:rPr>
                        <a:t>   &lt;</a:t>
                      </a:r>
                      <a:r>
                        <a:rPr lang="en-US" sz="1200" dirty="0" err="1" smtClean="0">
                          <a:latin typeface="Trebuchet MS"/>
                          <a:cs typeface="Trebuchet MS"/>
                        </a:rPr>
                        <a:t>foaf:Person,name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imageURL</a:t>
                      </a:r>
                      <a:endParaRPr lang="en-US" sz="1200" dirty="0" smtClean="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Document,uri</a:t>
                      </a:r>
                      <a:r>
                        <a:rPr lang="en-US" sz="1200" dirty="0" smtClean="0">
                          <a:latin typeface="Trebuchet MS"/>
                          <a:cs typeface="Trebuchet MS"/>
                        </a:rPr>
                        <a:t>&gt;   </a:t>
                      </a: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WebResource,uri</a:t>
                      </a:r>
                      <a:r>
                        <a:rPr lang="en-US" sz="1200" b="1" dirty="0" smtClean="0">
                          <a:solidFill>
                            <a:srgbClr val="D10201"/>
                          </a:solidFill>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76" name="Oval 75"/>
          <p:cNvSpPr/>
          <p:nvPr/>
        </p:nvSpPr>
        <p:spPr bwMode="auto">
          <a:xfrm>
            <a:off x="3810000" y="5212117"/>
            <a:ext cx="1219200" cy="304800"/>
          </a:xfrm>
          <a:prstGeom prst="ellipse">
            <a:avLst/>
          </a:prstGeom>
          <a:solidFill>
            <a:schemeClr val="accent5">
              <a:lumMod val="40000"/>
              <a:lumOff val="60000"/>
            </a:schemeClr>
          </a:solidFill>
          <a:ln w="19050"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rgbClr val="D10201"/>
                </a:solidFill>
                <a:latin typeface="+mj-lt"/>
              </a:rPr>
              <a:t>aac:</a:t>
            </a:r>
            <a:r>
              <a:rPr kumimoji="0" lang="en-US" sz="1200" b="1" i="0" u="none" strike="noStrike" cap="none" normalizeH="0" baseline="0" dirty="0" err="1" smtClean="0">
                <a:ln>
                  <a:noFill/>
                </a:ln>
                <a:solidFill>
                  <a:srgbClr val="D10201"/>
                </a:solidFill>
                <a:effectLst/>
                <a:latin typeface="+mj-lt"/>
              </a:rPr>
              <a:t>Person</a:t>
            </a:r>
            <a:endParaRPr kumimoji="0" lang="en-US" sz="1200" b="1" i="0" u="none" strike="noStrike" cap="none" normalizeH="0" baseline="0" dirty="0" smtClean="0">
              <a:ln>
                <a:noFill/>
              </a:ln>
              <a:solidFill>
                <a:srgbClr val="D10201"/>
              </a:solidFill>
              <a:effectLst/>
              <a:latin typeface="+mj-lt"/>
            </a:endParaRPr>
          </a:p>
        </p:txBody>
      </p:sp>
      <p:sp>
        <p:nvSpPr>
          <p:cNvPr id="77" name="Oval 76"/>
          <p:cNvSpPr/>
          <p:nvPr/>
        </p:nvSpPr>
        <p:spPr bwMode="auto">
          <a:xfrm>
            <a:off x="1676400" y="4191000"/>
            <a:ext cx="2434350" cy="335317"/>
          </a:xfrm>
          <a:prstGeom prst="ellipse">
            <a:avLst/>
          </a:prstGeom>
          <a:solidFill>
            <a:schemeClr val="accent5">
              <a:lumMod val="40000"/>
              <a:lumOff val="60000"/>
            </a:schemeClr>
          </a:solidFill>
          <a:ln w="19050"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C40005"/>
                </a:solidFill>
                <a:effectLst/>
                <a:latin typeface="+mj-lt"/>
              </a:rPr>
              <a:t>CulturalHeritageObject</a:t>
            </a:r>
            <a:endParaRPr kumimoji="0" lang="en-US" sz="1200" b="1" i="0" u="none" strike="noStrike" cap="none" normalizeH="0" baseline="0" dirty="0" smtClean="0">
              <a:ln>
                <a:noFill/>
              </a:ln>
              <a:solidFill>
                <a:srgbClr val="C40005"/>
              </a:solidFill>
              <a:effectLst/>
              <a:latin typeface="+mj-lt"/>
            </a:endParaRPr>
          </a:p>
        </p:txBody>
      </p:sp>
      <p:cxnSp>
        <p:nvCxnSpPr>
          <p:cNvPr id="78" name="Curved Connector 77"/>
          <p:cNvCxnSpPr>
            <a:stCxn id="77" idx="4"/>
            <a:endCxn id="76" idx="0"/>
          </p:cNvCxnSpPr>
          <p:nvPr/>
        </p:nvCxnSpPr>
        <p:spPr bwMode="auto">
          <a:xfrm rot="16200000" flipH="1">
            <a:off x="3313687" y="4106204"/>
            <a:ext cx="685800" cy="15260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79" name="Curved Connector 78"/>
          <p:cNvCxnSpPr>
            <a:stCxn id="76" idx="4"/>
            <a:endCxn id="82" idx="0"/>
          </p:cNvCxnSpPr>
          <p:nvPr/>
        </p:nvCxnSpPr>
        <p:spPr bwMode="auto">
          <a:xfrm rot="5400000">
            <a:off x="3821390" y="5697339"/>
            <a:ext cx="778633" cy="417789"/>
          </a:xfrm>
          <a:prstGeom prst="curvedConnector3">
            <a:avLst>
              <a:gd name="adj1" fmla="val 50000"/>
            </a:avLst>
          </a:prstGeom>
          <a:solidFill>
            <a:srgbClr val="00B8FF"/>
          </a:solidFill>
          <a:ln w="3175" cap="flat" cmpd="sng" algn="ctr">
            <a:solidFill>
              <a:schemeClr val="tx1"/>
            </a:solidFill>
            <a:prstDash val="sysDash"/>
            <a:round/>
            <a:headEnd type="none" w="med" len="med"/>
            <a:tailEnd type="triangle" w="med" len="lg"/>
          </a:ln>
          <a:effectLst/>
        </p:spPr>
      </p:cxnSp>
      <p:sp>
        <p:nvSpPr>
          <p:cNvPr id="80" name="TextBox 79"/>
          <p:cNvSpPr txBox="1"/>
          <p:nvPr/>
        </p:nvSpPr>
        <p:spPr>
          <a:xfrm>
            <a:off x="3844171" y="5897917"/>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81" name="TextBox 80"/>
          <p:cNvSpPr txBox="1"/>
          <p:nvPr/>
        </p:nvSpPr>
        <p:spPr>
          <a:xfrm>
            <a:off x="3521570" y="4875051"/>
            <a:ext cx="517030" cy="184666"/>
          </a:xfrm>
          <a:prstGeom prst="rect">
            <a:avLst/>
          </a:prstGeom>
          <a:noFill/>
        </p:spPr>
        <p:txBody>
          <a:bodyPr wrap="none" lIns="0" tIns="0" rIns="0" bIns="0" rtlCol="0">
            <a:spAutoFit/>
          </a:bodyPr>
          <a:lstStyle/>
          <a:p>
            <a:r>
              <a:rPr lang="en-US" sz="1200" i="1" dirty="0" smtClean="0">
                <a:solidFill>
                  <a:srgbClr val="000000"/>
                </a:solidFill>
                <a:latin typeface="+mn-lt"/>
              </a:rPr>
              <a:t>creator</a:t>
            </a:r>
            <a:endParaRPr lang="en-US" sz="1200" i="1" dirty="0">
              <a:solidFill>
                <a:srgbClr val="000000"/>
              </a:solidFill>
              <a:latin typeface="+mn-lt"/>
            </a:endParaRPr>
          </a:p>
        </p:txBody>
      </p:sp>
      <p:sp>
        <p:nvSpPr>
          <p:cNvPr id="82" name="TextBox 81"/>
          <p:cNvSpPr txBox="1"/>
          <p:nvPr/>
        </p:nvSpPr>
        <p:spPr>
          <a:xfrm>
            <a:off x="3812621" y="6295550"/>
            <a:ext cx="378379" cy="230832"/>
          </a:xfrm>
          <a:prstGeom prst="rect">
            <a:avLst/>
          </a:prstGeom>
          <a:solidFill>
            <a:schemeClr val="accent5">
              <a:lumMod val="40000"/>
              <a:lumOff val="60000"/>
            </a:schemeClr>
          </a:solidFill>
          <a:ln w="19050" cmpd="sng">
            <a:solidFill>
              <a:srgbClr val="D10201"/>
            </a:solidFill>
          </a:ln>
        </p:spPr>
        <p:txBody>
          <a:bodyPr wrap="square" lIns="0" tIns="18288" rIns="0" bIns="27432" rtlCol="0" anchor="ctr" anchorCtr="0">
            <a:spAutoFit/>
          </a:bodyPr>
          <a:lstStyle/>
          <a:p>
            <a:r>
              <a:rPr lang="en-US" sz="1200" dirty="0" smtClean="0">
                <a:solidFill>
                  <a:schemeClr val="accent5">
                    <a:lumMod val="40000"/>
                    <a:lumOff val="60000"/>
                  </a:schemeClr>
                </a:solidFill>
                <a:latin typeface="Courier"/>
                <a:cs typeface="Courier"/>
              </a:rPr>
              <a:t>name</a:t>
            </a:r>
            <a:endParaRPr lang="en-US" sz="1200" dirty="0">
              <a:solidFill>
                <a:schemeClr val="accent5">
                  <a:lumMod val="40000"/>
                  <a:lumOff val="60000"/>
                </a:schemeClr>
              </a:solidFill>
              <a:latin typeface="Courier"/>
              <a:cs typeface="Courier"/>
            </a:endParaRPr>
          </a:p>
        </p:txBody>
      </p:sp>
      <p:cxnSp>
        <p:nvCxnSpPr>
          <p:cNvPr id="83" name="Curved Connector 82"/>
          <p:cNvCxnSpPr>
            <a:stCxn id="77" idx="3"/>
            <a:endCxn id="94" idx="0"/>
          </p:cNvCxnSpPr>
          <p:nvPr/>
        </p:nvCxnSpPr>
        <p:spPr bwMode="auto">
          <a:xfrm rot="16200000" flipH="1">
            <a:off x="2134898" y="4375215"/>
            <a:ext cx="734906" cy="938898"/>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84" name="Curved Connector 83"/>
          <p:cNvCxnSpPr>
            <a:stCxn id="94" idx="4"/>
            <a:endCxn id="91" idx="0"/>
          </p:cNvCxnSpPr>
          <p:nvPr/>
        </p:nvCxnSpPr>
        <p:spPr bwMode="auto">
          <a:xfrm rot="5400000">
            <a:off x="2035448" y="5342565"/>
            <a:ext cx="762000" cy="1110704"/>
          </a:xfrm>
          <a:prstGeom prst="curvedConnector3">
            <a:avLst>
              <a:gd name="adj1" fmla="val 50000"/>
            </a:avLst>
          </a:prstGeom>
          <a:solidFill>
            <a:srgbClr val="00B8FF"/>
          </a:solidFill>
          <a:ln w="3175" cap="flat" cmpd="sng" algn="ctr">
            <a:solidFill>
              <a:schemeClr val="tx1"/>
            </a:solidFill>
            <a:prstDash val="sysDash"/>
            <a:round/>
            <a:headEnd type="none" w="med" len="med"/>
            <a:tailEnd type="triangle" w="med" len="lg"/>
          </a:ln>
          <a:effectLst/>
        </p:spPr>
      </p:cxnSp>
      <p:cxnSp>
        <p:nvCxnSpPr>
          <p:cNvPr id="85" name="Curved Connector 84"/>
          <p:cNvCxnSpPr>
            <a:stCxn id="77" idx="2"/>
            <a:endCxn id="92" idx="0"/>
          </p:cNvCxnSpPr>
          <p:nvPr/>
        </p:nvCxnSpPr>
        <p:spPr bwMode="auto">
          <a:xfrm rot="10800000" flipV="1">
            <a:off x="706488" y="4358659"/>
            <a:ext cx="969912" cy="982776"/>
          </a:xfrm>
          <a:prstGeom prst="curvedConnector2">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cxnSp>
        <p:nvCxnSpPr>
          <p:cNvPr id="86" name="Curved Connector 85"/>
          <p:cNvCxnSpPr>
            <a:stCxn id="77" idx="2"/>
            <a:endCxn id="93" idx="0"/>
          </p:cNvCxnSpPr>
          <p:nvPr/>
        </p:nvCxnSpPr>
        <p:spPr bwMode="auto">
          <a:xfrm rot="10800000" flipV="1">
            <a:off x="1445530" y="4358659"/>
            <a:ext cx="230870" cy="1439976"/>
          </a:xfrm>
          <a:prstGeom prst="curvedConnector2">
            <a:avLst/>
          </a:prstGeom>
          <a:solidFill>
            <a:srgbClr val="00B8FF"/>
          </a:solidFill>
          <a:ln w="3175" cap="flat" cmpd="sng" algn="ctr">
            <a:solidFill>
              <a:schemeClr val="tx1"/>
            </a:solidFill>
            <a:prstDash val="sysDash"/>
            <a:round/>
            <a:headEnd type="none" w="med" len="med"/>
            <a:tailEnd type="triangle" w="med" len="lg"/>
          </a:ln>
          <a:effectLst/>
        </p:spPr>
      </p:cxnSp>
      <p:sp>
        <p:nvSpPr>
          <p:cNvPr id="87" name="TextBox 86"/>
          <p:cNvSpPr txBox="1"/>
          <p:nvPr/>
        </p:nvSpPr>
        <p:spPr>
          <a:xfrm>
            <a:off x="2209800" y="4875051"/>
            <a:ext cx="616893" cy="184666"/>
          </a:xfrm>
          <a:prstGeom prst="rect">
            <a:avLst/>
          </a:prstGeom>
          <a:noFill/>
        </p:spPr>
        <p:txBody>
          <a:bodyPr wrap="none" lIns="0" tIns="0" rIns="0" bIns="0" rtlCol="0">
            <a:spAutoFit/>
          </a:bodyPr>
          <a:lstStyle/>
          <a:p>
            <a:r>
              <a:rPr lang="en-US" sz="1200" i="1" dirty="0" err="1" smtClean="0">
                <a:solidFill>
                  <a:srgbClr val="000000"/>
                </a:solidFill>
                <a:latin typeface="+mn-lt"/>
              </a:rPr>
              <a:t>hasType</a:t>
            </a:r>
            <a:endParaRPr lang="en-US" sz="1200" i="1" dirty="0">
              <a:solidFill>
                <a:srgbClr val="000000"/>
              </a:solidFill>
              <a:latin typeface="+mn-lt"/>
            </a:endParaRPr>
          </a:p>
        </p:txBody>
      </p:sp>
      <p:sp>
        <p:nvSpPr>
          <p:cNvPr id="88" name="TextBox 87"/>
          <p:cNvSpPr txBox="1"/>
          <p:nvPr/>
        </p:nvSpPr>
        <p:spPr>
          <a:xfrm>
            <a:off x="228600" y="4875051"/>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89" name="TextBox 88"/>
          <p:cNvSpPr txBox="1"/>
          <p:nvPr/>
        </p:nvSpPr>
        <p:spPr>
          <a:xfrm>
            <a:off x="1600200" y="4875051"/>
            <a:ext cx="277557" cy="184666"/>
          </a:xfrm>
          <a:prstGeom prst="rect">
            <a:avLst/>
          </a:prstGeom>
          <a:noFill/>
        </p:spPr>
        <p:txBody>
          <a:bodyPr wrap="none" lIns="0" tIns="0" rIns="0" bIns="0" rtlCol="0">
            <a:spAutoFit/>
          </a:bodyPr>
          <a:lstStyle/>
          <a:p>
            <a:r>
              <a:rPr lang="en-US" sz="1200" i="1" dirty="0" smtClean="0">
                <a:solidFill>
                  <a:schemeClr val="tx1"/>
                </a:solidFill>
                <a:latin typeface="+mn-lt"/>
              </a:rPr>
              <a:t>title</a:t>
            </a:r>
            <a:endParaRPr lang="en-US" sz="1200" i="1" dirty="0">
              <a:solidFill>
                <a:schemeClr val="tx1"/>
              </a:solidFill>
              <a:latin typeface="+mn-lt"/>
            </a:endParaRPr>
          </a:p>
        </p:txBody>
      </p:sp>
      <p:sp>
        <p:nvSpPr>
          <p:cNvPr id="90" name="TextBox 89"/>
          <p:cNvSpPr txBox="1"/>
          <p:nvPr/>
        </p:nvSpPr>
        <p:spPr>
          <a:xfrm>
            <a:off x="2133600" y="5897917"/>
            <a:ext cx="679785" cy="184666"/>
          </a:xfrm>
          <a:prstGeom prst="rect">
            <a:avLst/>
          </a:prstGeom>
          <a:noFill/>
        </p:spPr>
        <p:txBody>
          <a:bodyPr wrap="none" lIns="0" tIns="0" rIns="0" bIns="0" rtlCol="0">
            <a:spAutoFit/>
          </a:bodyPr>
          <a:lstStyle/>
          <a:p>
            <a:r>
              <a:rPr lang="en-US" sz="1200" i="1" dirty="0" err="1" smtClean="0">
                <a:solidFill>
                  <a:schemeClr val="tx1"/>
                </a:solidFill>
                <a:latin typeface="+mn-lt"/>
              </a:rPr>
              <a:t>prefLabel</a:t>
            </a:r>
            <a:endParaRPr lang="en-US" sz="1200" i="1" dirty="0">
              <a:solidFill>
                <a:schemeClr val="tx1"/>
              </a:solidFill>
              <a:latin typeface="+mn-lt"/>
            </a:endParaRPr>
          </a:p>
        </p:txBody>
      </p:sp>
      <p:sp>
        <p:nvSpPr>
          <p:cNvPr id="91" name="TextBox 90"/>
          <p:cNvSpPr txBox="1"/>
          <p:nvPr/>
        </p:nvSpPr>
        <p:spPr>
          <a:xfrm>
            <a:off x="1676400" y="6278917"/>
            <a:ext cx="369392" cy="230832"/>
          </a:xfrm>
          <a:prstGeom prst="rect">
            <a:avLst/>
          </a:prstGeom>
          <a:solidFill>
            <a:schemeClr val="accent5">
              <a:lumMod val="40000"/>
              <a:lumOff val="60000"/>
            </a:schemeClr>
          </a:solidFill>
          <a:ln w="19050" cmpd="sng">
            <a:solidFill>
              <a:srgbClr val="D1020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chemeClr val="accent5">
                    <a:lumMod val="40000"/>
                    <a:lumOff val="60000"/>
                  </a:schemeClr>
                </a:solidFill>
              </a:rPr>
              <a:t>type</a:t>
            </a:r>
            <a:endParaRPr lang="en-US" dirty="0">
              <a:solidFill>
                <a:schemeClr val="accent5">
                  <a:lumMod val="40000"/>
                  <a:lumOff val="60000"/>
                </a:schemeClr>
              </a:solidFill>
            </a:endParaRPr>
          </a:p>
        </p:txBody>
      </p:sp>
      <p:sp>
        <p:nvSpPr>
          <p:cNvPr id="92" name="TextBox 91"/>
          <p:cNvSpPr txBox="1"/>
          <p:nvPr/>
        </p:nvSpPr>
        <p:spPr>
          <a:xfrm>
            <a:off x="152400" y="5341435"/>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solidFill>
                  <a:schemeClr val="bg1"/>
                </a:solidFill>
              </a:rPr>
              <a:t>creationDate</a:t>
            </a:r>
            <a:endParaRPr lang="en-US" dirty="0">
              <a:solidFill>
                <a:schemeClr val="bg1"/>
              </a:solidFill>
            </a:endParaRPr>
          </a:p>
        </p:txBody>
      </p:sp>
      <p:sp>
        <p:nvSpPr>
          <p:cNvPr id="93" name="TextBox 92"/>
          <p:cNvSpPr txBox="1"/>
          <p:nvPr/>
        </p:nvSpPr>
        <p:spPr>
          <a:xfrm>
            <a:off x="1214660" y="5798635"/>
            <a:ext cx="461740" cy="230832"/>
          </a:xfrm>
          <a:prstGeom prst="rect">
            <a:avLst/>
          </a:prstGeom>
          <a:solidFill>
            <a:schemeClr val="accent5">
              <a:lumMod val="40000"/>
              <a:lumOff val="60000"/>
            </a:schemeClr>
          </a:solidFill>
          <a:ln w="19050" cmpd="sng">
            <a:solidFill>
              <a:srgbClr val="D1020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chemeClr val="accent5">
                    <a:lumMod val="40000"/>
                    <a:lumOff val="60000"/>
                  </a:schemeClr>
                </a:solidFill>
              </a:rPr>
              <a:t>title</a:t>
            </a:r>
            <a:endParaRPr lang="en-US" dirty="0">
              <a:solidFill>
                <a:schemeClr val="accent5">
                  <a:lumMod val="40000"/>
                  <a:lumOff val="60000"/>
                </a:schemeClr>
              </a:solidFill>
            </a:endParaRPr>
          </a:p>
        </p:txBody>
      </p:sp>
      <p:sp>
        <p:nvSpPr>
          <p:cNvPr id="94" name="Oval 93"/>
          <p:cNvSpPr/>
          <p:nvPr/>
        </p:nvSpPr>
        <p:spPr bwMode="auto">
          <a:xfrm>
            <a:off x="2286000" y="5212117"/>
            <a:ext cx="1371600" cy="304800"/>
          </a:xfrm>
          <a:prstGeom prst="ellipse">
            <a:avLst/>
          </a:prstGeom>
          <a:solidFill>
            <a:schemeClr val="accent5">
              <a:lumMod val="40000"/>
              <a:lumOff val="60000"/>
            </a:schemeClr>
          </a:solidFill>
          <a:ln w="19050"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D10201"/>
                </a:solidFill>
                <a:effectLst/>
                <a:latin typeface="+mj-lt"/>
              </a:rPr>
              <a:t>Concept</a:t>
            </a:r>
          </a:p>
        </p:txBody>
      </p:sp>
      <p:sp>
        <p:nvSpPr>
          <p:cNvPr id="95" name="Oval 94"/>
          <p:cNvSpPr/>
          <p:nvPr/>
        </p:nvSpPr>
        <p:spPr bwMode="auto">
          <a:xfrm>
            <a:off x="52578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96" name="Curved Connector 95"/>
          <p:cNvCxnSpPr>
            <a:stCxn id="77" idx="5"/>
            <a:endCxn id="95" idx="0"/>
          </p:cNvCxnSpPr>
          <p:nvPr/>
        </p:nvCxnSpPr>
        <p:spPr bwMode="auto">
          <a:xfrm rot="16200000" flipH="1">
            <a:off x="4424321" y="3807138"/>
            <a:ext cx="734906" cy="2075052"/>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97" name="Curved Connector 96"/>
          <p:cNvCxnSpPr>
            <a:stCxn id="95" idx="4"/>
            <a:endCxn id="100" idx="0"/>
          </p:cNvCxnSpPr>
          <p:nvPr/>
        </p:nvCxnSpPr>
        <p:spPr bwMode="auto">
          <a:xfrm rot="5400000">
            <a:off x="5334656" y="5784273"/>
            <a:ext cx="762000" cy="227289"/>
          </a:xfrm>
          <a:prstGeom prst="curvedConnector3">
            <a:avLst>
              <a:gd name="adj1" fmla="val 50000"/>
            </a:avLst>
          </a:prstGeom>
          <a:solidFill>
            <a:srgbClr val="00B8FF"/>
          </a:solidFill>
          <a:ln w="12700" cap="flat" cmpd="sng" algn="ctr">
            <a:solidFill>
              <a:schemeClr val="tx1">
                <a:lumMod val="75000"/>
                <a:lumOff val="25000"/>
              </a:schemeClr>
            </a:solidFill>
            <a:prstDash val="sysDash"/>
            <a:round/>
            <a:headEnd type="none" w="med" len="med"/>
            <a:tailEnd type="triangle" w="med" len="lg"/>
          </a:ln>
          <a:effectLst/>
        </p:spPr>
      </p:cxnSp>
      <p:sp>
        <p:nvSpPr>
          <p:cNvPr id="98" name="TextBox 97"/>
          <p:cNvSpPr txBox="1"/>
          <p:nvPr/>
        </p:nvSpPr>
        <p:spPr>
          <a:xfrm>
            <a:off x="5334000" y="5897917"/>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99" name="TextBox 98"/>
          <p:cNvSpPr txBox="1"/>
          <p:nvPr/>
        </p:nvSpPr>
        <p:spPr>
          <a:xfrm>
            <a:off x="5038642" y="4875051"/>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100" name="TextBox 99"/>
          <p:cNvSpPr txBox="1"/>
          <p:nvPr/>
        </p:nvSpPr>
        <p:spPr>
          <a:xfrm>
            <a:off x="5412821" y="6278917"/>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01" name="Curved Connector 100"/>
          <p:cNvCxnSpPr>
            <a:stCxn id="95" idx="4"/>
            <a:endCxn id="103" idx="0"/>
          </p:cNvCxnSpPr>
          <p:nvPr/>
        </p:nvCxnSpPr>
        <p:spPr bwMode="auto">
          <a:xfrm rot="16200000" flipH="1">
            <a:off x="5734511" y="5611706"/>
            <a:ext cx="759768" cy="5701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02" name="TextBox 101"/>
          <p:cNvSpPr txBox="1"/>
          <p:nvPr/>
        </p:nvSpPr>
        <p:spPr>
          <a:xfrm>
            <a:off x="63680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03" name="TextBox 102"/>
          <p:cNvSpPr txBox="1"/>
          <p:nvPr/>
        </p:nvSpPr>
        <p:spPr>
          <a:xfrm>
            <a:off x="6096000" y="6276685"/>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sp>
        <p:nvSpPr>
          <p:cNvPr id="104" name="Oval 103"/>
          <p:cNvSpPr/>
          <p:nvPr/>
        </p:nvSpPr>
        <p:spPr bwMode="auto">
          <a:xfrm>
            <a:off x="6629400" y="52121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rgbClr val="0000FF"/>
                </a:solidFill>
                <a:latin typeface="+mj-lt"/>
              </a:rPr>
              <a:t>foaf:</a:t>
            </a:r>
            <a:r>
              <a:rPr kumimoji="0" lang="en-US" sz="1200" b="0" i="0" u="none" strike="noStrike" cap="none" normalizeH="0" baseline="0" dirty="0" err="1" smtClean="0">
                <a:ln>
                  <a:noFill/>
                </a:ln>
                <a:solidFill>
                  <a:srgbClr val="0000FF"/>
                </a:solidFill>
                <a:effectLst/>
                <a:latin typeface="+mj-lt"/>
              </a:rPr>
              <a:t>Person</a:t>
            </a:r>
            <a:endParaRPr kumimoji="0" lang="en-US" sz="1200" b="0" i="0" u="none" strike="noStrike" cap="none" normalizeH="0" baseline="0" dirty="0" smtClean="0">
              <a:ln>
                <a:noFill/>
              </a:ln>
              <a:solidFill>
                <a:srgbClr val="0000FF"/>
              </a:solidFill>
              <a:effectLst/>
              <a:latin typeface="+mj-lt"/>
            </a:endParaRPr>
          </a:p>
        </p:txBody>
      </p:sp>
      <p:sp>
        <p:nvSpPr>
          <p:cNvPr id="105" name="Oval 104"/>
          <p:cNvSpPr/>
          <p:nvPr/>
        </p:nvSpPr>
        <p:spPr bwMode="auto">
          <a:xfrm>
            <a:off x="3657600" y="2514600"/>
            <a:ext cx="2286000" cy="335317"/>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106" name="Oval 105"/>
          <p:cNvSpPr/>
          <p:nvPr/>
        </p:nvSpPr>
        <p:spPr bwMode="auto">
          <a:xfrm>
            <a:off x="6400800" y="3352800"/>
            <a:ext cx="1447800" cy="335317"/>
          </a:xfrm>
          <a:prstGeom prst="ellipse">
            <a:avLst/>
          </a:prstGeom>
          <a:solidFill>
            <a:schemeClr val="accent5">
              <a:lumMod val="40000"/>
              <a:lumOff val="60000"/>
            </a:schemeClr>
          </a:solidFill>
          <a:ln w="19050"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D10201"/>
                </a:solidFill>
                <a:effectLst/>
                <a:latin typeface="+mj-lt"/>
              </a:rPr>
              <a:t>WebResource</a:t>
            </a:r>
            <a:endParaRPr kumimoji="0" lang="en-US" sz="1200" b="1" i="0" u="none" strike="noStrike" cap="none" normalizeH="0" baseline="0" dirty="0" smtClean="0">
              <a:ln>
                <a:noFill/>
              </a:ln>
              <a:solidFill>
                <a:srgbClr val="D10201"/>
              </a:solidFill>
              <a:effectLst/>
              <a:latin typeface="+mj-lt"/>
            </a:endParaRPr>
          </a:p>
        </p:txBody>
      </p:sp>
      <p:sp>
        <p:nvSpPr>
          <p:cNvPr id="107" name="TextBox 106"/>
          <p:cNvSpPr txBox="1"/>
          <p:nvPr/>
        </p:nvSpPr>
        <p:spPr>
          <a:xfrm>
            <a:off x="7086600" y="4295485"/>
            <a:ext cx="457200" cy="230832"/>
          </a:xfrm>
          <a:prstGeom prst="rect">
            <a:avLst/>
          </a:prstGeom>
          <a:solidFill>
            <a:schemeClr val="accent5">
              <a:lumMod val="40000"/>
              <a:lumOff val="60000"/>
            </a:schemeClr>
          </a:solidFill>
          <a:ln w="19050" cmpd="sng">
            <a:solidFill>
              <a:srgbClr val="D10201"/>
            </a:solidFill>
          </a:ln>
        </p:spPr>
        <p:txBody>
          <a:bodyPr wrap="square" lIns="0" tIns="18288" rIns="0" bIns="27432" rtlCol="0" anchor="ctr" anchorCtr="0">
            <a:spAutoFit/>
          </a:bodyPr>
          <a:lstStyle/>
          <a:p>
            <a:r>
              <a:rPr lang="en-US" sz="1200" dirty="0" smtClean="0">
                <a:solidFill>
                  <a:schemeClr val="accent5">
                    <a:lumMod val="40000"/>
                    <a:lumOff val="60000"/>
                  </a:schemeClr>
                </a:solidFill>
                <a:latin typeface="Courier"/>
                <a:cs typeface="Courier"/>
              </a:rPr>
              <a:t>image</a:t>
            </a:r>
            <a:endParaRPr lang="en-US" sz="1200" dirty="0">
              <a:solidFill>
                <a:schemeClr val="accent5">
                  <a:lumMod val="40000"/>
                  <a:lumOff val="60000"/>
                </a:schemeClr>
              </a:solidFill>
              <a:latin typeface="Courier"/>
              <a:cs typeface="Courier"/>
            </a:endParaRPr>
          </a:p>
        </p:txBody>
      </p:sp>
      <p:cxnSp>
        <p:nvCxnSpPr>
          <p:cNvPr id="108" name="Curved Connector 107"/>
          <p:cNvCxnSpPr>
            <a:stCxn id="106" idx="4"/>
            <a:endCxn id="107" idx="0"/>
          </p:cNvCxnSpPr>
          <p:nvPr/>
        </p:nvCxnSpPr>
        <p:spPr bwMode="auto">
          <a:xfrm rot="16200000" flipH="1">
            <a:off x="6916266" y="3896551"/>
            <a:ext cx="607368" cy="190500"/>
          </a:xfrm>
          <a:prstGeom prst="curvedConnector3">
            <a:avLst>
              <a:gd name="adj1" fmla="val 50000"/>
            </a:avLst>
          </a:prstGeom>
          <a:solidFill>
            <a:srgbClr val="00B8FF"/>
          </a:solidFill>
          <a:ln w="3175" cap="flat" cmpd="sng" algn="ctr">
            <a:solidFill>
              <a:schemeClr val="tx1"/>
            </a:solidFill>
            <a:prstDash val="sysDash"/>
            <a:round/>
            <a:headEnd type="none" w="med" len="med"/>
            <a:tailEnd type="triangle" w="med" len="lg"/>
          </a:ln>
          <a:effectLst/>
        </p:spPr>
      </p:cxnSp>
      <p:sp>
        <p:nvSpPr>
          <p:cNvPr id="109" name="TextBox 108"/>
          <p:cNvSpPr txBox="1"/>
          <p:nvPr/>
        </p:nvSpPr>
        <p:spPr>
          <a:xfrm>
            <a:off x="6953696" y="3960651"/>
            <a:ext cx="209104" cy="184666"/>
          </a:xfrm>
          <a:prstGeom prst="rect">
            <a:avLst/>
          </a:prstGeom>
          <a:noFill/>
        </p:spPr>
        <p:txBody>
          <a:bodyPr wrap="none" lIns="0" tIns="0" rIns="0" bIns="0" rtlCol="0">
            <a:spAutoFit/>
          </a:bodyPr>
          <a:lstStyle/>
          <a:p>
            <a:r>
              <a:rPr lang="en-US" sz="1200" i="1" dirty="0" err="1" smtClean="0">
                <a:solidFill>
                  <a:schemeClr val="tx1"/>
                </a:solidFill>
                <a:latin typeface="+mn-lt"/>
              </a:rPr>
              <a:t>uri</a:t>
            </a:r>
            <a:endParaRPr lang="en-US" sz="1200" i="1" dirty="0">
              <a:solidFill>
                <a:schemeClr val="tx1"/>
              </a:solidFill>
              <a:latin typeface="+mn-lt"/>
            </a:endParaRPr>
          </a:p>
        </p:txBody>
      </p:sp>
      <p:cxnSp>
        <p:nvCxnSpPr>
          <p:cNvPr id="110" name="Curved Connector 109"/>
          <p:cNvCxnSpPr>
            <a:stCxn id="105" idx="4"/>
            <a:endCxn id="77" idx="0"/>
          </p:cNvCxnSpPr>
          <p:nvPr/>
        </p:nvCxnSpPr>
        <p:spPr bwMode="auto">
          <a:xfrm rot="5400000">
            <a:off x="3176547" y="2566946"/>
            <a:ext cx="1341083" cy="190702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13" name="TextBox 112"/>
          <p:cNvSpPr txBox="1"/>
          <p:nvPr/>
        </p:nvSpPr>
        <p:spPr>
          <a:xfrm>
            <a:off x="5783832" y="3154717"/>
            <a:ext cx="616968" cy="184666"/>
          </a:xfrm>
          <a:prstGeom prst="rect">
            <a:avLst/>
          </a:prstGeom>
          <a:noFill/>
        </p:spPr>
        <p:txBody>
          <a:bodyPr wrap="none" lIns="0" tIns="0" rIns="0" bIns="0" rtlCol="0">
            <a:spAutoFit/>
          </a:bodyPr>
          <a:lstStyle/>
          <a:p>
            <a:r>
              <a:rPr lang="en-US" sz="1200" i="1" dirty="0" err="1" smtClean="0">
                <a:solidFill>
                  <a:srgbClr val="000000"/>
                </a:solidFill>
                <a:latin typeface="+mn-lt"/>
              </a:rPr>
              <a:t>hasView</a:t>
            </a:r>
            <a:endParaRPr lang="en-US" sz="1200" i="1" dirty="0">
              <a:solidFill>
                <a:srgbClr val="000000"/>
              </a:solidFill>
              <a:latin typeface="+mn-lt"/>
            </a:endParaRPr>
          </a:p>
        </p:txBody>
      </p:sp>
      <p:cxnSp>
        <p:nvCxnSpPr>
          <p:cNvPr id="114" name="Curved Connector 113"/>
          <p:cNvCxnSpPr>
            <a:stCxn id="105" idx="4"/>
            <a:endCxn id="106" idx="0"/>
          </p:cNvCxnSpPr>
          <p:nvPr/>
        </p:nvCxnSpPr>
        <p:spPr bwMode="auto">
          <a:xfrm rot="16200000" flipH="1">
            <a:off x="5711209" y="1939308"/>
            <a:ext cx="502883" cy="23241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115" name="Oval 114"/>
          <p:cNvSpPr/>
          <p:nvPr/>
        </p:nvSpPr>
        <p:spPr bwMode="auto">
          <a:xfrm>
            <a:off x="7848600" y="43739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rPr>
              <a:t>Document</a:t>
            </a:r>
            <a:endParaRPr kumimoji="0" lang="en-US" sz="1200" b="0" i="0" u="none" strike="noStrike" cap="none" normalizeH="0" baseline="0" dirty="0" smtClean="0">
              <a:ln>
                <a:noFill/>
              </a:ln>
              <a:solidFill>
                <a:srgbClr val="0000FF"/>
              </a:solidFill>
              <a:effectLst/>
              <a:latin typeface="+mj-lt"/>
            </a:endParaRPr>
          </a:p>
        </p:txBody>
      </p:sp>
      <p:sp>
        <p:nvSpPr>
          <p:cNvPr id="116" name="TextBox 115"/>
          <p:cNvSpPr txBox="1"/>
          <p:nvPr/>
        </p:nvSpPr>
        <p:spPr>
          <a:xfrm>
            <a:off x="8077200" y="5362285"/>
            <a:ext cx="7620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err="1" smtClean="0">
                <a:latin typeface="Courier"/>
                <a:cs typeface="Courier"/>
              </a:rPr>
              <a:t>imageURL</a:t>
            </a:r>
            <a:endParaRPr lang="en-US" sz="1200" dirty="0">
              <a:latin typeface="Courier"/>
              <a:cs typeface="Courier"/>
            </a:endParaRPr>
          </a:p>
        </p:txBody>
      </p:sp>
      <p:cxnSp>
        <p:nvCxnSpPr>
          <p:cNvPr id="118" name="Curved Connector 117"/>
          <p:cNvCxnSpPr>
            <a:stCxn id="115" idx="4"/>
            <a:endCxn id="116" idx="0"/>
          </p:cNvCxnSpPr>
          <p:nvPr/>
        </p:nvCxnSpPr>
        <p:spPr bwMode="auto">
          <a:xfrm rot="16200000" flipH="1">
            <a:off x="8097366" y="5001451"/>
            <a:ext cx="683568"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19" name="TextBox 118"/>
          <p:cNvSpPr txBox="1"/>
          <p:nvPr/>
        </p:nvSpPr>
        <p:spPr>
          <a:xfrm>
            <a:off x="7391400" y="5897917"/>
            <a:ext cx="423029" cy="184666"/>
          </a:xfrm>
          <a:prstGeom prst="rect">
            <a:avLst/>
          </a:prstGeom>
          <a:noFill/>
        </p:spPr>
        <p:txBody>
          <a:bodyPr wrap="none" lIns="0" tIns="0" rIns="0" bIns="0" rtlCol="0">
            <a:spAutoFit/>
          </a:bodyPr>
          <a:lstStyle/>
          <a:p>
            <a:r>
              <a:rPr lang="en-US" sz="1200" i="1" dirty="0" smtClean="0">
                <a:solidFill>
                  <a:srgbClr val="0000FF"/>
                </a:solidFill>
                <a:latin typeface="+mn-lt"/>
              </a:rPr>
              <a:t>name</a:t>
            </a:r>
            <a:endParaRPr lang="en-US" sz="1200" i="1" dirty="0">
              <a:solidFill>
                <a:srgbClr val="0000FF"/>
              </a:solidFill>
              <a:latin typeface="+mn-lt"/>
            </a:endParaRPr>
          </a:p>
        </p:txBody>
      </p:sp>
      <p:sp>
        <p:nvSpPr>
          <p:cNvPr id="120" name="TextBox 119"/>
          <p:cNvSpPr txBox="1"/>
          <p:nvPr/>
        </p:nvSpPr>
        <p:spPr>
          <a:xfrm>
            <a:off x="7239000" y="6278917"/>
            <a:ext cx="3810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21" name="Curved Connector 120"/>
          <p:cNvCxnSpPr>
            <a:stCxn id="104" idx="4"/>
            <a:endCxn id="120" idx="0"/>
          </p:cNvCxnSpPr>
          <p:nvPr/>
        </p:nvCxnSpPr>
        <p:spPr bwMode="auto">
          <a:xfrm rot="16200000" flipH="1">
            <a:off x="6934200" y="5783617"/>
            <a:ext cx="762000" cy="2286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22" name="TextBox 121"/>
          <p:cNvSpPr txBox="1"/>
          <p:nvPr/>
        </p:nvSpPr>
        <p:spPr>
          <a:xfrm>
            <a:off x="2286000" y="6278917"/>
            <a:ext cx="12954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classification</a:t>
            </a:r>
            <a:endParaRPr lang="en-US" sz="1200" dirty="0">
              <a:latin typeface="Courier"/>
              <a:cs typeface="Courier"/>
            </a:endParaRPr>
          </a:p>
        </p:txBody>
      </p:sp>
      <p:cxnSp>
        <p:nvCxnSpPr>
          <p:cNvPr id="135" name="Curved Connector 134"/>
          <p:cNvCxnSpPr>
            <a:stCxn id="76" idx="4"/>
            <a:endCxn id="193" idx="0"/>
          </p:cNvCxnSpPr>
          <p:nvPr/>
        </p:nvCxnSpPr>
        <p:spPr bwMode="auto">
          <a:xfrm rot="16200000" flipH="1">
            <a:off x="4190345" y="5746172"/>
            <a:ext cx="762000" cy="30349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92" name="TextBox 191"/>
          <p:cNvSpPr txBox="1"/>
          <p:nvPr/>
        </p:nvSpPr>
        <p:spPr>
          <a:xfrm>
            <a:off x="46916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93" name="TextBox 192"/>
          <p:cNvSpPr txBox="1"/>
          <p:nvPr/>
        </p:nvSpPr>
        <p:spPr>
          <a:xfrm>
            <a:off x="4419600" y="6278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cxnSp>
        <p:nvCxnSpPr>
          <p:cNvPr id="194" name="Curved Connector 193"/>
          <p:cNvCxnSpPr>
            <a:stCxn id="94" idx="4"/>
            <a:endCxn id="122" idx="0"/>
          </p:cNvCxnSpPr>
          <p:nvPr/>
        </p:nvCxnSpPr>
        <p:spPr bwMode="auto">
          <a:xfrm rot="5400000">
            <a:off x="2571750" y="5878867"/>
            <a:ext cx="762000" cy="38100"/>
          </a:xfrm>
          <a:prstGeom prst="curvedConnector3">
            <a:avLst>
              <a:gd name="adj1" fmla="val 50000"/>
            </a:avLst>
          </a:prstGeom>
          <a:solidFill>
            <a:srgbClr val="00B8FF"/>
          </a:solidFill>
          <a:ln w="12700" cap="flat" cmpd="sng" algn="ctr">
            <a:solidFill>
              <a:srgbClr val="0000FF"/>
            </a:solidFill>
            <a:prstDash val="sysDash"/>
            <a:round/>
            <a:headEnd type="none" w="med" len="med"/>
            <a:tailEnd type="triangle" w="med" len="lg"/>
          </a:ln>
          <a:effectLst/>
        </p:spPr>
      </p:cxnSp>
      <p:sp>
        <p:nvSpPr>
          <p:cNvPr id="195" name="TextBox 194"/>
          <p:cNvSpPr txBox="1"/>
          <p:nvPr/>
        </p:nvSpPr>
        <p:spPr>
          <a:xfrm>
            <a:off x="3065783" y="5897917"/>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cxnSp>
        <p:nvCxnSpPr>
          <p:cNvPr id="196" name="Curved Connector 195"/>
          <p:cNvCxnSpPr>
            <a:stCxn id="77" idx="6"/>
            <a:endCxn id="104" idx="0"/>
          </p:cNvCxnSpPr>
          <p:nvPr/>
        </p:nvCxnSpPr>
        <p:spPr bwMode="auto">
          <a:xfrm>
            <a:off x="4110750" y="4358659"/>
            <a:ext cx="3090150" cy="853458"/>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197" name="TextBox 196"/>
          <p:cNvSpPr txBox="1"/>
          <p:nvPr/>
        </p:nvSpPr>
        <p:spPr>
          <a:xfrm>
            <a:off x="5715000" y="4297717"/>
            <a:ext cx="517030" cy="184666"/>
          </a:xfrm>
          <a:prstGeom prst="rect">
            <a:avLst/>
          </a:prstGeom>
          <a:noFill/>
        </p:spPr>
        <p:txBody>
          <a:bodyPr wrap="none" lIns="0" tIns="0" rIns="0" bIns="0" rtlCol="0">
            <a:spAutoFit/>
          </a:bodyPr>
          <a:lstStyle/>
          <a:p>
            <a:r>
              <a:rPr lang="en-US" sz="1200" i="1" dirty="0" smtClean="0">
                <a:solidFill>
                  <a:srgbClr val="008000"/>
                </a:solidFill>
                <a:latin typeface="+mn-lt"/>
              </a:rPr>
              <a:t>creator</a:t>
            </a:r>
            <a:endParaRPr lang="en-US" sz="1200" i="1" dirty="0">
              <a:solidFill>
                <a:srgbClr val="008000"/>
              </a:solidFill>
              <a:latin typeface="+mn-lt"/>
            </a:endParaRPr>
          </a:p>
        </p:txBody>
      </p:sp>
      <p:sp>
        <p:nvSpPr>
          <p:cNvPr id="198" name="Oval 197"/>
          <p:cNvSpPr/>
          <p:nvPr/>
        </p:nvSpPr>
        <p:spPr bwMode="auto">
          <a:xfrm>
            <a:off x="5029200" y="3733800"/>
            <a:ext cx="1295400" cy="259117"/>
          </a:xfrm>
          <a:prstGeom prst="ellipse">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8000"/>
                </a:solidFill>
                <a:effectLst/>
                <a:latin typeface="+mj-lt"/>
              </a:rPr>
              <a:t>Aggregation</a:t>
            </a:r>
          </a:p>
        </p:txBody>
      </p:sp>
      <p:cxnSp>
        <p:nvCxnSpPr>
          <p:cNvPr id="199" name="Curved Connector 198"/>
          <p:cNvCxnSpPr>
            <a:stCxn id="198" idx="2"/>
            <a:endCxn id="77" idx="7"/>
          </p:cNvCxnSpPr>
          <p:nvPr/>
        </p:nvCxnSpPr>
        <p:spPr bwMode="auto">
          <a:xfrm rot="10800000" flipV="1">
            <a:off x="3754248" y="3863358"/>
            <a:ext cx="1274952" cy="376747"/>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200" name="TextBox 199"/>
          <p:cNvSpPr txBox="1"/>
          <p:nvPr/>
        </p:nvSpPr>
        <p:spPr>
          <a:xfrm>
            <a:off x="4221074" y="39606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201" name="Curved Connector 200"/>
          <p:cNvCxnSpPr>
            <a:stCxn id="105" idx="4"/>
            <a:endCxn id="198" idx="0"/>
          </p:cNvCxnSpPr>
          <p:nvPr/>
        </p:nvCxnSpPr>
        <p:spPr bwMode="auto">
          <a:xfrm rot="16200000" flipH="1">
            <a:off x="4796809" y="2853708"/>
            <a:ext cx="883883" cy="876300"/>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202" name="TextBox 201"/>
          <p:cNvSpPr txBox="1"/>
          <p:nvPr/>
        </p:nvSpPr>
        <p:spPr>
          <a:xfrm>
            <a:off x="4648200" y="3383317"/>
            <a:ext cx="833448" cy="184666"/>
          </a:xfrm>
          <a:prstGeom prst="rect">
            <a:avLst/>
          </a:prstGeom>
          <a:noFill/>
        </p:spPr>
        <p:txBody>
          <a:bodyPr wrap="none" lIns="0" tIns="0" rIns="0" bIns="0" rtlCol="0">
            <a:spAutoFit/>
          </a:bodyPr>
          <a:lstStyle/>
          <a:p>
            <a:r>
              <a:rPr lang="en-US" sz="1200" i="1" dirty="0" err="1" smtClean="0">
                <a:solidFill>
                  <a:srgbClr val="008000"/>
                </a:solidFill>
                <a:latin typeface="+mn-lt"/>
              </a:rPr>
              <a:t>subClassOf</a:t>
            </a:r>
            <a:endParaRPr lang="en-US" sz="1200" i="1" dirty="0">
              <a:solidFill>
                <a:srgbClr val="008000"/>
              </a:solidFill>
              <a:latin typeface="+mn-lt"/>
            </a:endParaRPr>
          </a:p>
        </p:txBody>
      </p:sp>
      <p:cxnSp>
        <p:nvCxnSpPr>
          <p:cNvPr id="203" name="Curved Connector 202"/>
          <p:cNvCxnSpPr>
            <a:stCxn id="105" idx="6"/>
            <a:endCxn id="115" idx="7"/>
          </p:cNvCxnSpPr>
          <p:nvPr/>
        </p:nvCxnSpPr>
        <p:spPr bwMode="auto">
          <a:xfrm>
            <a:off x="5943600" y="2682259"/>
            <a:ext cx="2880612" cy="1736295"/>
          </a:xfrm>
          <a:prstGeom prst="curvedConnector2">
            <a:avLst/>
          </a:prstGeom>
          <a:solidFill>
            <a:srgbClr val="00B8FF"/>
          </a:solidFill>
          <a:ln w="12700" cap="flat" cmpd="sng" algn="ctr">
            <a:solidFill>
              <a:srgbClr val="008000"/>
            </a:solidFill>
            <a:prstDash val="solid"/>
            <a:round/>
            <a:headEnd type="none" w="med" len="med"/>
            <a:tailEnd type="triangle" w="med" len="lg"/>
          </a:ln>
          <a:effectLst/>
        </p:spPr>
      </p:cxnSp>
      <p:sp>
        <p:nvSpPr>
          <p:cNvPr id="204" name="TextBox 203"/>
          <p:cNvSpPr txBox="1"/>
          <p:nvPr/>
        </p:nvSpPr>
        <p:spPr>
          <a:xfrm>
            <a:off x="7391975" y="2741451"/>
            <a:ext cx="380425" cy="184666"/>
          </a:xfrm>
          <a:prstGeom prst="rect">
            <a:avLst/>
          </a:prstGeom>
          <a:noFill/>
        </p:spPr>
        <p:txBody>
          <a:bodyPr wrap="none" lIns="0" tIns="0" rIns="0" bIns="0" rtlCol="0">
            <a:spAutoFit/>
          </a:bodyPr>
          <a:lstStyle/>
          <a:p>
            <a:r>
              <a:rPr lang="en-US" sz="1200" i="1" dirty="0" smtClean="0">
                <a:solidFill>
                  <a:srgbClr val="008000"/>
                </a:solidFill>
                <a:latin typeface="+mn-lt"/>
              </a:rPr>
              <a:t>page</a:t>
            </a:r>
            <a:endParaRPr lang="en-US" sz="1200" i="1" dirty="0">
              <a:solidFill>
                <a:srgbClr val="008000"/>
              </a:solidFill>
              <a:latin typeface="+mn-lt"/>
            </a:endParaRPr>
          </a:p>
        </p:txBody>
      </p:sp>
      <p:sp>
        <p:nvSpPr>
          <p:cNvPr id="205" name="TextBox 204"/>
          <p:cNvSpPr txBox="1"/>
          <p:nvPr/>
        </p:nvSpPr>
        <p:spPr>
          <a:xfrm>
            <a:off x="840821" y="3230917"/>
            <a:ext cx="606979" cy="230832"/>
          </a:xfrm>
          <a:prstGeom prst="rect">
            <a:avLst/>
          </a:prstGeom>
          <a:solidFill>
            <a:schemeClr val="accent5">
              <a:lumMod val="40000"/>
              <a:lumOff val="60000"/>
            </a:schemeClr>
          </a:solidFill>
          <a:ln w="19050" cmpd="sng">
            <a:solidFill>
              <a:srgbClr val="D10201"/>
            </a:solidFill>
          </a:ln>
        </p:spPr>
        <p:txBody>
          <a:bodyPr wrap="square" lIns="0" tIns="18288" rIns="0" bIns="27432" rtlCol="0" anchor="ctr" anchorCtr="0">
            <a:spAutoFit/>
          </a:bodyPr>
          <a:lstStyle/>
          <a:p>
            <a:r>
              <a:rPr lang="en-US" sz="1200" dirty="0" smtClean="0">
                <a:solidFill>
                  <a:schemeClr val="accent5">
                    <a:lumMod val="40000"/>
                    <a:lumOff val="60000"/>
                  </a:schemeClr>
                </a:solidFill>
                <a:latin typeface="Courier"/>
                <a:cs typeface="Courier"/>
              </a:rPr>
              <a:t>credit</a:t>
            </a:r>
            <a:endParaRPr lang="en-US" sz="1200" dirty="0">
              <a:solidFill>
                <a:schemeClr val="accent5">
                  <a:lumMod val="40000"/>
                  <a:lumOff val="60000"/>
                </a:schemeClr>
              </a:solidFill>
              <a:latin typeface="Courier"/>
              <a:cs typeface="Courier"/>
            </a:endParaRPr>
          </a:p>
        </p:txBody>
      </p:sp>
      <p:sp>
        <p:nvSpPr>
          <p:cNvPr id="206" name="TextBox 205"/>
          <p:cNvSpPr txBox="1"/>
          <p:nvPr/>
        </p:nvSpPr>
        <p:spPr>
          <a:xfrm>
            <a:off x="1828800" y="3078517"/>
            <a:ext cx="4572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title</a:t>
            </a:r>
            <a:endParaRPr lang="en-US" sz="1200" dirty="0">
              <a:latin typeface="Courier"/>
              <a:cs typeface="Courier"/>
            </a:endParaRPr>
          </a:p>
        </p:txBody>
      </p:sp>
      <p:cxnSp>
        <p:nvCxnSpPr>
          <p:cNvPr id="207" name="Curved Connector 206"/>
          <p:cNvCxnSpPr>
            <a:stCxn id="77" idx="2"/>
            <a:endCxn id="206" idx="2"/>
          </p:cNvCxnSpPr>
          <p:nvPr/>
        </p:nvCxnSpPr>
        <p:spPr bwMode="auto">
          <a:xfrm rot="10800000" flipH="1">
            <a:off x="1676400" y="3307117"/>
            <a:ext cx="381000" cy="1051542"/>
          </a:xfrm>
          <a:prstGeom prst="curvedConnector4">
            <a:avLst>
              <a:gd name="adj1" fmla="val -60000"/>
              <a:gd name="adj2" fmla="val 57972"/>
            </a:avLst>
          </a:prstGeom>
          <a:solidFill>
            <a:srgbClr val="00B8FF"/>
          </a:solidFill>
          <a:ln w="12700" cap="flat" cmpd="sng" algn="ctr">
            <a:solidFill>
              <a:srgbClr val="0000FF"/>
            </a:solidFill>
            <a:prstDash val="sysDash"/>
            <a:round/>
            <a:headEnd type="none" w="med" len="med"/>
            <a:tailEnd type="triangle" w="med" len="lg"/>
          </a:ln>
          <a:effectLst/>
        </p:spPr>
      </p:cxnSp>
      <p:cxnSp>
        <p:nvCxnSpPr>
          <p:cNvPr id="208" name="Curved Connector 207"/>
          <p:cNvCxnSpPr>
            <a:stCxn id="77" idx="2"/>
            <a:endCxn id="205" idx="2"/>
          </p:cNvCxnSpPr>
          <p:nvPr/>
        </p:nvCxnSpPr>
        <p:spPr bwMode="auto">
          <a:xfrm rot="10800000">
            <a:off x="1144312" y="3461749"/>
            <a:ext cx="532089" cy="896910"/>
          </a:xfrm>
          <a:prstGeom prst="curvedConnector2">
            <a:avLst/>
          </a:prstGeom>
          <a:solidFill>
            <a:srgbClr val="00B8FF"/>
          </a:solidFill>
          <a:ln w="3175" cap="flat" cmpd="sng" algn="ctr">
            <a:solidFill>
              <a:srgbClr val="0000FF"/>
            </a:solidFill>
            <a:prstDash val="sysDash"/>
            <a:round/>
            <a:headEnd type="none" w="med" len="med"/>
            <a:tailEnd type="triangle" w="med" len="lg"/>
          </a:ln>
          <a:effectLst/>
        </p:spPr>
      </p:cxnSp>
      <p:sp>
        <p:nvSpPr>
          <p:cNvPr id="209" name="TextBox 208"/>
          <p:cNvSpPr txBox="1"/>
          <p:nvPr/>
        </p:nvSpPr>
        <p:spPr>
          <a:xfrm>
            <a:off x="533400" y="3916717"/>
            <a:ext cx="842315" cy="184666"/>
          </a:xfrm>
          <a:prstGeom prst="rect">
            <a:avLst/>
          </a:prstGeom>
          <a:noFill/>
        </p:spPr>
        <p:txBody>
          <a:bodyPr wrap="none" lIns="0" tIns="0" rIns="0" bIns="0" rtlCol="0">
            <a:spAutoFit/>
          </a:bodyPr>
          <a:lstStyle/>
          <a:p>
            <a:r>
              <a:rPr lang="en-US" sz="1200" i="1" dirty="0" smtClean="0">
                <a:solidFill>
                  <a:srgbClr val="0000FF"/>
                </a:solidFill>
                <a:latin typeface="+mn-lt"/>
              </a:rPr>
              <a:t>provenance</a:t>
            </a:r>
            <a:endParaRPr lang="en-US" sz="1200" i="1" dirty="0">
              <a:solidFill>
                <a:srgbClr val="0000FF"/>
              </a:solidFill>
              <a:latin typeface="+mn-lt"/>
            </a:endParaRPr>
          </a:p>
        </p:txBody>
      </p:sp>
      <p:sp>
        <p:nvSpPr>
          <p:cNvPr id="210" name="TextBox 209"/>
          <p:cNvSpPr txBox="1"/>
          <p:nvPr/>
        </p:nvSpPr>
        <p:spPr>
          <a:xfrm>
            <a:off x="1617983" y="3853934"/>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sp>
        <p:nvSpPr>
          <p:cNvPr id="211" name="TextBox 210"/>
          <p:cNvSpPr txBox="1"/>
          <p:nvPr/>
        </p:nvSpPr>
        <p:spPr>
          <a:xfrm>
            <a:off x="8553896" y="4951251"/>
            <a:ext cx="209104" cy="184666"/>
          </a:xfrm>
          <a:prstGeom prst="rect">
            <a:avLst/>
          </a:prstGeom>
          <a:noFill/>
        </p:spPr>
        <p:txBody>
          <a:bodyPr wrap="none" lIns="0" tIns="0" rIns="0" bIns="0" rtlCol="0">
            <a:spAutoFit/>
          </a:bodyPr>
          <a:lstStyle/>
          <a:p>
            <a:r>
              <a:rPr lang="en-US" sz="1200" i="1" dirty="0" err="1" smtClean="0">
                <a:solidFill>
                  <a:srgbClr val="0000FF"/>
                </a:solidFill>
                <a:latin typeface="+mn-lt"/>
              </a:rPr>
              <a:t>uri</a:t>
            </a:r>
            <a:endParaRPr lang="en-US" sz="1200" i="1" dirty="0">
              <a:solidFill>
                <a:srgbClr val="0000FF"/>
              </a:solidFill>
              <a:latin typeface="+mn-lt"/>
            </a:endParaRPr>
          </a:p>
        </p:txBody>
      </p:sp>
      <p:cxnSp>
        <p:nvCxnSpPr>
          <p:cNvPr id="212" name="Curved Connector 211"/>
          <p:cNvCxnSpPr>
            <a:stCxn id="105" idx="3"/>
            <a:endCxn id="77" idx="1"/>
          </p:cNvCxnSpPr>
          <p:nvPr/>
        </p:nvCxnSpPr>
        <p:spPr bwMode="auto">
          <a:xfrm rot="5400000">
            <a:off x="2292993" y="2540721"/>
            <a:ext cx="1439295" cy="1959475"/>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cxnSp>
        <p:nvCxnSpPr>
          <p:cNvPr id="214" name="Curved Connector 213"/>
          <p:cNvCxnSpPr>
            <a:stCxn id="106" idx="5"/>
            <a:endCxn id="115" idx="1"/>
          </p:cNvCxnSpPr>
          <p:nvPr/>
        </p:nvCxnSpPr>
        <p:spPr bwMode="auto">
          <a:xfrm rot="16200000" flipH="1">
            <a:off x="7436510" y="3839075"/>
            <a:ext cx="779543" cy="379413"/>
          </a:xfrm>
          <a:prstGeom prst="curvedConnector3">
            <a:avLst>
              <a:gd name="adj1" fmla="val 50000"/>
            </a:avLst>
          </a:prstGeom>
          <a:solidFill>
            <a:srgbClr val="00B8FF"/>
          </a:solidFill>
          <a:ln w="12700" cap="flat" cmpd="sng" algn="ctr">
            <a:solidFill>
              <a:srgbClr val="008000"/>
            </a:solidFill>
            <a:prstDash val="solid"/>
            <a:round/>
            <a:headEnd type="none" w="med" len="med"/>
            <a:tailEnd type="triangle" w="med" len="lg"/>
          </a:ln>
          <a:effectLst/>
        </p:spPr>
      </p:cxnSp>
      <p:sp>
        <p:nvSpPr>
          <p:cNvPr id="215" name="TextBox 214"/>
          <p:cNvSpPr txBox="1"/>
          <p:nvPr/>
        </p:nvSpPr>
        <p:spPr>
          <a:xfrm>
            <a:off x="7693055" y="3764317"/>
            <a:ext cx="765145" cy="184666"/>
          </a:xfrm>
          <a:prstGeom prst="rect">
            <a:avLst/>
          </a:prstGeom>
          <a:noFill/>
        </p:spPr>
        <p:txBody>
          <a:bodyPr wrap="none" lIns="0" tIns="0" rIns="0" bIns="0" rtlCol="0">
            <a:spAutoFit/>
          </a:bodyPr>
          <a:lstStyle/>
          <a:p>
            <a:r>
              <a:rPr lang="en-US" sz="1200" i="1" dirty="0" err="1" smtClean="0">
                <a:solidFill>
                  <a:srgbClr val="008000"/>
                </a:solidFill>
                <a:latin typeface="+mn-lt"/>
              </a:rPr>
              <a:t>isShownAt</a:t>
            </a:r>
            <a:endParaRPr lang="en-US" sz="1200" i="1" dirty="0">
              <a:solidFill>
                <a:srgbClr val="008000"/>
              </a:solidFill>
              <a:latin typeface="+mn-lt"/>
            </a:endParaRPr>
          </a:p>
        </p:txBody>
      </p:sp>
      <p:grpSp>
        <p:nvGrpSpPr>
          <p:cNvPr id="75" name="Group 74"/>
          <p:cNvGrpSpPr/>
          <p:nvPr/>
        </p:nvGrpSpPr>
        <p:grpSpPr>
          <a:xfrm>
            <a:off x="491835" y="2971799"/>
            <a:ext cx="7813965" cy="2895601"/>
            <a:chOff x="491835" y="2971799"/>
            <a:chExt cx="7813965" cy="2895601"/>
          </a:xfrm>
        </p:grpSpPr>
        <p:sp>
          <p:nvSpPr>
            <p:cNvPr id="117" name="Rounded Rectangle 116"/>
            <p:cNvSpPr/>
            <p:nvPr/>
          </p:nvSpPr>
          <p:spPr bwMode="auto">
            <a:xfrm>
              <a:off x="4038600" y="3712406"/>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3" name="Rounded Rectangle 122"/>
            <p:cNvSpPr/>
            <p:nvPr/>
          </p:nvSpPr>
          <p:spPr bwMode="auto">
            <a:xfrm>
              <a:off x="5715000" y="4526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4" name="Rounded Rectangle 123"/>
            <p:cNvSpPr/>
            <p:nvPr/>
          </p:nvSpPr>
          <p:spPr bwMode="auto">
            <a:xfrm>
              <a:off x="75438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5" name="Rounded Rectangle 124"/>
            <p:cNvSpPr/>
            <p:nvPr/>
          </p:nvSpPr>
          <p:spPr bwMode="auto">
            <a:xfrm>
              <a:off x="7772400" y="39929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6" name="Rounded Rectangle 125"/>
            <p:cNvSpPr/>
            <p:nvPr/>
          </p:nvSpPr>
          <p:spPr bwMode="auto">
            <a:xfrm>
              <a:off x="4876800" y="31547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7" name="Rounded Rectangle 126"/>
            <p:cNvSpPr/>
            <p:nvPr/>
          </p:nvSpPr>
          <p:spPr bwMode="auto">
            <a:xfrm>
              <a:off x="34290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8" name="Rounded Rectangle 127"/>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29" name="Rounded Rectangle 128"/>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0" name="Rounded Rectangle 129"/>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1" name="Rounded Rectangle 130"/>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2" name="Rounded Rectangle 131"/>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33" name="Rounded Rectangle 132"/>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34" name="Rounded Rectangle 133"/>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6" name="Rounded Rectangle 135"/>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37" name="Rounded Rectangle 136"/>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38" name="Rounded Rectangle 137"/>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9" name="Rounded Rectangle 138"/>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40" name="Rounded Rectangle 139"/>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41" name="Rounded Rectangle 140"/>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42" name="Rounded Rectangle 141"/>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43" name="Rounded Rectangle 142"/>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44" name="Rounded Rectangle 143"/>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45" name="Rounded Rectangle 144"/>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46" name="Rounded Rectangle 145"/>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47" name="Rounded Rectangle 146"/>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48" name="Rounded Rectangle 147"/>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49" name="Rounded Rectangle 148"/>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50" name="Rounded Rectangle 149"/>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51" name="Rounded Rectangle 150"/>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52" name="Rounded Rectangle 151"/>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53" name="Rounded Rectangle 152"/>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
        <p:nvSpPr>
          <p:cNvPr id="154" name="TextBox 153"/>
          <p:cNvSpPr txBox="1"/>
          <p:nvPr/>
        </p:nvSpPr>
        <p:spPr>
          <a:xfrm>
            <a:off x="3200400" y="3307117"/>
            <a:ext cx="1158733" cy="184666"/>
          </a:xfrm>
          <a:prstGeom prst="rect">
            <a:avLst/>
          </a:prstGeom>
          <a:noFill/>
        </p:spPr>
        <p:txBody>
          <a:bodyPr wrap="none" lIns="0" tIns="0" rIns="0" bIns="0" rtlCol="0">
            <a:spAutoFit/>
          </a:bodyPr>
          <a:lstStyle/>
          <a:p>
            <a:r>
              <a:rPr lang="en-US" sz="1200" i="1" dirty="0" err="1" smtClean="0">
                <a:solidFill>
                  <a:srgbClr val="000000"/>
                </a:solidFill>
                <a:latin typeface="+mn-lt"/>
              </a:rPr>
              <a:t>aggregatedCHO</a:t>
            </a:r>
            <a:endParaRPr lang="en-US" sz="1200" i="1" dirty="0">
              <a:solidFill>
                <a:srgbClr val="000000"/>
              </a:solidFill>
              <a:latin typeface="+mn-lt"/>
            </a:endParaRPr>
          </a:p>
        </p:txBody>
      </p:sp>
      <p:sp>
        <p:nvSpPr>
          <p:cNvPr id="155" name="TextBox 154"/>
          <p:cNvSpPr txBox="1"/>
          <p:nvPr/>
        </p:nvSpPr>
        <p:spPr>
          <a:xfrm>
            <a:off x="2667000" y="31224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spTree>
    <p:extLst>
      <p:ext uri="{BB962C8B-B14F-4D97-AF65-F5344CB8AC3E}">
        <p14:creationId xmlns:p14="http://schemas.microsoft.com/office/powerpoint/2010/main" val="3887081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80283411-854A-314E-B4F1-C2993CDE76D1}" type="slidenum">
              <a:rPr lang="en-US" smtClean="0"/>
              <a:pPr/>
              <a:t>59</a:t>
            </a:fld>
            <a:endParaRPr lang="en-US" dirty="0"/>
          </a:p>
        </p:txBody>
      </p:sp>
      <p:sp>
        <p:nvSpPr>
          <p:cNvPr id="2" name="Title 1"/>
          <p:cNvSpPr>
            <a:spLocks noGrp="1"/>
          </p:cNvSpPr>
          <p:nvPr>
            <p:ph type="title"/>
          </p:nvPr>
        </p:nvSpPr>
        <p:spPr>
          <a:xfrm>
            <a:off x="457200" y="152400"/>
            <a:ext cx="8228013" cy="685800"/>
          </a:xfrm>
        </p:spPr>
        <p:txBody>
          <a:bodyPr/>
          <a:lstStyle/>
          <a:p>
            <a:r>
              <a:rPr lang="en-US" dirty="0" smtClean="0"/>
              <a:t>Steiner Tree</a:t>
            </a:r>
            <a:endParaRPr lang="en-US" dirty="0"/>
          </a:p>
        </p:txBody>
      </p:sp>
      <p:graphicFrame>
        <p:nvGraphicFramePr>
          <p:cNvPr id="112" name="Table 111"/>
          <p:cNvGraphicFramePr>
            <a:graphicFrameLocks noGrp="1"/>
          </p:cNvGraphicFramePr>
          <p:nvPr>
            <p:extLst>
              <p:ext uri="{D42A27DB-BD31-4B8C-83A1-F6EECF244321}">
                <p14:modId xmlns:p14="http://schemas.microsoft.com/office/powerpoint/2010/main" val="4201213612"/>
              </p:ext>
            </p:extLst>
          </p:nvPr>
        </p:nvGraphicFramePr>
        <p:xfrm>
          <a:off x="914400" y="914400"/>
          <a:ext cx="7315200" cy="1371600"/>
        </p:xfrm>
        <a:graphic>
          <a:graphicData uri="http://schemas.openxmlformats.org/drawingml/2006/table">
            <a:tbl>
              <a:tblPr bandRow="1">
                <a:tableStyleId>{2D5ABB26-0587-4C30-8999-92F81FD0307C}</a:tableStyleId>
              </a:tblPr>
              <a:tblGrid>
                <a:gridCol w="2204581"/>
                <a:gridCol w="5110619"/>
              </a:tblGrid>
              <a:tr h="138746">
                <a:tc>
                  <a:txBody>
                    <a:bodyPr/>
                    <a:lstStyle/>
                    <a:p>
                      <a:pPr algn="ctr"/>
                      <a:r>
                        <a:rPr lang="en-US" sz="1200" dirty="0" smtClean="0">
                          <a:latin typeface="Trebuchet MS"/>
                          <a:cs typeface="Trebuchet MS"/>
                        </a:rPr>
                        <a:t>title</a:t>
                      </a: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CulturalHeritageObject,title</a:t>
                      </a:r>
                      <a:r>
                        <a:rPr lang="en-US" sz="1200" b="1" dirty="0" smtClean="0">
                          <a:solidFill>
                            <a:srgbClr val="D10201"/>
                          </a:solidFill>
                          <a:latin typeface="Trebuchet MS"/>
                          <a:cs typeface="Trebuchet MS"/>
                        </a:rPr>
                        <a:t>&gt;</a:t>
                      </a:r>
                      <a:r>
                        <a:rPr lang="en-US" sz="1200" b="1" dirty="0" smtClean="0">
                          <a:solidFill>
                            <a:schemeClr val="tx1"/>
                          </a:solidFill>
                          <a:latin typeface="Trebuchet MS"/>
                          <a:cs typeface="Trebuchet MS"/>
                        </a:rPr>
                        <a:t>   </a:t>
                      </a:r>
                      <a:r>
                        <a:rPr lang="en-US" sz="1200" b="0" dirty="0" smtClean="0">
                          <a:solidFill>
                            <a:schemeClr val="tx1"/>
                          </a:solidFill>
                          <a:latin typeface="Trebuchet MS"/>
                          <a:cs typeface="Trebuchet MS"/>
                        </a:rPr>
                        <a:t>&lt;</a:t>
                      </a:r>
                      <a:r>
                        <a:rPr lang="en-US" sz="1200" b="0" dirty="0" err="1" smtClean="0">
                          <a:solidFill>
                            <a:schemeClr val="tx1"/>
                          </a:solidFill>
                          <a:latin typeface="Trebuchet MS"/>
                          <a:cs typeface="Trebuchet MS"/>
                        </a:rPr>
                        <a:t>CulturalHeritageObject,label</a:t>
                      </a:r>
                      <a:r>
                        <a:rPr lang="en-US" sz="1200" b="0" dirty="0" smtClean="0">
                          <a:solidFill>
                            <a:schemeClr val="tx1"/>
                          </a:solidFill>
                          <a:latin typeface="Trebuchet MS"/>
                          <a:cs typeface="Trebuchet MS"/>
                        </a:rPr>
                        <a:t>&gt; </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0">
                <a:tc>
                  <a:txBody>
                    <a:bodyPr/>
                    <a:lstStyle/>
                    <a:p>
                      <a:pPr algn="ctr"/>
                      <a:r>
                        <a:rPr lang="en-US" sz="1200" dirty="0" smtClean="0">
                          <a:latin typeface="Trebuchet MS"/>
                          <a:cs typeface="Trebuchet MS"/>
                        </a:rPr>
                        <a:t>credit</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CulturalHeritageObject,provenance</a:t>
                      </a:r>
                      <a:r>
                        <a:rPr lang="en-US" sz="1200" b="1" dirty="0" smtClean="0">
                          <a:solidFill>
                            <a:srgbClr val="D10201"/>
                          </a:solidFill>
                          <a:latin typeface="Trebuchet MS"/>
                          <a:cs typeface="Trebuchet MS"/>
                        </a:rPr>
                        <a:t>&gt;</a:t>
                      </a:r>
                      <a:r>
                        <a:rPr lang="en-US" sz="1200" dirty="0" smtClean="0">
                          <a:latin typeface="Trebuchet MS"/>
                          <a:cs typeface="Trebuchet MS"/>
                        </a:rPr>
                        <a:t>   &lt;</a:t>
                      </a:r>
                      <a:r>
                        <a:rPr lang="en-US" sz="1200" dirty="0" err="1" smtClean="0">
                          <a:latin typeface="Trebuchet MS"/>
                          <a:cs typeface="Trebuchet MS"/>
                        </a:rPr>
                        <a:t>Person,note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classification</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Concept,</a:t>
                      </a:r>
                      <a:r>
                        <a:rPr lang="en-US" sz="1200" b="1" baseline="0" dirty="0" err="1" smtClean="0">
                          <a:solidFill>
                            <a:srgbClr val="D10201"/>
                          </a:solidFill>
                          <a:latin typeface="Trebuchet MS"/>
                          <a:cs typeface="Trebuchet MS"/>
                        </a:rPr>
                        <a:t>prefLabel</a:t>
                      </a:r>
                      <a:r>
                        <a:rPr lang="en-US" sz="1200" b="1" baseline="0" dirty="0" smtClean="0">
                          <a:solidFill>
                            <a:srgbClr val="D10201"/>
                          </a:solidFill>
                          <a:latin typeface="Trebuchet MS"/>
                          <a:cs typeface="Trebuchet MS"/>
                        </a:rPr>
                        <a:t>&gt;</a:t>
                      </a:r>
                      <a:r>
                        <a:rPr lang="en-US" sz="1200" baseline="0" dirty="0" smtClean="0">
                          <a:latin typeface="Trebuchet MS"/>
                          <a:cs typeface="Trebuchet MS"/>
                        </a:rPr>
                        <a:t>   </a:t>
                      </a:r>
                      <a:r>
                        <a:rPr lang="en-US" sz="1200" dirty="0" smtClean="0">
                          <a:latin typeface="Trebuchet MS"/>
                          <a:cs typeface="Trebuchet MS"/>
                        </a:rPr>
                        <a:t>&lt;</a:t>
                      </a:r>
                      <a:r>
                        <a:rPr lang="en-US" sz="1200" dirty="0" err="1" smtClean="0">
                          <a:latin typeface="Trebuchet MS"/>
                          <a:cs typeface="Trebuchet MS"/>
                        </a:rPr>
                        <a:t>Concept,label</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200" dirty="0" smtClean="0">
                          <a:latin typeface="Trebuchet MS"/>
                          <a:cs typeface="Trebuchet MS"/>
                        </a:rPr>
                        <a:t>name</a:t>
                      </a:r>
                      <a:endParaRPr lang="en-US" sz="1200" dirty="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aac:Person,name</a:t>
                      </a:r>
                      <a:r>
                        <a:rPr lang="en-US" sz="1200" b="1" dirty="0" smtClean="0">
                          <a:solidFill>
                            <a:srgbClr val="D10201"/>
                          </a:solidFill>
                          <a:latin typeface="Trebuchet MS"/>
                          <a:cs typeface="Trebuchet MS"/>
                        </a:rPr>
                        <a:t>&gt;</a:t>
                      </a:r>
                      <a:r>
                        <a:rPr lang="en-US" sz="1200" dirty="0" smtClean="0">
                          <a:latin typeface="Trebuchet MS"/>
                          <a:cs typeface="Trebuchet MS"/>
                        </a:rPr>
                        <a:t>   &lt;</a:t>
                      </a:r>
                      <a:r>
                        <a:rPr lang="en-US" sz="1200" dirty="0" err="1" smtClean="0">
                          <a:latin typeface="Trebuchet MS"/>
                          <a:cs typeface="Trebuchet MS"/>
                        </a:rPr>
                        <a:t>foaf:Person,name</a:t>
                      </a:r>
                      <a:r>
                        <a:rPr lang="en-US" sz="1200" dirty="0" smtClean="0">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imageURL</a:t>
                      </a:r>
                      <a:endParaRPr lang="en-US" sz="1200" dirty="0" smtClean="0">
                        <a:latin typeface="Trebuchet MS"/>
                        <a:cs typeface="Trebuchet MS"/>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rebuchet MS"/>
                          <a:cs typeface="Trebuchet MS"/>
                        </a:rPr>
                        <a:t>&lt;</a:t>
                      </a:r>
                      <a:r>
                        <a:rPr lang="en-US" sz="1200" dirty="0" err="1" smtClean="0">
                          <a:latin typeface="Trebuchet MS"/>
                          <a:cs typeface="Trebuchet MS"/>
                        </a:rPr>
                        <a:t>Document,uri</a:t>
                      </a:r>
                      <a:r>
                        <a:rPr lang="en-US" sz="1200" dirty="0" smtClean="0">
                          <a:latin typeface="Trebuchet MS"/>
                          <a:cs typeface="Trebuchet MS"/>
                        </a:rPr>
                        <a:t>&gt;   </a:t>
                      </a:r>
                      <a:r>
                        <a:rPr lang="en-US" sz="1200" b="1" dirty="0" smtClean="0">
                          <a:solidFill>
                            <a:srgbClr val="D10201"/>
                          </a:solidFill>
                          <a:latin typeface="Trebuchet MS"/>
                          <a:cs typeface="Trebuchet MS"/>
                        </a:rPr>
                        <a:t>&lt;</a:t>
                      </a:r>
                      <a:r>
                        <a:rPr lang="en-US" sz="1200" b="1" dirty="0" err="1" smtClean="0">
                          <a:solidFill>
                            <a:srgbClr val="D10201"/>
                          </a:solidFill>
                          <a:latin typeface="Trebuchet MS"/>
                          <a:cs typeface="Trebuchet MS"/>
                        </a:rPr>
                        <a:t>WebResource,uri</a:t>
                      </a:r>
                      <a:r>
                        <a:rPr lang="en-US" sz="1200" b="1" dirty="0" smtClean="0">
                          <a:solidFill>
                            <a:srgbClr val="D10201"/>
                          </a:solidFill>
                          <a:latin typeface="Trebuchet MS"/>
                          <a:cs typeface="Trebuchet MS"/>
                        </a:rPr>
                        <a:t>&gt;</a:t>
                      </a: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76" name="Oval 75"/>
          <p:cNvSpPr/>
          <p:nvPr/>
        </p:nvSpPr>
        <p:spPr bwMode="auto">
          <a:xfrm>
            <a:off x="3810000" y="5212117"/>
            <a:ext cx="1219200" cy="304800"/>
          </a:xfrm>
          <a:prstGeom prst="ellipse">
            <a:avLst/>
          </a:prstGeom>
          <a:solidFill>
            <a:schemeClr val="accent5">
              <a:lumMod val="40000"/>
              <a:lumOff val="60000"/>
            </a:schemeClr>
          </a:solidFill>
          <a:ln w="28575"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rgbClr val="D10201"/>
                </a:solidFill>
                <a:latin typeface="+mj-lt"/>
              </a:rPr>
              <a:t>aac:</a:t>
            </a:r>
            <a:r>
              <a:rPr kumimoji="0" lang="en-US" sz="1200" b="1" i="0" u="none" strike="noStrike" cap="none" normalizeH="0" baseline="0" dirty="0" err="1" smtClean="0">
                <a:ln>
                  <a:noFill/>
                </a:ln>
                <a:solidFill>
                  <a:srgbClr val="D10201"/>
                </a:solidFill>
                <a:effectLst/>
                <a:latin typeface="+mj-lt"/>
              </a:rPr>
              <a:t>Person</a:t>
            </a:r>
            <a:endParaRPr kumimoji="0" lang="en-US" sz="1200" b="1" i="0" u="none" strike="noStrike" cap="none" normalizeH="0" baseline="0" dirty="0" smtClean="0">
              <a:ln>
                <a:noFill/>
              </a:ln>
              <a:solidFill>
                <a:srgbClr val="D10201"/>
              </a:solidFill>
              <a:effectLst/>
              <a:latin typeface="+mj-lt"/>
            </a:endParaRPr>
          </a:p>
        </p:txBody>
      </p:sp>
      <p:sp>
        <p:nvSpPr>
          <p:cNvPr id="77" name="Oval 76"/>
          <p:cNvSpPr/>
          <p:nvPr/>
        </p:nvSpPr>
        <p:spPr bwMode="auto">
          <a:xfrm>
            <a:off x="1676400" y="4191000"/>
            <a:ext cx="2434350" cy="335317"/>
          </a:xfrm>
          <a:prstGeom prst="ellipse">
            <a:avLst/>
          </a:prstGeom>
          <a:solidFill>
            <a:schemeClr val="accent5">
              <a:lumMod val="40000"/>
              <a:lumOff val="60000"/>
            </a:schemeClr>
          </a:solidFill>
          <a:ln w="28575"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C40005"/>
                </a:solidFill>
                <a:effectLst/>
                <a:latin typeface="+mj-lt"/>
              </a:rPr>
              <a:t>CulturalHeritageObject</a:t>
            </a:r>
            <a:endParaRPr kumimoji="0" lang="en-US" sz="1200" b="1" i="0" u="none" strike="noStrike" cap="none" normalizeH="0" baseline="0" dirty="0" smtClean="0">
              <a:ln>
                <a:noFill/>
              </a:ln>
              <a:solidFill>
                <a:srgbClr val="C40005"/>
              </a:solidFill>
              <a:effectLst/>
              <a:latin typeface="+mj-lt"/>
            </a:endParaRPr>
          </a:p>
        </p:txBody>
      </p:sp>
      <p:cxnSp>
        <p:nvCxnSpPr>
          <p:cNvPr id="78" name="Curved Connector 77"/>
          <p:cNvCxnSpPr>
            <a:stCxn id="77" idx="4"/>
            <a:endCxn id="76" idx="0"/>
          </p:cNvCxnSpPr>
          <p:nvPr/>
        </p:nvCxnSpPr>
        <p:spPr bwMode="auto">
          <a:xfrm rot="16200000" flipH="1">
            <a:off x="3313687" y="4106204"/>
            <a:ext cx="685800" cy="1526025"/>
          </a:xfrm>
          <a:prstGeom prst="curvedConnector3">
            <a:avLst>
              <a:gd name="adj1" fmla="val 50000"/>
            </a:avLst>
          </a:prstGeom>
          <a:solidFill>
            <a:srgbClr val="00B8FF"/>
          </a:solidFill>
          <a:ln w="28575" cap="flat" cmpd="sng" algn="ctr">
            <a:solidFill>
              <a:srgbClr val="D10201"/>
            </a:solidFill>
            <a:prstDash val="solid"/>
            <a:round/>
            <a:headEnd type="none" w="med" len="med"/>
            <a:tailEnd type="triangle" w="med" len="lg"/>
          </a:ln>
          <a:effectLst/>
        </p:spPr>
      </p:cxnSp>
      <p:cxnSp>
        <p:nvCxnSpPr>
          <p:cNvPr id="79" name="Curved Connector 78"/>
          <p:cNvCxnSpPr>
            <a:stCxn id="76" idx="4"/>
            <a:endCxn id="82" idx="0"/>
          </p:cNvCxnSpPr>
          <p:nvPr/>
        </p:nvCxnSpPr>
        <p:spPr bwMode="auto">
          <a:xfrm rot="5400000">
            <a:off x="3821390" y="5697339"/>
            <a:ext cx="778633" cy="417789"/>
          </a:xfrm>
          <a:prstGeom prst="curvedConnector3">
            <a:avLst>
              <a:gd name="adj1" fmla="val 50000"/>
            </a:avLst>
          </a:prstGeom>
          <a:solidFill>
            <a:srgbClr val="00B8FF"/>
          </a:solidFill>
          <a:ln w="28575" cap="flat" cmpd="sng" algn="ctr">
            <a:solidFill>
              <a:srgbClr val="D10201"/>
            </a:solidFill>
            <a:prstDash val="sysDash"/>
            <a:round/>
            <a:headEnd type="none" w="med" len="med"/>
            <a:tailEnd type="triangle" w="med" len="lg"/>
          </a:ln>
          <a:effectLst/>
        </p:spPr>
      </p:cxnSp>
      <p:sp>
        <p:nvSpPr>
          <p:cNvPr id="80" name="TextBox 79"/>
          <p:cNvSpPr txBox="1"/>
          <p:nvPr/>
        </p:nvSpPr>
        <p:spPr>
          <a:xfrm>
            <a:off x="3844171" y="5897917"/>
            <a:ext cx="440086" cy="184666"/>
          </a:xfrm>
          <a:prstGeom prst="rect">
            <a:avLst/>
          </a:prstGeom>
          <a:noFill/>
        </p:spPr>
        <p:txBody>
          <a:bodyPr wrap="none" lIns="0" tIns="0" rIns="0" bIns="0" rtlCol="0">
            <a:spAutoFit/>
          </a:bodyPr>
          <a:lstStyle/>
          <a:p>
            <a:r>
              <a:rPr lang="en-US" sz="1200" b="1" i="1" dirty="0" smtClean="0">
                <a:solidFill>
                  <a:srgbClr val="D10201"/>
                </a:solidFill>
                <a:latin typeface="+mn-lt"/>
              </a:rPr>
              <a:t>name</a:t>
            </a:r>
            <a:endParaRPr lang="en-US" sz="1200" b="1" i="1" dirty="0">
              <a:solidFill>
                <a:srgbClr val="D10201"/>
              </a:solidFill>
              <a:latin typeface="+mn-lt"/>
            </a:endParaRPr>
          </a:p>
        </p:txBody>
      </p:sp>
      <p:sp>
        <p:nvSpPr>
          <p:cNvPr id="81" name="TextBox 80"/>
          <p:cNvSpPr txBox="1"/>
          <p:nvPr/>
        </p:nvSpPr>
        <p:spPr>
          <a:xfrm>
            <a:off x="3521570" y="4875051"/>
            <a:ext cx="559861" cy="184666"/>
          </a:xfrm>
          <a:prstGeom prst="rect">
            <a:avLst/>
          </a:prstGeom>
          <a:noFill/>
        </p:spPr>
        <p:txBody>
          <a:bodyPr wrap="none" lIns="0" tIns="0" rIns="0" bIns="0" rtlCol="0">
            <a:spAutoFit/>
          </a:bodyPr>
          <a:lstStyle/>
          <a:p>
            <a:r>
              <a:rPr lang="en-US" sz="1200" b="1" i="1" dirty="0" smtClean="0">
                <a:solidFill>
                  <a:srgbClr val="D10201"/>
                </a:solidFill>
                <a:latin typeface="+mn-lt"/>
              </a:rPr>
              <a:t>creator</a:t>
            </a:r>
            <a:endParaRPr lang="en-US" sz="1200" b="1" i="1" dirty="0">
              <a:solidFill>
                <a:srgbClr val="D10201"/>
              </a:solidFill>
              <a:latin typeface="+mn-lt"/>
            </a:endParaRPr>
          </a:p>
        </p:txBody>
      </p:sp>
      <p:sp>
        <p:nvSpPr>
          <p:cNvPr id="82" name="TextBox 81"/>
          <p:cNvSpPr txBox="1"/>
          <p:nvPr/>
        </p:nvSpPr>
        <p:spPr>
          <a:xfrm>
            <a:off x="3812621" y="6295550"/>
            <a:ext cx="378379" cy="230832"/>
          </a:xfrm>
          <a:prstGeom prst="rect">
            <a:avLst/>
          </a:prstGeom>
          <a:solidFill>
            <a:schemeClr val="accent5">
              <a:lumMod val="40000"/>
              <a:lumOff val="60000"/>
            </a:schemeClr>
          </a:solidFill>
          <a:ln w="28575" cmpd="sng">
            <a:solidFill>
              <a:srgbClr val="D10201"/>
            </a:solidFill>
          </a:ln>
        </p:spPr>
        <p:txBody>
          <a:bodyPr wrap="square" lIns="0" tIns="18288" rIns="0" bIns="27432" rtlCol="0" anchor="ctr" anchorCtr="0">
            <a:spAutoFit/>
          </a:bodyPr>
          <a:lstStyle/>
          <a:p>
            <a:r>
              <a:rPr lang="en-US" sz="1200" dirty="0" smtClean="0">
                <a:solidFill>
                  <a:schemeClr val="accent5">
                    <a:lumMod val="40000"/>
                    <a:lumOff val="60000"/>
                  </a:schemeClr>
                </a:solidFill>
                <a:latin typeface="Courier"/>
                <a:cs typeface="Courier"/>
              </a:rPr>
              <a:t>name</a:t>
            </a:r>
            <a:endParaRPr lang="en-US" sz="1200" dirty="0">
              <a:solidFill>
                <a:schemeClr val="accent5">
                  <a:lumMod val="40000"/>
                  <a:lumOff val="60000"/>
                </a:schemeClr>
              </a:solidFill>
              <a:latin typeface="Courier"/>
              <a:cs typeface="Courier"/>
            </a:endParaRPr>
          </a:p>
        </p:txBody>
      </p:sp>
      <p:cxnSp>
        <p:nvCxnSpPr>
          <p:cNvPr id="83" name="Curved Connector 82"/>
          <p:cNvCxnSpPr>
            <a:stCxn id="77" idx="3"/>
            <a:endCxn id="94" idx="0"/>
          </p:cNvCxnSpPr>
          <p:nvPr/>
        </p:nvCxnSpPr>
        <p:spPr bwMode="auto">
          <a:xfrm rot="16200000" flipH="1">
            <a:off x="2134898" y="4375215"/>
            <a:ext cx="734906" cy="938898"/>
          </a:xfrm>
          <a:prstGeom prst="curvedConnector3">
            <a:avLst>
              <a:gd name="adj1" fmla="val 50000"/>
            </a:avLst>
          </a:prstGeom>
          <a:solidFill>
            <a:srgbClr val="00B8FF"/>
          </a:solidFill>
          <a:ln w="28575" cap="flat" cmpd="sng" algn="ctr">
            <a:solidFill>
              <a:srgbClr val="D10201"/>
            </a:solidFill>
            <a:prstDash val="solid"/>
            <a:round/>
            <a:headEnd type="none" w="med" len="med"/>
            <a:tailEnd type="triangle" w="med" len="lg"/>
          </a:ln>
          <a:effectLst/>
        </p:spPr>
      </p:cxnSp>
      <p:cxnSp>
        <p:nvCxnSpPr>
          <p:cNvPr id="84" name="Curved Connector 83"/>
          <p:cNvCxnSpPr>
            <a:stCxn id="94" idx="4"/>
            <a:endCxn id="91" idx="0"/>
          </p:cNvCxnSpPr>
          <p:nvPr/>
        </p:nvCxnSpPr>
        <p:spPr bwMode="auto">
          <a:xfrm rot="5400000">
            <a:off x="2035448" y="5342565"/>
            <a:ext cx="762000" cy="1110704"/>
          </a:xfrm>
          <a:prstGeom prst="curvedConnector3">
            <a:avLst>
              <a:gd name="adj1" fmla="val 50000"/>
            </a:avLst>
          </a:prstGeom>
          <a:solidFill>
            <a:srgbClr val="00B8FF"/>
          </a:solidFill>
          <a:ln w="28575" cap="flat" cmpd="sng" algn="ctr">
            <a:solidFill>
              <a:srgbClr val="D10201"/>
            </a:solidFill>
            <a:prstDash val="sysDash"/>
            <a:round/>
            <a:headEnd type="none" w="med" len="med"/>
            <a:tailEnd type="triangle" w="med" len="lg"/>
          </a:ln>
          <a:effectLst/>
        </p:spPr>
      </p:cxnSp>
      <p:cxnSp>
        <p:nvCxnSpPr>
          <p:cNvPr id="85" name="Curved Connector 84"/>
          <p:cNvCxnSpPr>
            <a:stCxn id="77" idx="2"/>
            <a:endCxn id="92" idx="0"/>
          </p:cNvCxnSpPr>
          <p:nvPr/>
        </p:nvCxnSpPr>
        <p:spPr bwMode="auto">
          <a:xfrm rot="10800000" flipV="1">
            <a:off x="706488" y="4358659"/>
            <a:ext cx="969912" cy="982776"/>
          </a:xfrm>
          <a:prstGeom prst="curvedConnector2">
            <a:avLst/>
          </a:prstGeom>
          <a:solidFill>
            <a:srgbClr val="00B8FF"/>
          </a:solidFill>
          <a:ln w="12700" cap="flat" cmpd="sng" algn="ctr">
            <a:solidFill>
              <a:schemeClr val="tx1">
                <a:lumMod val="75000"/>
                <a:lumOff val="25000"/>
                <a:alpha val="50000"/>
              </a:schemeClr>
            </a:solidFill>
            <a:prstDash val="sysDash"/>
            <a:round/>
            <a:headEnd type="none" w="med" len="med"/>
            <a:tailEnd type="triangle" w="med" len="lg"/>
          </a:ln>
          <a:effectLst/>
        </p:spPr>
      </p:cxnSp>
      <p:cxnSp>
        <p:nvCxnSpPr>
          <p:cNvPr id="86" name="Curved Connector 85"/>
          <p:cNvCxnSpPr>
            <a:stCxn id="77" idx="2"/>
            <a:endCxn id="93" idx="0"/>
          </p:cNvCxnSpPr>
          <p:nvPr/>
        </p:nvCxnSpPr>
        <p:spPr bwMode="auto">
          <a:xfrm rot="10800000" flipV="1">
            <a:off x="1445530" y="4358659"/>
            <a:ext cx="230870" cy="1439976"/>
          </a:xfrm>
          <a:prstGeom prst="curvedConnector2">
            <a:avLst/>
          </a:prstGeom>
          <a:solidFill>
            <a:srgbClr val="00B8FF"/>
          </a:solidFill>
          <a:ln w="28575" cap="flat" cmpd="sng" algn="ctr">
            <a:solidFill>
              <a:srgbClr val="D10201"/>
            </a:solidFill>
            <a:prstDash val="sysDash"/>
            <a:round/>
            <a:headEnd type="none" w="med" len="med"/>
            <a:tailEnd type="triangle" w="med" len="lg"/>
          </a:ln>
          <a:effectLst/>
        </p:spPr>
      </p:cxnSp>
      <p:sp>
        <p:nvSpPr>
          <p:cNvPr id="87" name="TextBox 86"/>
          <p:cNvSpPr txBox="1"/>
          <p:nvPr/>
        </p:nvSpPr>
        <p:spPr>
          <a:xfrm>
            <a:off x="2209800" y="4875051"/>
            <a:ext cx="661381" cy="184666"/>
          </a:xfrm>
          <a:prstGeom prst="rect">
            <a:avLst/>
          </a:prstGeom>
          <a:noFill/>
        </p:spPr>
        <p:txBody>
          <a:bodyPr wrap="none" lIns="0" tIns="0" rIns="0" bIns="0" rtlCol="0">
            <a:spAutoFit/>
          </a:bodyPr>
          <a:lstStyle/>
          <a:p>
            <a:r>
              <a:rPr lang="en-US" sz="1200" b="1" i="1" dirty="0" err="1" smtClean="0">
                <a:solidFill>
                  <a:srgbClr val="D10201"/>
                </a:solidFill>
                <a:latin typeface="+mn-lt"/>
              </a:rPr>
              <a:t>hasType</a:t>
            </a:r>
            <a:endParaRPr lang="en-US" sz="1200" b="1" i="1" dirty="0">
              <a:solidFill>
                <a:srgbClr val="D10201"/>
              </a:solidFill>
              <a:latin typeface="+mn-lt"/>
            </a:endParaRPr>
          </a:p>
        </p:txBody>
      </p:sp>
      <p:sp>
        <p:nvSpPr>
          <p:cNvPr id="88" name="TextBox 87"/>
          <p:cNvSpPr txBox="1"/>
          <p:nvPr/>
        </p:nvSpPr>
        <p:spPr>
          <a:xfrm>
            <a:off x="228600" y="4875051"/>
            <a:ext cx="551370" cy="184666"/>
          </a:xfrm>
          <a:prstGeom prst="rect">
            <a:avLst/>
          </a:prstGeom>
          <a:noFill/>
        </p:spPr>
        <p:txBody>
          <a:bodyPr wrap="none" lIns="0" tIns="0" rIns="0" bIns="0" rtlCol="0">
            <a:spAutoFit/>
          </a:bodyPr>
          <a:lstStyle/>
          <a:p>
            <a:r>
              <a:rPr lang="en-US" sz="1200" i="1" dirty="0" smtClean="0">
                <a:solidFill>
                  <a:srgbClr val="000000"/>
                </a:solidFill>
                <a:latin typeface="+mn-lt"/>
              </a:rPr>
              <a:t>created</a:t>
            </a:r>
            <a:endParaRPr lang="en-US" sz="1200" i="1" dirty="0">
              <a:solidFill>
                <a:srgbClr val="000000"/>
              </a:solidFill>
              <a:latin typeface="+mn-lt"/>
            </a:endParaRPr>
          </a:p>
        </p:txBody>
      </p:sp>
      <p:sp>
        <p:nvSpPr>
          <p:cNvPr id="89" name="TextBox 88"/>
          <p:cNvSpPr txBox="1"/>
          <p:nvPr/>
        </p:nvSpPr>
        <p:spPr>
          <a:xfrm>
            <a:off x="1600200" y="4875051"/>
            <a:ext cx="311671" cy="184666"/>
          </a:xfrm>
          <a:prstGeom prst="rect">
            <a:avLst/>
          </a:prstGeom>
          <a:noFill/>
        </p:spPr>
        <p:txBody>
          <a:bodyPr wrap="none" lIns="0" tIns="0" rIns="0" bIns="0" rtlCol="0">
            <a:spAutoFit/>
          </a:bodyPr>
          <a:lstStyle/>
          <a:p>
            <a:r>
              <a:rPr lang="en-US" sz="1200" b="1" i="1" dirty="0" smtClean="0">
                <a:solidFill>
                  <a:srgbClr val="C40005"/>
                </a:solidFill>
                <a:latin typeface="+mn-lt"/>
              </a:rPr>
              <a:t>title</a:t>
            </a:r>
            <a:endParaRPr lang="en-US" sz="1200" b="1" i="1" dirty="0">
              <a:solidFill>
                <a:srgbClr val="C40005"/>
              </a:solidFill>
              <a:latin typeface="+mn-lt"/>
            </a:endParaRPr>
          </a:p>
        </p:txBody>
      </p:sp>
      <p:sp>
        <p:nvSpPr>
          <p:cNvPr id="90" name="TextBox 89"/>
          <p:cNvSpPr txBox="1"/>
          <p:nvPr/>
        </p:nvSpPr>
        <p:spPr>
          <a:xfrm>
            <a:off x="2133600" y="5897917"/>
            <a:ext cx="730731" cy="184666"/>
          </a:xfrm>
          <a:prstGeom prst="rect">
            <a:avLst/>
          </a:prstGeom>
          <a:noFill/>
        </p:spPr>
        <p:txBody>
          <a:bodyPr wrap="none" lIns="0" tIns="0" rIns="0" bIns="0" rtlCol="0">
            <a:spAutoFit/>
          </a:bodyPr>
          <a:lstStyle/>
          <a:p>
            <a:r>
              <a:rPr lang="en-US" sz="1200" b="1" i="1" dirty="0" err="1" smtClean="0">
                <a:solidFill>
                  <a:srgbClr val="D10201"/>
                </a:solidFill>
                <a:latin typeface="+mn-lt"/>
              </a:rPr>
              <a:t>prefLabel</a:t>
            </a:r>
            <a:endParaRPr lang="en-US" sz="1200" b="1" i="1" dirty="0">
              <a:solidFill>
                <a:srgbClr val="D10201"/>
              </a:solidFill>
              <a:latin typeface="+mn-lt"/>
            </a:endParaRPr>
          </a:p>
        </p:txBody>
      </p:sp>
      <p:sp>
        <p:nvSpPr>
          <p:cNvPr id="91" name="TextBox 90"/>
          <p:cNvSpPr txBox="1"/>
          <p:nvPr/>
        </p:nvSpPr>
        <p:spPr>
          <a:xfrm>
            <a:off x="1676400" y="6278917"/>
            <a:ext cx="369392" cy="230832"/>
          </a:xfrm>
          <a:prstGeom prst="rect">
            <a:avLst/>
          </a:prstGeom>
          <a:solidFill>
            <a:schemeClr val="accent5">
              <a:lumMod val="40000"/>
              <a:lumOff val="60000"/>
            </a:schemeClr>
          </a:solidFill>
          <a:ln w="28575" cmpd="sng">
            <a:solidFill>
              <a:srgbClr val="D1020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chemeClr val="accent5">
                    <a:lumMod val="40000"/>
                    <a:lumOff val="60000"/>
                  </a:schemeClr>
                </a:solidFill>
              </a:rPr>
              <a:t>type</a:t>
            </a:r>
            <a:endParaRPr lang="en-US" dirty="0">
              <a:solidFill>
                <a:schemeClr val="accent5">
                  <a:lumMod val="40000"/>
                  <a:lumOff val="60000"/>
                </a:schemeClr>
              </a:solidFill>
            </a:endParaRPr>
          </a:p>
        </p:txBody>
      </p:sp>
      <p:sp>
        <p:nvSpPr>
          <p:cNvPr id="92" name="TextBox 91"/>
          <p:cNvSpPr txBox="1"/>
          <p:nvPr/>
        </p:nvSpPr>
        <p:spPr>
          <a:xfrm>
            <a:off x="152400" y="5341435"/>
            <a:ext cx="1108176" cy="230832"/>
          </a:xfrm>
          <a:prstGeom prst="rect">
            <a:avLst/>
          </a:prstGeom>
          <a:solidFill>
            <a:schemeClr val="bg1"/>
          </a:solidFill>
          <a:ln>
            <a:solidFill>
              <a:schemeClr val="tx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err="1" smtClean="0">
                <a:solidFill>
                  <a:schemeClr val="bg1"/>
                </a:solidFill>
              </a:rPr>
              <a:t>creationDate</a:t>
            </a:r>
            <a:endParaRPr lang="en-US" dirty="0">
              <a:solidFill>
                <a:schemeClr val="bg1"/>
              </a:solidFill>
            </a:endParaRPr>
          </a:p>
        </p:txBody>
      </p:sp>
      <p:sp>
        <p:nvSpPr>
          <p:cNvPr id="93" name="TextBox 92"/>
          <p:cNvSpPr txBox="1"/>
          <p:nvPr/>
        </p:nvSpPr>
        <p:spPr>
          <a:xfrm>
            <a:off x="1214660" y="5798635"/>
            <a:ext cx="461740" cy="230832"/>
          </a:xfrm>
          <a:prstGeom prst="rect">
            <a:avLst/>
          </a:prstGeom>
          <a:solidFill>
            <a:schemeClr val="accent5">
              <a:lumMod val="40000"/>
              <a:lumOff val="60000"/>
            </a:schemeClr>
          </a:solidFill>
          <a:ln w="28575" cmpd="sng">
            <a:solidFill>
              <a:srgbClr val="D10201"/>
            </a:solidFill>
          </a:ln>
        </p:spPr>
        <p:txBody>
          <a:bodyPr wrap="none" lIns="0" tIns="18288" rIns="0" bIns="27432" rtlCol="0" anchor="ctr" anchorCtr="0">
            <a:spAutoFit/>
          </a:bodyPr>
          <a:lstStyle>
            <a:defPPr>
              <a:defRPr lang="en-GB"/>
            </a:defPPr>
            <a:lvl1pPr>
              <a:defRPr sz="1200">
                <a:solidFill>
                  <a:schemeClr val="tx1"/>
                </a:solidFill>
                <a:latin typeface="Courier"/>
                <a:cs typeface="Courier"/>
              </a:defRPr>
            </a:lvl1pPr>
          </a:lstStyle>
          <a:p>
            <a:r>
              <a:rPr lang="en-US" dirty="0" smtClean="0">
                <a:solidFill>
                  <a:schemeClr val="accent5">
                    <a:lumMod val="40000"/>
                    <a:lumOff val="60000"/>
                  </a:schemeClr>
                </a:solidFill>
              </a:rPr>
              <a:t>title</a:t>
            </a:r>
            <a:endParaRPr lang="en-US" dirty="0">
              <a:solidFill>
                <a:schemeClr val="accent5">
                  <a:lumMod val="40000"/>
                  <a:lumOff val="60000"/>
                </a:schemeClr>
              </a:solidFill>
            </a:endParaRPr>
          </a:p>
        </p:txBody>
      </p:sp>
      <p:sp>
        <p:nvSpPr>
          <p:cNvPr id="94" name="Oval 93"/>
          <p:cNvSpPr/>
          <p:nvPr/>
        </p:nvSpPr>
        <p:spPr bwMode="auto">
          <a:xfrm>
            <a:off x="2286000" y="5212117"/>
            <a:ext cx="1371600" cy="304800"/>
          </a:xfrm>
          <a:prstGeom prst="ellipse">
            <a:avLst/>
          </a:prstGeom>
          <a:solidFill>
            <a:schemeClr val="accent5">
              <a:lumMod val="40000"/>
              <a:lumOff val="60000"/>
            </a:schemeClr>
          </a:solidFill>
          <a:ln w="28575"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D10201"/>
                </a:solidFill>
                <a:effectLst/>
                <a:latin typeface="+mj-lt"/>
              </a:rPr>
              <a:t>Concept</a:t>
            </a:r>
          </a:p>
        </p:txBody>
      </p:sp>
      <p:sp>
        <p:nvSpPr>
          <p:cNvPr id="95" name="Oval 94"/>
          <p:cNvSpPr/>
          <p:nvPr/>
        </p:nvSpPr>
        <p:spPr bwMode="auto">
          <a:xfrm>
            <a:off x="5257800" y="5212117"/>
            <a:ext cx="1143000" cy="304800"/>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chemeClr val="tx1"/>
                </a:solidFill>
                <a:latin typeface="+mj-lt"/>
              </a:rPr>
              <a:t>aac:</a:t>
            </a:r>
            <a:r>
              <a:rPr kumimoji="0" lang="en-US" sz="1200" b="0" i="0" u="none" strike="noStrike" cap="none" normalizeH="0" baseline="0" dirty="0" err="1" smtClean="0">
                <a:ln>
                  <a:noFill/>
                </a:ln>
                <a:solidFill>
                  <a:schemeClr val="tx1"/>
                </a:solidFill>
                <a:effectLst/>
                <a:latin typeface="+mj-lt"/>
              </a:rPr>
              <a:t>Person</a:t>
            </a:r>
            <a:endParaRPr kumimoji="0" lang="en-US" sz="1200" b="0" i="0" u="none" strike="noStrike" cap="none" normalizeH="0" baseline="0" dirty="0" smtClean="0">
              <a:ln>
                <a:noFill/>
              </a:ln>
              <a:solidFill>
                <a:schemeClr val="tx1"/>
              </a:solidFill>
              <a:effectLst/>
              <a:latin typeface="+mj-lt"/>
            </a:endParaRPr>
          </a:p>
        </p:txBody>
      </p:sp>
      <p:cxnSp>
        <p:nvCxnSpPr>
          <p:cNvPr id="96" name="Curved Connector 95"/>
          <p:cNvCxnSpPr>
            <a:stCxn id="77" idx="5"/>
            <a:endCxn id="95" idx="0"/>
          </p:cNvCxnSpPr>
          <p:nvPr/>
        </p:nvCxnSpPr>
        <p:spPr bwMode="auto">
          <a:xfrm rot="16200000" flipH="1">
            <a:off x="4424321" y="3807138"/>
            <a:ext cx="734906" cy="2075052"/>
          </a:xfrm>
          <a:prstGeom prst="curvedConnector3">
            <a:avLst>
              <a:gd name="adj1" fmla="val 50000"/>
            </a:avLst>
          </a:prstGeom>
          <a:solidFill>
            <a:srgbClr val="00B8FF"/>
          </a:solidFill>
          <a:ln w="12700" cap="flat" cmpd="sng" algn="ctr">
            <a:solidFill>
              <a:srgbClr val="404040">
                <a:alpha val="50000"/>
              </a:srgbClr>
            </a:solidFill>
            <a:prstDash val="solid"/>
            <a:round/>
            <a:headEnd type="none" w="med" len="med"/>
            <a:tailEnd type="triangle" w="med" len="lg"/>
          </a:ln>
          <a:effectLst/>
        </p:spPr>
      </p:cxnSp>
      <p:cxnSp>
        <p:nvCxnSpPr>
          <p:cNvPr id="97" name="Curved Connector 96"/>
          <p:cNvCxnSpPr>
            <a:stCxn id="95" idx="4"/>
            <a:endCxn id="100" idx="0"/>
          </p:cNvCxnSpPr>
          <p:nvPr/>
        </p:nvCxnSpPr>
        <p:spPr bwMode="auto">
          <a:xfrm rot="5400000">
            <a:off x="5334656" y="5784273"/>
            <a:ext cx="762000" cy="227289"/>
          </a:xfrm>
          <a:prstGeom prst="curvedConnector3">
            <a:avLst>
              <a:gd name="adj1" fmla="val 50000"/>
            </a:avLst>
          </a:prstGeom>
          <a:solidFill>
            <a:srgbClr val="00B8FF"/>
          </a:solidFill>
          <a:ln w="12700" cap="flat" cmpd="sng" algn="ctr">
            <a:solidFill>
              <a:schemeClr val="tx1">
                <a:lumMod val="75000"/>
                <a:lumOff val="25000"/>
                <a:alpha val="50000"/>
              </a:schemeClr>
            </a:solidFill>
            <a:prstDash val="sysDash"/>
            <a:round/>
            <a:headEnd type="none" w="med" len="med"/>
            <a:tailEnd type="triangle" w="med" len="lg"/>
          </a:ln>
          <a:effectLst/>
        </p:spPr>
      </p:cxnSp>
      <p:sp>
        <p:nvSpPr>
          <p:cNvPr id="98" name="TextBox 97"/>
          <p:cNvSpPr txBox="1"/>
          <p:nvPr/>
        </p:nvSpPr>
        <p:spPr>
          <a:xfrm>
            <a:off x="5334000" y="5897917"/>
            <a:ext cx="423029" cy="184666"/>
          </a:xfrm>
          <a:prstGeom prst="rect">
            <a:avLst/>
          </a:prstGeom>
          <a:noFill/>
        </p:spPr>
        <p:txBody>
          <a:bodyPr wrap="none" lIns="0" tIns="0" rIns="0" bIns="0" rtlCol="0">
            <a:spAutoFit/>
          </a:bodyPr>
          <a:lstStyle/>
          <a:p>
            <a:r>
              <a:rPr lang="en-US" sz="1200" i="1" dirty="0" smtClean="0">
                <a:solidFill>
                  <a:schemeClr val="tx1"/>
                </a:solidFill>
                <a:latin typeface="+mn-lt"/>
              </a:rPr>
              <a:t>name</a:t>
            </a:r>
            <a:endParaRPr lang="en-US" sz="1200" i="1" dirty="0">
              <a:solidFill>
                <a:schemeClr val="tx1"/>
              </a:solidFill>
              <a:latin typeface="+mn-lt"/>
            </a:endParaRPr>
          </a:p>
        </p:txBody>
      </p:sp>
      <p:sp>
        <p:nvSpPr>
          <p:cNvPr id="99" name="TextBox 98"/>
          <p:cNvSpPr txBox="1"/>
          <p:nvPr/>
        </p:nvSpPr>
        <p:spPr>
          <a:xfrm>
            <a:off x="5038642" y="4875051"/>
            <a:ext cx="371558" cy="184666"/>
          </a:xfrm>
          <a:prstGeom prst="rect">
            <a:avLst/>
          </a:prstGeom>
          <a:noFill/>
        </p:spPr>
        <p:txBody>
          <a:bodyPr wrap="none" lIns="0" tIns="0" rIns="0" bIns="0" rtlCol="0">
            <a:spAutoFit/>
          </a:bodyPr>
          <a:lstStyle/>
          <a:p>
            <a:r>
              <a:rPr lang="en-US" sz="1200" i="1" dirty="0" smtClean="0">
                <a:solidFill>
                  <a:srgbClr val="000000"/>
                </a:solidFill>
                <a:latin typeface="+mn-lt"/>
              </a:rPr>
              <a:t>sitter</a:t>
            </a:r>
            <a:endParaRPr lang="en-US" sz="1200" i="1" dirty="0">
              <a:solidFill>
                <a:srgbClr val="000000"/>
              </a:solidFill>
              <a:latin typeface="+mn-lt"/>
            </a:endParaRPr>
          </a:p>
        </p:txBody>
      </p:sp>
      <p:sp>
        <p:nvSpPr>
          <p:cNvPr id="100" name="TextBox 99"/>
          <p:cNvSpPr txBox="1"/>
          <p:nvPr/>
        </p:nvSpPr>
        <p:spPr>
          <a:xfrm>
            <a:off x="5412821" y="6278917"/>
            <a:ext cx="378379" cy="230832"/>
          </a:xfrm>
          <a:prstGeom prst="rect">
            <a:avLst/>
          </a:prstGeom>
          <a:solidFill>
            <a:schemeClr val="bg1"/>
          </a:solidFill>
          <a:ln>
            <a:solidFill>
              <a:schemeClr val="tx1"/>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01" name="Curved Connector 100"/>
          <p:cNvCxnSpPr>
            <a:stCxn id="95" idx="4"/>
            <a:endCxn id="103" idx="0"/>
          </p:cNvCxnSpPr>
          <p:nvPr/>
        </p:nvCxnSpPr>
        <p:spPr bwMode="auto">
          <a:xfrm rot="16200000" flipH="1">
            <a:off x="5734511" y="5611706"/>
            <a:ext cx="759768" cy="570190"/>
          </a:xfrm>
          <a:prstGeom prst="curvedConnector3">
            <a:avLst>
              <a:gd name="adj1" fmla="val 50000"/>
            </a:avLst>
          </a:prstGeom>
          <a:solidFill>
            <a:srgbClr val="00B8FF"/>
          </a:solidFill>
          <a:ln w="12700" cap="flat" cmpd="sng" algn="ctr">
            <a:solidFill>
              <a:srgbClr val="0000FF">
                <a:alpha val="50000"/>
              </a:srgbClr>
            </a:solidFill>
            <a:prstDash val="sysDash"/>
            <a:round/>
            <a:headEnd type="none" w="med" len="med"/>
            <a:tailEnd type="triangle" w="med" len="lg"/>
          </a:ln>
          <a:effectLst/>
        </p:spPr>
      </p:cxnSp>
      <p:sp>
        <p:nvSpPr>
          <p:cNvPr id="102" name="TextBox 101"/>
          <p:cNvSpPr txBox="1"/>
          <p:nvPr/>
        </p:nvSpPr>
        <p:spPr>
          <a:xfrm>
            <a:off x="63680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03" name="TextBox 102"/>
          <p:cNvSpPr txBox="1"/>
          <p:nvPr/>
        </p:nvSpPr>
        <p:spPr>
          <a:xfrm>
            <a:off x="6096000" y="6276685"/>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sp>
        <p:nvSpPr>
          <p:cNvPr id="104" name="Oval 103"/>
          <p:cNvSpPr/>
          <p:nvPr/>
        </p:nvSpPr>
        <p:spPr bwMode="auto">
          <a:xfrm>
            <a:off x="6629400" y="52121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err="1" smtClean="0">
                <a:solidFill>
                  <a:srgbClr val="0000FF"/>
                </a:solidFill>
                <a:latin typeface="+mj-lt"/>
              </a:rPr>
              <a:t>foaf:</a:t>
            </a:r>
            <a:r>
              <a:rPr kumimoji="0" lang="en-US" sz="1200" b="0" i="0" u="none" strike="noStrike" cap="none" normalizeH="0" baseline="0" dirty="0" err="1" smtClean="0">
                <a:ln>
                  <a:noFill/>
                </a:ln>
                <a:solidFill>
                  <a:srgbClr val="0000FF"/>
                </a:solidFill>
                <a:effectLst/>
                <a:latin typeface="+mj-lt"/>
              </a:rPr>
              <a:t>Person</a:t>
            </a:r>
            <a:endParaRPr kumimoji="0" lang="en-US" sz="1200" b="0" i="0" u="none" strike="noStrike" cap="none" normalizeH="0" baseline="0" dirty="0" smtClean="0">
              <a:ln>
                <a:noFill/>
              </a:ln>
              <a:solidFill>
                <a:srgbClr val="0000FF"/>
              </a:solidFill>
              <a:effectLst/>
              <a:latin typeface="+mj-lt"/>
            </a:endParaRPr>
          </a:p>
        </p:txBody>
      </p:sp>
      <p:sp>
        <p:nvSpPr>
          <p:cNvPr id="105" name="Oval 104"/>
          <p:cNvSpPr/>
          <p:nvPr/>
        </p:nvSpPr>
        <p:spPr bwMode="auto">
          <a:xfrm>
            <a:off x="3657600" y="2514600"/>
            <a:ext cx="2286000" cy="335317"/>
          </a:xfrm>
          <a:prstGeom prst="ellipse">
            <a:avLst/>
          </a:prstGeom>
          <a:solidFill>
            <a:schemeClr val="bg1"/>
          </a:solidFill>
          <a:ln w="28575"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mj-lt"/>
              </a:rPr>
              <a:t>Europeana</a:t>
            </a:r>
            <a:r>
              <a:rPr lang="en-US" sz="1200" dirty="0" err="1" smtClean="0">
                <a:solidFill>
                  <a:schemeClr val="tx1"/>
                </a:solidFill>
                <a:latin typeface="+mj-lt"/>
              </a:rPr>
              <a:t>Aggregation</a:t>
            </a:r>
            <a:endParaRPr kumimoji="0" lang="en-US" sz="1200" b="0" i="0" u="none" strike="noStrike" cap="none" normalizeH="0" baseline="0" dirty="0" smtClean="0">
              <a:ln>
                <a:noFill/>
              </a:ln>
              <a:solidFill>
                <a:schemeClr val="tx1"/>
              </a:solidFill>
              <a:effectLst/>
              <a:latin typeface="+mj-lt"/>
            </a:endParaRPr>
          </a:p>
        </p:txBody>
      </p:sp>
      <p:sp>
        <p:nvSpPr>
          <p:cNvPr id="106" name="Oval 105"/>
          <p:cNvSpPr/>
          <p:nvPr/>
        </p:nvSpPr>
        <p:spPr bwMode="auto">
          <a:xfrm>
            <a:off x="6400800" y="3352800"/>
            <a:ext cx="1447800" cy="335317"/>
          </a:xfrm>
          <a:prstGeom prst="ellipse">
            <a:avLst/>
          </a:prstGeom>
          <a:solidFill>
            <a:schemeClr val="accent5">
              <a:lumMod val="40000"/>
              <a:lumOff val="60000"/>
            </a:schemeClr>
          </a:solidFill>
          <a:ln w="28575" cap="flat" cmpd="sng" algn="ctr">
            <a:solidFill>
              <a:srgbClr val="D1020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D10201"/>
                </a:solidFill>
                <a:effectLst/>
                <a:latin typeface="+mj-lt"/>
              </a:rPr>
              <a:t>WebResource</a:t>
            </a:r>
            <a:endParaRPr kumimoji="0" lang="en-US" sz="1200" b="1" i="0" u="none" strike="noStrike" cap="none" normalizeH="0" baseline="0" dirty="0" smtClean="0">
              <a:ln>
                <a:noFill/>
              </a:ln>
              <a:solidFill>
                <a:srgbClr val="D10201"/>
              </a:solidFill>
              <a:effectLst/>
              <a:latin typeface="+mj-lt"/>
            </a:endParaRPr>
          </a:p>
        </p:txBody>
      </p:sp>
      <p:sp>
        <p:nvSpPr>
          <p:cNvPr id="107" name="TextBox 106"/>
          <p:cNvSpPr txBox="1"/>
          <p:nvPr/>
        </p:nvSpPr>
        <p:spPr>
          <a:xfrm>
            <a:off x="7086600" y="4295485"/>
            <a:ext cx="457200" cy="230832"/>
          </a:xfrm>
          <a:prstGeom prst="rect">
            <a:avLst/>
          </a:prstGeom>
          <a:solidFill>
            <a:schemeClr val="accent5">
              <a:lumMod val="40000"/>
              <a:lumOff val="60000"/>
            </a:schemeClr>
          </a:solidFill>
          <a:ln w="28575" cmpd="sng">
            <a:solidFill>
              <a:srgbClr val="D10201"/>
            </a:solidFill>
          </a:ln>
        </p:spPr>
        <p:txBody>
          <a:bodyPr wrap="square" lIns="0" tIns="18288" rIns="0" bIns="27432" rtlCol="0" anchor="ctr" anchorCtr="0">
            <a:spAutoFit/>
          </a:bodyPr>
          <a:lstStyle/>
          <a:p>
            <a:r>
              <a:rPr lang="en-US" sz="1200" dirty="0" smtClean="0">
                <a:solidFill>
                  <a:schemeClr val="accent5">
                    <a:lumMod val="40000"/>
                    <a:lumOff val="60000"/>
                  </a:schemeClr>
                </a:solidFill>
                <a:latin typeface="Courier"/>
                <a:cs typeface="Courier"/>
              </a:rPr>
              <a:t>image</a:t>
            </a:r>
            <a:endParaRPr lang="en-US" sz="1200" dirty="0">
              <a:solidFill>
                <a:schemeClr val="accent5">
                  <a:lumMod val="40000"/>
                  <a:lumOff val="60000"/>
                </a:schemeClr>
              </a:solidFill>
              <a:latin typeface="Courier"/>
              <a:cs typeface="Courier"/>
            </a:endParaRPr>
          </a:p>
        </p:txBody>
      </p:sp>
      <p:cxnSp>
        <p:nvCxnSpPr>
          <p:cNvPr id="108" name="Curved Connector 107"/>
          <p:cNvCxnSpPr>
            <a:stCxn id="106" idx="4"/>
            <a:endCxn id="107" idx="0"/>
          </p:cNvCxnSpPr>
          <p:nvPr/>
        </p:nvCxnSpPr>
        <p:spPr bwMode="auto">
          <a:xfrm rot="16200000" flipH="1">
            <a:off x="6916266" y="3896551"/>
            <a:ext cx="607368" cy="190500"/>
          </a:xfrm>
          <a:prstGeom prst="curvedConnector3">
            <a:avLst>
              <a:gd name="adj1" fmla="val 50000"/>
            </a:avLst>
          </a:prstGeom>
          <a:solidFill>
            <a:srgbClr val="00B8FF"/>
          </a:solidFill>
          <a:ln w="28575" cap="flat" cmpd="sng" algn="ctr">
            <a:solidFill>
              <a:srgbClr val="D10201"/>
            </a:solidFill>
            <a:prstDash val="sysDash"/>
            <a:round/>
            <a:headEnd type="none" w="med" len="med"/>
            <a:tailEnd type="triangle" w="med" len="lg"/>
          </a:ln>
          <a:effectLst/>
        </p:spPr>
      </p:cxnSp>
      <p:sp>
        <p:nvSpPr>
          <p:cNvPr id="109" name="TextBox 108"/>
          <p:cNvSpPr txBox="1"/>
          <p:nvPr/>
        </p:nvSpPr>
        <p:spPr>
          <a:xfrm>
            <a:off x="6953696" y="3960651"/>
            <a:ext cx="234727" cy="184666"/>
          </a:xfrm>
          <a:prstGeom prst="rect">
            <a:avLst/>
          </a:prstGeom>
          <a:noFill/>
        </p:spPr>
        <p:txBody>
          <a:bodyPr wrap="none" lIns="0" tIns="0" rIns="0" bIns="0" rtlCol="0">
            <a:spAutoFit/>
          </a:bodyPr>
          <a:lstStyle/>
          <a:p>
            <a:r>
              <a:rPr lang="en-US" sz="1200" b="1" i="1" dirty="0" err="1" smtClean="0">
                <a:solidFill>
                  <a:srgbClr val="D10201"/>
                </a:solidFill>
                <a:latin typeface="+mn-lt"/>
              </a:rPr>
              <a:t>uri</a:t>
            </a:r>
            <a:endParaRPr lang="en-US" sz="1200" b="1" i="1" dirty="0">
              <a:solidFill>
                <a:srgbClr val="D10201"/>
              </a:solidFill>
              <a:latin typeface="+mn-lt"/>
            </a:endParaRPr>
          </a:p>
        </p:txBody>
      </p:sp>
      <p:cxnSp>
        <p:nvCxnSpPr>
          <p:cNvPr id="110" name="Curved Connector 109"/>
          <p:cNvCxnSpPr>
            <a:stCxn id="105" idx="4"/>
            <a:endCxn id="77" idx="0"/>
          </p:cNvCxnSpPr>
          <p:nvPr/>
        </p:nvCxnSpPr>
        <p:spPr bwMode="auto">
          <a:xfrm rot="5400000">
            <a:off x="3176547" y="2566946"/>
            <a:ext cx="1341083" cy="1907025"/>
          </a:xfrm>
          <a:prstGeom prst="curvedConnector3">
            <a:avLst>
              <a:gd name="adj1" fmla="val 50000"/>
            </a:avLst>
          </a:prstGeom>
          <a:solidFill>
            <a:srgbClr val="00B8FF"/>
          </a:solidFill>
          <a:ln w="28575" cap="flat" cmpd="sng" algn="ctr">
            <a:solidFill>
              <a:srgbClr val="D10201"/>
            </a:solidFill>
            <a:prstDash val="solid"/>
            <a:round/>
            <a:headEnd type="none" w="med" len="med"/>
            <a:tailEnd type="triangle" w="med" len="lg"/>
          </a:ln>
          <a:effectLst/>
        </p:spPr>
      </p:cxnSp>
      <p:sp>
        <p:nvSpPr>
          <p:cNvPr id="113" name="TextBox 112"/>
          <p:cNvSpPr txBox="1"/>
          <p:nvPr/>
        </p:nvSpPr>
        <p:spPr>
          <a:xfrm>
            <a:off x="5783832" y="3154717"/>
            <a:ext cx="652890" cy="184666"/>
          </a:xfrm>
          <a:prstGeom prst="rect">
            <a:avLst/>
          </a:prstGeom>
          <a:noFill/>
        </p:spPr>
        <p:txBody>
          <a:bodyPr wrap="none" lIns="0" tIns="0" rIns="0" bIns="0" rtlCol="0">
            <a:spAutoFit/>
          </a:bodyPr>
          <a:lstStyle/>
          <a:p>
            <a:r>
              <a:rPr lang="en-US" sz="1200" b="1" i="1" dirty="0" err="1" smtClean="0">
                <a:solidFill>
                  <a:srgbClr val="D10201"/>
                </a:solidFill>
                <a:latin typeface="+mn-lt"/>
              </a:rPr>
              <a:t>hasView</a:t>
            </a:r>
            <a:endParaRPr lang="en-US" sz="1200" b="1" i="1" dirty="0">
              <a:solidFill>
                <a:srgbClr val="D10201"/>
              </a:solidFill>
              <a:latin typeface="+mn-lt"/>
            </a:endParaRPr>
          </a:p>
        </p:txBody>
      </p:sp>
      <p:cxnSp>
        <p:nvCxnSpPr>
          <p:cNvPr id="114" name="Curved Connector 113"/>
          <p:cNvCxnSpPr>
            <a:stCxn id="105" idx="4"/>
            <a:endCxn id="106" idx="0"/>
          </p:cNvCxnSpPr>
          <p:nvPr/>
        </p:nvCxnSpPr>
        <p:spPr bwMode="auto">
          <a:xfrm rot="16200000" flipH="1">
            <a:off x="5711209" y="1939308"/>
            <a:ext cx="502883" cy="2324100"/>
          </a:xfrm>
          <a:prstGeom prst="curvedConnector3">
            <a:avLst>
              <a:gd name="adj1" fmla="val 50000"/>
            </a:avLst>
          </a:prstGeom>
          <a:solidFill>
            <a:srgbClr val="00B8FF"/>
          </a:solidFill>
          <a:ln w="28575" cap="flat" cmpd="sng" algn="ctr">
            <a:solidFill>
              <a:srgbClr val="D10201"/>
            </a:solidFill>
            <a:prstDash val="solid"/>
            <a:round/>
            <a:headEnd type="none" w="med" len="med"/>
            <a:tailEnd type="triangle" w="med" len="lg"/>
          </a:ln>
          <a:effectLst/>
        </p:spPr>
      </p:cxnSp>
      <p:sp>
        <p:nvSpPr>
          <p:cNvPr id="115" name="Oval 114"/>
          <p:cNvSpPr/>
          <p:nvPr/>
        </p:nvSpPr>
        <p:spPr bwMode="auto">
          <a:xfrm>
            <a:off x="7848600" y="4373917"/>
            <a:ext cx="1143000" cy="304800"/>
          </a:xfrm>
          <a:prstGeom prst="ellipse">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0000FF"/>
                </a:solidFill>
                <a:latin typeface="+mj-lt"/>
              </a:rPr>
              <a:t>Document</a:t>
            </a:r>
            <a:endParaRPr kumimoji="0" lang="en-US" sz="1200" b="0" i="0" u="none" strike="noStrike" cap="none" normalizeH="0" baseline="0" dirty="0" smtClean="0">
              <a:ln>
                <a:noFill/>
              </a:ln>
              <a:solidFill>
                <a:srgbClr val="0000FF"/>
              </a:solidFill>
              <a:effectLst/>
              <a:latin typeface="+mj-lt"/>
            </a:endParaRPr>
          </a:p>
        </p:txBody>
      </p:sp>
      <p:sp>
        <p:nvSpPr>
          <p:cNvPr id="116" name="TextBox 115"/>
          <p:cNvSpPr txBox="1"/>
          <p:nvPr/>
        </p:nvSpPr>
        <p:spPr>
          <a:xfrm>
            <a:off x="8077200" y="5362285"/>
            <a:ext cx="7620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err="1" smtClean="0">
                <a:latin typeface="Courier"/>
                <a:cs typeface="Courier"/>
              </a:rPr>
              <a:t>imageURL</a:t>
            </a:r>
            <a:endParaRPr lang="en-US" sz="1200" dirty="0">
              <a:latin typeface="Courier"/>
              <a:cs typeface="Courier"/>
            </a:endParaRPr>
          </a:p>
        </p:txBody>
      </p:sp>
      <p:cxnSp>
        <p:nvCxnSpPr>
          <p:cNvPr id="118" name="Curved Connector 117"/>
          <p:cNvCxnSpPr>
            <a:stCxn id="115" idx="4"/>
            <a:endCxn id="116" idx="0"/>
          </p:cNvCxnSpPr>
          <p:nvPr/>
        </p:nvCxnSpPr>
        <p:spPr bwMode="auto">
          <a:xfrm rot="16200000" flipH="1">
            <a:off x="8097366" y="5001451"/>
            <a:ext cx="683568" cy="38100"/>
          </a:xfrm>
          <a:prstGeom prst="curvedConnector3">
            <a:avLst>
              <a:gd name="adj1" fmla="val 50000"/>
            </a:avLst>
          </a:prstGeom>
          <a:solidFill>
            <a:srgbClr val="00B8FF"/>
          </a:solidFill>
          <a:ln w="12700" cap="flat" cmpd="sng" algn="ctr">
            <a:solidFill>
              <a:srgbClr val="0000FF">
                <a:alpha val="50000"/>
              </a:srgbClr>
            </a:solidFill>
            <a:prstDash val="sysDash"/>
            <a:round/>
            <a:headEnd type="none" w="med" len="med"/>
            <a:tailEnd type="triangle" w="med" len="lg"/>
          </a:ln>
          <a:effectLst/>
        </p:spPr>
      </p:cxnSp>
      <p:sp>
        <p:nvSpPr>
          <p:cNvPr id="119" name="TextBox 118"/>
          <p:cNvSpPr txBox="1"/>
          <p:nvPr/>
        </p:nvSpPr>
        <p:spPr>
          <a:xfrm>
            <a:off x="7391400" y="5897917"/>
            <a:ext cx="423029" cy="184666"/>
          </a:xfrm>
          <a:prstGeom prst="rect">
            <a:avLst/>
          </a:prstGeom>
          <a:noFill/>
        </p:spPr>
        <p:txBody>
          <a:bodyPr wrap="none" lIns="0" tIns="0" rIns="0" bIns="0" rtlCol="0">
            <a:spAutoFit/>
          </a:bodyPr>
          <a:lstStyle/>
          <a:p>
            <a:r>
              <a:rPr lang="en-US" sz="1200" i="1" dirty="0" smtClean="0">
                <a:solidFill>
                  <a:srgbClr val="0000FF"/>
                </a:solidFill>
                <a:latin typeface="+mn-lt"/>
              </a:rPr>
              <a:t>name</a:t>
            </a:r>
            <a:endParaRPr lang="en-US" sz="1200" i="1" dirty="0">
              <a:solidFill>
                <a:srgbClr val="0000FF"/>
              </a:solidFill>
              <a:latin typeface="+mn-lt"/>
            </a:endParaRPr>
          </a:p>
        </p:txBody>
      </p:sp>
      <p:sp>
        <p:nvSpPr>
          <p:cNvPr id="120" name="TextBox 119"/>
          <p:cNvSpPr txBox="1"/>
          <p:nvPr/>
        </p:nvSpPr>
        <p:spPr>
          <a:xfrm>
            <a:off x="7239000" y="6278917"/>
            <a:ext cx="3810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name</a:t>
            </a:r>
            <a:endParaRPr lang="en-US" sz="1200" dirty="0">
              <a:latin typeface="Courier"/>
              <a:cs typeface="Courier"/>
            </a:endParaRPr>
          </a:p>
        </p:txBody>
      </p:sp>
      <p:cxnSp>
        <p:nvCxnSpPr>
          <p:cNvPr id="121" name="Curved Connector 120"/>
          <p:cNvCxnSpPr>
            <a:stCxn id="104" idx="4"/>
            <a:endCxn id="120" idx="0"/>
          </p:cNvCxnSpPr>
          <p:nvPr/>
        </p:nvCxnSpPr>
        <p:spPr bwMode="auto">
          <a:xfrm rot="16200000" flipH="1">
            <a:off x="6934200" y="5783617"/>
            <a:ext cx="762000" cy="228600"/>
          </a:xfrm>
          <a:prstGeom prst="curvedConnector3">
            <a:avLst>
              <a:gd name="adj1" fmla="val 50000"/>
            </a:avLst>
          </a:prstGeom>
          <a:solidFill>
            <a:srgbClr val="00B8FF"/>
          </a:solidFill>
          <a:ln w="12700" cap="flat" cmpd="sng" algn="ctr">
            <a:solidFill>
              <a:srgbClr val="0000FF">
                <a:alpha val="50000"/>
              </a:srgbClr>
            </a:solidFill>
            <a:prstDash val="sysDash"/>
            <a:round/>
            <a:headEnd type="none" w="med" len="med"/>
            <a:tailEnd type="triangle" w="med" len="lg"/>
          </a:ln>
          <a:effectLst/>
        </p:spPr>
      </p:cxnSp>
      <p:sp>
        <p:nvSpPr>
          <p:cNvPr id="122" name="TextBox 121"/>
          <p:cNvSpPr txBox="1"/>
          <p:nvPr/>
        </p:nvSpPr>
        <p:spPr>
          <a:xfrm>
            <a:off x="2286000" y="6278917"/>
            <a:ext cx="1295400"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classification</a:t>
            </a:r>
            <a:endParaRPr lang="en-US" sz="1200" dirty="0">
              <a:latin typeface="Courier"/>
              <a:cs typeface="Courier"/>
            </a:endParaRPr>
          </a:p>
        </p:txBody>
      </p:sp>
      <p:cxnSp>
        <p:nvCxnSpPr>
          <p:cNvPr id="135" name="Curved Connector 134"/>
          <p:cNvCxnSpPr>
            <a:stCxn id="76" idx="4"/>
            <a:endCxn id="193" idx="0"/>
          </p:cNvCxnSpPr>
          <p:nvPr/>
        </p:nvCxnSpPr>
        <p:spPr bwMode="auto">
          <a:xfrm rot="16200000" flipH="1">
            <a:off x="4190345" y="5746172"/>
            <a:ext cx="762000" cy="303490"/>
          </a:xfrm>
          <a:prstGeom prst="curvedConnector3">
            <a:avLst>
              <a:gd name="adj1" fmla="val 50000"/>
            </a:avLst>
          </a:prstGeom>
          <a:solidFill>
            <a:srgbClr val="00B8FF"/>
          </a:solidFill>
          <a:ln w="12700" cap="flat" cmpd="sng" algn="ctr">
            <a:solidFill>
              <a:srgbClr val="0000FF">
                <a:alpha val="50000"/>
              </a:srgbClr>
            </a:solidFill>
            <a:prstDash val="sysDash"/>
            <a:round/>
            <a:headEnd type="none" w="med" len="med"/>
            <a:tailEnd type="triangle" w="med" len="lg"/>
          </a:ln>
          <a:effectLst/>
        </p:spPr>
      </p:cxnSp>
      <p:sp>
        <p:nvSpPr>
          <p:cNvPr id="192" name="TextBox 191"/>
          <p:cNvSpPr txBox="1"/>
          <p:nvPr/>
        </p:nvSpPr>
        <p:spPr>
          <a:xfrm>
            <a:off x="4691606" y="5897917"/>
            <a:ext cx="337594" cy="184666"/>
          </a:xfrm>
          <a:prstGeom prst="rect">
            <a:avLst/>
          </a:prstGeom>
          <a:noFill/>
        </p:spPr>
        <p:txBody>
          <a:bodyPr wrap="none" lIns="0" tIns="0" rIns="0" bIns="0" rtlCol="0">
            <a:spAutoFit/>
          </a:bodyPr>
          <a:lstStyle/>
          <a:p>
            <a:r>
              <a:rPr lang="en-US" sz="1200" i="1" dirty="0" smtClean="0">
                <a:solidFill>
                  <a:srgbClr val="0000FF"/>
                </a:solidFill>
                <a:latin typeface="+mn-lt"/>
              </a:rPr>
              <a:t>note</a:t>
            </a:r>
            <a:endParaRPr lang="en-US" sz="1200" i="1" dirty="0">
              <a:solidFill>
                <a:srgbClr val="0000FF"/>
              </a:solidFill>
              <a:latin typeface="+mn-lt"/>
            </a:endParaRPr>
          </a:p>
        </p:txBody>
      </p:sp>
      <p:sp>
        <p:nvSpPr>
          <p:cNvPr id="193" name="TextBox 192"/>
          <p:cNvSpPr txBox="1"/>
          <p:nvPr/>
        </p:nvSpPr>
        <p:spPr>
          <a:xfrm>
            <a:off x="4419600" y="6278917"/>
            <a:ext cx="606979" cy="230832"/>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credit</a:t>
            </a:r>
            <a:endParaRPr lang="en-US" sz="1200" dirty="0">
              <a:latin typeface="Courier"/>
              <a:cs typeface="Courier"/>
            </a:endParaRPr>
          </a:p>
        </p:txBody>
      </p:sp>
      <p:cxnSp>
        <p:nvCxnSpPr>
          <p:cNvPr id="194" name="Curved Connector 193"/>
          <p:cNvCxnSpPr>
            <a:stCxn id="94" idx="4"/>
            <a:endCxn id="122" idx="0"/>
          </p:cNvCxnSpPr>
          <p:nvPr/>
        </p:nvCxnSpPr>
        <p:spPr bwMode="auto">
          <a:xfrm rot="5400000">
            <a:off x="2571750" y="5878867"/>
            <a:ext cx="762000" cy="38100"/>
          </a:xfrm>
          <a:prstGeom prst="curvedConnector3">
            <a:avLst>
              <a:gd name="adj1" fmla="val 50000"/>
            </a:avLst>
          </a:prstGeom>
          <a:solidFill>
            <a:srgbClr val="00B8FF"/>
          </a:solidFill>
          <a:ln w="12700" cap="flat" cmpd="sng" algn="ctr">
            <a:solidFill>
              <a:srgbClr val="0000FF">
                <a:alpha val="50000"/>
              </a:srgbClr>
            </a:solidFill>
            <a:prstDash val="sysDash"/>
            <a:round/>
            <a:headEnd type="none" w="med" len="med"/>
            <a:tailEnd type="triangle" w="med" len="lg"/>
          </a:ln>
          <a:effectLst/>
        </p:spPr>
      </p:cxnSp>
      <p:sp>
        <p:nvSpPr>
          <p:cNvPr id="195" name="TextBox 194"/>
          <p:cNvSpPr txBox="1"/>
          <p:nvPr/>
        </p:nvSpPr>
        <p:spPr>
          <a:xfrm>
            <a:off x="3065783" y="5897917"/>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cxnSp>
        <p:nvCxnSpPr>
          <p:cNvPr id="196" name="Curved Connector 195"/>
          <p:cNvCxnSpPr>
            <a:stCxn id="77" idx="6"/>
            <a:endCxn id="104" idx="0"/>
          </p:cNvCxnSpPr>
          <p:nvPr/>
        </p:nvCxnSpPr>
        <p:spPr bwMode="auto">
          <a:xfrm>
            <a:off x="4110750" y="4358659"/>
            <a:ext cx="3090150" cy="853458"/>
          </a:xfrm>
          <a:prstGeom prst="curvedConnector2">
            <a:avLst/>
          </a:prstGeom>
          <a:solidFill>
            <a:srgbClr val="00B8FF"/>
          </a:solidFill>
          <a:ln w="12700" cap="flat" cmpd="sng" algn="ctr">
            <a:solidFill>
              <a:srgbClr val="008000">
                <a:alpha val="50000"/>
              </a:srgbClr>
            </a:solidFill>
            <a:prstDash val="solid"/>
            <a:round/>
            <a:headEnd type="none" w="med" len="med"/>
            <a:tailEnd type="triangle" w="med" len="lg"/>
          </a:ln>
          <a:effectLst/>
        </p:spPr>
      </p:cxnSp>
      <p:sp>
        <p:nvSpPr>
          <p:cNvPr id="197" name="TextBox 196"/>
          <p:cNvSpPr txBox="1"/>
          <p:nvPr/>
        </p:nvSpPr>
        <p:spPr>
          <a:xfrm>
            <a:off x="5715000" y="4297717"/>
            <a:ext cx="517030" cy="184666"/>
          </a:xfrm>
          <a:prstGeom prst="rect">
            <a:avLst/>
          </a:prstGeom>
          <a:noFill/>
        </p:spPr>
        <p:txBody>
          <a:bodyPr wrap="none" lIns="0" tIns="0" rIns="0" bIns="0" rtlCol="0">
            <a:spAutoFit/>
          </a:bodyPr>
          <a:lstStyle/>
          <a:p>
            <a:r>
              <a:rPr lang="en-US" sz="1200" i="1" dirty="0" smtClean="0">
                <a:solidFill>
                  <a:srgbClr val="008000"/>
                </a:solidFill>
                <a:latin typeface="+mn-lt"/>
              </a:rPr>
              <a:t>creator</a:t>
            </a:r>
            <a:endParaRPr lang="en-US" sz="1200" i="1" dirty="0">
              <a:solidFill>
                <a:srgbClr val="008000"/>
              </a:solidFill>
              <a:latin typeface="+mn-lt"/>
            </a:endParaRPr>
          </a:p>
        </p:txBody>
      </p:sp>
      <p:sp>
        <p:nvSpPr>
          <p:cNvPr id="198" name="Oval 197"/>
          <p:cNvSpPr/>
          <p:nvPr/>
        </p:nvSpPr>
        <p:spPr bwMode="auto">
          <a:xfrm>
            <a:off x="5029200" y="3733800"/>
            <a:ext cx="1295400" cy="259117"/>
          </a:xfrm>
          <a:prstGeom prst="ellipse">
            <a:avLst/>
          </a:prstGeom>
          <a:solidFill>
            <a:schemeClr val="bg1"/>
          </a:solidFill>
          <a:ln w="9525" cap="flat" cmpd="sng" algn="ctr">
            <a:solidFill>
              <a:srgbClr val="008000">
                <a:alpha val="50000"/>
              </a:srgb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8000"/>
                </a:solidFill>
                <a:effectLst/>
                <a:latin typeface="+mj-lt"/>
              </a:rPr>
              <a:t>Aggregation</a:t>
            </a:r>
          </a:p>
        </p:txBody>
      </p:sp>
      <p:cxnSp>
        <p:nvCxnSpPr>
          <p:cNvPr id="199" name="Curved Connector 198"/>
          <p:cNvCxnSpPr>
            <a:stCxn id="198" idx="2"/>
            <a:endCxn id="77" idx="7"/>
          </p:cNvCxnSpPr>
          <p:nvPr/>
        </p:nvCxnSpPr>
        <p:spPr bwMode="auto">
          <a:xfrm rot="10800000" flipV="1">
            <a:off x="3754248" y="3863358"/>
            <a:ext cx="1274952" cy="376747"/>
          </a:xfrm>
          <a:prstGeom prst="curvedConnector2">
            <a:avLst/>
          </a:prstGeom>
          <a:solidFill>
            <a:srgbClr val="00B8FF"/>
          </a:solidFill>
          <a:ln w="12700" cap="flat" cmpd="sng" algn="ctr">
            <a:solidFill>
              <a:srgbClr val="008000">
                <a:alpha val="50000"/>
              </a:srgbClr>
            </a:solidFill>
            <a:prstDash val="solid"/>
            <a:round/>
            <a:headEnd type="none" w="med" len="med"/>
            <a:tailEnd type="triangle" w="med" len="lg"/>
          </a:ln>
          <a:effectLst/>
        </p:spPr>
      </p:cxnSp>
      <p:sp>
        <p:nvSpPr>
          <p:cNvPr id="200" name="TextBox 199"/>
          <p:cNvSpPr txBox="1"/>
          <p:nvPr/>
        </p:nvSpPr>
        <p:spPr>
          <a:xfrm>
            <a:off x="4221074" y="39606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cxnSp>
        <p:nvCxnSpPr>
          <p:cNvPr id="201" name="Curved Connector 200"/>
          <p:cNvCxnSpPr>
            <a:stCxn id="105" idx="4"/>
            <a:endCxn id="198" idx="0"/>
          </p:cNvCxnSpPr>
          <p:nvPr/>
        </p:nvCxnSpPr>
        <p:spPr bwMode="auto">
          <a:xfrm rot="16200000" flipH="1">
            <a:off x="4796809" y="2853708"/>
            <a:ext cx="883883" cy="876300"/>
          </a:xfrm>
          <a:prstGeom prst="curvedConnector3">
            <a:avLst>
              <a:gd name="adj1" fmla="val 50000"/>
            </a:avLst>
          </a:prstGeom>
          <a:solidFill>
            <a:srgbClr val="00B8FF"/>
          </a:solidFill>
          <a:ln w="12700" cap="flat" cmpd="sng" algn="ctr">
            <a:solidFill>
              <a:srgbClr val="008000">
                <a:alpha val="50000"/>
              </a:srgbClr>
            </a:solidFill>
            <a:prstDash val="solid"/>
            <a:round/>
            <a:headEnd type="none" w="med" len="med"/>
            <a:tailEnd type="triangle" w="med" len="lg"/>
          </a:ln>
          <a:effectLst/>
        </p:spPr>
      </p:cxnSp>
      <p:sp>
        <p:nvSpPr>
          <p:cNvPr id="202" name="TextBox 201"/>
          <p:cNvSpPr txBox="1"/>
          <p:nvPr/>
        </p:nvSpPr>
        <p:spPr>
          <a:xfrm>
            <a:off x="4648200" y="3383317"/>
            <a:ext cx="833448" cy="184666"/>
          </a:xfrm>
          <a:prstGeom prst="rect">
            <a:avLst/>
          </a:prstGeom>
          <a:noFill/>
        </p:spPr>
        <p:txBody>
          <a:bodyPr wrap="none" lIns="0" tIns="0" rIns="0" bIns="0" rtlCol="0">
            <a:spAutoFit/>
          </a:bodyPr>
          <a:lstStyle/>
          <a:p>
            <a:r>
              <a:rPr lang="en-US" sz="1200" i="1" dirty="0" err="1" smtClean="0">
                <a:solidFill>
                  <a:srgbClr val="008000"/>
                </a:solidFill>
                <a:latin typeface="+mn-lt"/>
              </a:rPr>
              <a:t>subClassOf</a:t>
            </a:r>
            <a:endParaRPr lang="en-US" sz="1200" i="1" dirty="0">
              <a:solidFill>
                <a:srgbClr val="008000"/>
              </a:solidFill>
              <a:latin typeface="+mn-lt"/>
            </a:endParaRPr>
          </a:p>
        </p:txBody>
      </p:sp>
      <p:cxnSp>
        <p:nvCxnSpPr>
          <p:cNvPr id="203" name="Curved Connector 202"/>
          <p:cNvCxnSpPr>
            <a:stCxn id="105" idx="6"/>
            <a:endCxn id="115" idx="7"/>
          </p:cNvCxnSpPr>
          <p:nvPr/>
        </p:nvCxnSpPr>
        <p:spPr bwMode="auto">
          <a:xfrm>
            <a:off x="5943600" y="2682259"/>
            <a:ext cx="2880612" cy="1736295"/>
          </a:xfrm>
          <a:prstGeom prst="curvedConnector2">
            <a:avLst/>
          </a:prstGeom>
          <a:solidFill>
            <a:srgbClr val="00B8FF"/>
          </a:solidFill>
          <a:ln w="12700" cap="flat" cmpd="sng" algn="ctr">
            <a:solidFill>
              <a:srgbClr val="008000">
                <a:alpha val="50000"/>
              </a:srgbClr>
            </a:solidFill>
            <a:prstDash val="solid"/>
            <a:round/>
            <a:headEnd type="none" w="med" len="med"/>
            <a:tailEnd type="triangle" w="med" len="lg"/>
          </a:ln>
          <a:effectLst/>
        </p:spPr>
      </p:cxnSp>
      <p:sp>
        <p:nvSpPr>
          <p:cNvPr id="204" name="TextBox 203"/>
          <p:cNvSpPr txBox="1"/>
          <p:nvPr/>
        </p:nvSpPr>
        <p:spPr>
          <a:xfrm>
            <a:off x="7391975" y="2741451"/>
            <a:ext cx="380425" cy="184666"/>
          </a:xfrm>
          <a:prstGeom prst="rect">
            <a:avLst/>
          </a:prstGeom>
          <a:noFill/>
        </p:spPr>
        <p:txBody>
          <a:bodyPr wrap="none" lIns="0" tIns="0" rIns="0" bIns="0" rtlCol="0">
            <a:spAutoFit/>
          </a:bodyPr>
          <a:lstStyle/>
          <a:p>
            <a:r>
              <a:rPr lang="en-US" sz="1200" i="1" dirty="0" smtClean="0">
                <a:solidFill>
                  <a:srgbClr val="008000"/>
                </a:solidFill>
                <a:latin typeface="+mn-lt"/>
              </a:rPr>
              <a:t>page</a:t>
            </a:r>
            <a:endParaRPr lang="en-US" sz="1200" i="1" dirty="0">
              <a:solidFill>
                <a:srgbClr val="008000"/>
              </a:solidFill>
              <a:latin typeface="+mn-lt"/>
            </a:endParaRPr>
          </a:p>
        </p:txBody>
      </p:sp>
      <p:sp>
        <p:nvSpPr>
          <p:cNvPr id="205" name="TextBox 204"/>
          <p:cNvSpPr txBox="1"/>
          <p:nvPr/>
        </p:nvSpPr>
        <p:spPr>
          <a:xfrm>
            <a:off x="840821" y="3230917"/>
            <a:ext cx="606979" cy="230832"/>
          </a:xfrm>
          <a:prstGeom prst="rect">
            <a:avLst/>
          </a:prstGeom>
          <a:solidFill>
            <a:schemeClr val="accent5">
              <a:lumMod val="40000"/>
              <a:lumOff val="60000"/>
            </a:schemeClr>
          </a:solidFill>
          <a:ln w="28575" cmpd="sng">
            <a:solidFill>
              <a:srgbClr val="D10201"/>
            </a:solidFill>
          </a:ln>
        </p:spPr>
        <p:txBody>
          <a:bodyPr wrap="square" lIns="0" tIns="18288" rIns="0" bIns="27432" rtlCol="0" anchor="ctr" anchorCtr="0">
            <a:spAutoFit/>
          </a:bodyPr>
          <a:lstStyle/>
          <a:p>
            <a:r>
              <a:rPr lang="en-US" sz="1200" dirty="0" smtClean="0">
                <a:solidFill>
                  <a:schemeClr val="accent5">
                    <a:lumMod val="40000"/>
                    <a:lumOff val="60000"/>
                  </a:schemeClr>
                </a:solidFill>
                <a:latin typeface="Courier"/>
                <a:cs typeface="Courier"/>
              </a:rPr>
              <a:t>credit</a:t>
            </a:r>
            <a:endParaRPr lang="en-US" sz="1200" dirty="0">
              <a:solidFill>
                <a:schemeClr val="accent5">
                  <a:lumMod val="40000"/>
                  <a:lumOff val="60000"/>
                </a:schemeClr>
              </a:solidFill>
              <a:latin typeface="Courier"/>
              <a:cs typeface="Courier"/>
            </a:endParaRPr>
          </a:p>
        </p:txBody>
      </p:sp>
      <p:sp>
        <p:nvSpPr>
          <p:cNvPr id="206" name="TextBox 205"/>
          <p:cNvSpPr txBox="1"/>
          <p:nvPr/>
        </p:nvSpPr>
        <p:spPr>
          <a:xfrm>
            <a:off x="1828800" y="3078517"/>
            <a:ext cx="457200" cy="228600"/>
          </a:xfrm>
          <a:prstGeom prst="rect">
            <a:avLst/>
          </a:prstGeom>
          <a:solidFill>
            <a:schemeClr val="bg1"/>
          </a:solidFill>
          <a:ln>
            <a:solidFill>
              <a:srgbClr val="0000FF"/>
            </a:solidFill>
          </a:ln>
        </p:spPr>
        <p:txBody>
          <a:bodyPr wrap="square" lIns="0" tIns="18288" rIns="0" bIns="27432" rtlCol="0" anchor="ctr" anchorCtr="0">
            <a:spAutoFit/>
          </a:bodyPr>
          <a:lstStyle/>
          <a:p>
            <a:r>
              <a:rPr lang="en-US" sz="1200" dirty="0" smtClean="0">
                <a:latin typeface="Courier"/>
                <a:cs typeface="Courier"/>
              </a:rPr>
              <a:t>title</a:t>
            </a:r>
            <a:endParaRPr lang="en-US" sz="1200" dirty="0">
              <a:latin typeface="Courier"/>
              <a:cs typeface="Courier"/>
            </a:endParaRPr>
          </a:p>
        </p:txBody>
      </p:sp>
      <p:cxnSp>
        <p:nvCxnSpPr>
          <p:cNvPr id="207" name="Curved Connector 206"/>
          <p:cNvCxnSpPr>
            <a:stCxn id="77" idx="2"/>
            <a:endCxn id="206" idx="2"/>
          </p:cNvCxnSpPr>
          <p:nvPr/>
        </p:nvCxnSpPr>
        <p:spPr bwMode="auto">
          <a:xfrm rot="10800000" flipH="1">
            <a:off x="1676400" y="3307117"/>
            <a:ext cx="381000" cy="1051542"/>
          </a:xfrm>
          <a:prstGeom prst="curvedConnector4">
            <a:avLst>
              <a:gd name="adj1" fmla="val -60000"/>
              <a:gd name="adj2" fmla="val 57972"/>
            </a:avLst>
          </a:prstGeom>
          <a:solidFill>
            <a:srgbClr val="00B8FF"/>
          </a:solidFill>
          <a:ln w="12700" cap="flat" cmpd="sng" algn="ctr">
            <a:solidFill>
              <a:srgbClr val="0000FF">
                <a:alpha val="50000"/>
              </a:srgbClr>
            </a:solidFill>
            <a:prstDash val="sysDash"/>
            <a:round/>
            <a:headEnd type="none" w="med" len="med"/>
            <a:tailEnd type="triangle" w="med" len="lg"/>
          </a:ln>
          <a:effectLst/>
        </p:spPr>
      </p:cxnSp>
      <p:cxnSp>
        <p:nvCxnSpPr>
          <p:cNvPr id="208" name="Curved Connector 207"/>
          <p:cNvCxnSpPr>
            <a:stCxn id="77" idx="2"/>
            <a:endCxn id="205" idx="2"/>
          </p:cNvCxnSpPr>
          <p:nvPr/>
        </p:nvCxnSpPr>
        <p:spPr bwMode="auto">
          <a:xfrm rot="10800000">
            <a:off x="1144312" y="3461749"/>
            <a:ext cx="532089" cy="896910"/>
          </a:xfrm>
          <a:prstGeom prst="curvedConnector2">
            <a:avLst/>
          </a:prstGeom>
          <a:solidFill>
            <a:srgbClr val="00B8FF"/>
          </a:solidFill>
          <a:ln w="28575" cap="flat" cmpd="sng" algn="ctr">
            <a:solidFill>
              <a:srgbClr val="D10201"/>
            </a:solidFill>
            <a:prstDash val="sysDash"/>
            <a:round/>
            <a:headEnd type="none" w="med" len="med"/>
            <a:tailEnd type="triangle" w="med" len="lg"/>
          </a:ln>
          <a:effectLst/>
        </p:spPr>
      </p:cxnSp>
      <p:sp>
        <p:nvSpPr>
          <p:cNvPr id="209" name="TextBox 208"/>
          <p:cNvSpPr txBox="1"/>
          <p:nvPr/>
        </p:nvSpPr>
        <p:spPr>
          <a:xfrm>
            <a:off x="533400" y="3916717"/>
            <a:ext cx="901901" cy="184666"/>
          </a:xfrm>
          <a:prstGeom prst="rect">
            <a:avLst/>
          </a:prstGeom>
          <a:noFill/>
        </p:spPr>
        <p:txBody>
          <a:bodyPr wrap="none" lIns="0" tIns="0" rIns="0" bIns="0" rtlCol="0">
            <a:spAutoFit/>
          </a:bodyPr>
          <a:lstStyle/>
          <a:p>
            <a:r>
              <a:rPr lang="en-US" sz="1200" b="1" i="1" dirty="0" smtClean="0">
                <a:solidFill>
                  <a:srgbClr val="D10201"/>
                </a:solidFill>
                <a:latin typeface="+mn-lt"/>
              </a:rPr>
              <a:t>provenance</a:t>
            </a:r>
            <a:endParaRPr lang="en-US" sz="1200" b="1" i="1" dirty="0">
              <a:solidFill>
                <a:srgbClr val="D10201"/>
              </a:solidFill>
              <a:latin typeface="+mn-lt"/>
            </a:endParaRPr>
          </a:p>
        </p:txBody>
      </p:sp>
      <p:sp>
        <p:nvSpPr>
          <p:cNvPr id="210" name="TextBox 209"/>
          <p:cNvSpPr txBox="1"/>
          <p:nvPr/>
        </p:nvSpPr>
        <p:spPr>
          <a:xfrm>
            <a:off x="1617983" y="3810000"/>
            <a:ext cx="363217" cy="184666"/>
          </a:xfrm>
          <a:prstGeom prst="rect">
            <a:avLst/>
          </a:prstGeom>
          <a:noFill/>
        </p:spPr>
        <p:txBody>
          <a:bodyPr wrap="none" lIns="0" tIns="0" rIns="0" bIns="0" rtlCol="0">
            <a:spAutoFit/>
          </a:bodyPr>
          <a:lstStyle/>
          <a:p>
            <a:r>
              <a:rPr lang="en-US" sz="1200" i="1" dirty="0" smtClean="0">
                <a:solidFill>
                  <a:srgbClr val="0000FF"/>
                </a:solidFill>
                <a:latin typeface="+mn-lt"/>
              </a:rPr>
              <a:t>label</a:t>
            </a:r>
            <a:endParaRPr lang="en-US" sz="1200" i="1" dirty="0">
              <a:solidFill>
                <a:srgbClr val="0000FF"/>
              </a:solidFill>
              <a:latin typeface="+mn-lt"/>
            </a:endParaRPr>
          </a:p>
        </p:txBody>
      </p:sp>
      <p:sp>
        <p:nvSpPr>
          <p:cNvPr id="211" name="TextBox 210"/>
          <p:cNvSpPr txBox="1"/>
          <p:nvPr/>
        </p:nvSpPr>
        <p:spPr>
          <a:xfrm>
            <a:off x="8553896" y="4951251"/>
            <a:ext cx="209104" cy="184666"/>
          </a:xfrm>
          <a:prstGeom prst="rect">
            <a:avLst/>
          </a:prstGeom>
          <a:noFill/>
        </p:spPr>
        <p:txBody>
          <a:bodyPr wrap="none" lIns="0" tIns="0" rIns="0" bIns="0" rtlCol="0">
            <a:spAutoFit/>
          </a:bodyPr>
          <a:lstStyle/>
          <a:p>
            <a:r>
              <a:rPr lang="en-US" sz="1200" i="1" dirty="0" err="1" smtClean="0">
                <a:solidFill>
                  <a:srgbClr val="0000FF"/>
                </a:solidFill>
                <a:latin typeface="+mn-lt"/>
              </a:rPr>
              <a:t>uri</a:t>
            </a:r>
            <a:endParaRPr lang="en-US" sz="1200" i="1" dirty="0">
              <a:solidFill>
                <a:srgbClr val="0000FF"/>
              </a:solidFill>
              <a:latin typeface="+mn-lt"/>
            </a:endParaRPr>
          </a:p>
        </p:txBody>
      </p:sp>
      <p:cxnSp>
        <p:nvCxnSpPr>
          <p:cNvPr id="212" name="Curved Connector 211"/>
          <p:cNvCxnSpPr>
            <a:stCxn id="105" idx="3"/>
            <a:endCxn id="77" idx="1"/>
          </p:cNvCxnSpPr>
          <p:nvPr/>
        </p:nvCxnSpPr>
        <p:spPr bwMode="auto">
          <a:xfrm rot="5400000">
            <a:off x="2292993" y="2540721"/>
            <a:ext cx="1439295" cy="1959475"/>
          </a:xfrm>
          <a:prstGeom prst="curvedConnector3">
            <a:avLst>
              <a:gd name="adj1" fmla="val 50000"/>
            </a:avLst>
          </a:prstGeom>
          <a:solidFill>
            <a:srgbClr val="00B8FF"/>
          </a:solidFill>
          <a:ln w="12700" cap="flat" cmpd="sng" algn="ctr">
            <a:solidFill>
              <a:srgbClr val="008000">
                <a:alpha val="50000"/>
              </a:srgbClr>
            </a:solidFill>
            <a:prstDash val="solid"/>
            <a:round/>
            <a:headEnd type="none" w="med" len="med"/>
            <a:tailEnd type="triangle" w="med" len="lg"/>
          </a:ln>
          <a:effectLst/>
        </p:spPr>
      </p:cxnSp>
      <p:cxnSp>
        <p:nvCxnSpPr>
          <p:cNvPr id="214" name="Curved Connector 213"/>
          <p:cNvCxnSpPr>
            <a:stCxn id="106" idx="5"/>
            <a:endCxn id="115" idx="1"/>
          </p:cNvCxnSpPr>
          <p:nvPr/>
        </p:nvCxnSpPr>
        <p:spPr bwMode="auto">
          <a:xfrm rot="16200000" flipH="1">
            <a:off x="7436510" y="3839075"/>
            <a:ext cx="779543" cy="379413"/>
          </a:xfrm>
          <a:prstGeom prst="curvedConnector3">
            <a:avLst>
              <a:gd name="adj1" fmla="val 50000"/>
            </a:avLst>
          </a:prstGeom>
          <a:solidFill>
            <a:srgbClr val="00B8FF"/>
          </a:solidFill>
          <a:ln w="12700" cap="flat" cmpd="sng" algn="ctr">
            <a:solidFill>
              <a:srgbClr val="008000">
                <a:alpha val="50000"/>
              </a:srgbClr>
            </a:solidFill>
            <a:prstDash val="solid"/>
            <a:round/>
            <a:headEnd type="none" w="med" len="med"/>
            <a:tailEnd type="triangle" w="med" len="lg"/>
          </a:ln>
          <a:effectLst/>
        </p:spPr>
      </p:cxnSp>
      <p:sp>
        <p:nvSpPr>
          <p:cNvPr id="215" name="TextBox 214"/>
          <p:cNvSpPr txBox="1"/>
          <p:nvPr/>
        </p:nvSpPr>
        <p:spPr>
          <a:xfrm>
            <a:off x="7693055" y="3764317"/>
            <a:ext cx="765145" cy="184666"/>
          </a:xfrm>
          <a:prstGeom prst="rect">
            <a:avLst/>
          </a:prstGeom>
          <a:noFill/>
        </p:spPr>
        <p:txBody>
          <a:bodyPr wrap="none" lIns="0" tIns="0" rIns="0" bIns="0" rtlCol="0">
            <a:spAutoFit/>
          </a:bodyPr>
          <a:lstStyle/>
          <a:p>
            <a:r>
              <a:rPr lang="en-US" sz="1200" i="1" dirty="0" err="1" smtClean="0">
                <a:solidFill>
                  <a:srgbClr val="008000"/>
                </a:solidFill>
                <a:latin typeface="+mn-lt"/>
              </a:rPr>
              <a:t>isShownAt</a:t>
            </a:r>
            <a:endParaRPr lang="en-US" sz="1200" i="1" dirty="0">
              <a:solidFill>
                <a:srgbClr val="008000"/>
              </a:solidFill>
              <a:latin typeface="+mn-lt"/>
            </a:endParaRPr>
          </a:p>
        </p:txBody>
      </p:sp>
      <p:grpSp>
        <p:nvGrpSpPr>
          <p:cNvPr id="75" name="Group 74"/>
          <p:cNvGrpSpPr/>
          <p:nvPr/>
        </p:nvGrpSpPr>
        <p:grpSpPr>
          <a:xfrm>
            <a:off x="491835" y="2971799"/>
            <a:ext cx="7813965" cy="2895601"/>
            <a:chOff x="491835" y="2971799"/>
            <a:chExt cx="7813965" cy="2895601"/>
          </a:xfrm>
        </p:grpSpPr>
        <p:sp>
          <p:nvSpPr>
            <p:cNvPr id="117" name="Rounded Rectangle 116"/>
            <p:cNvSpPr/>
            <p:nvPr/>
          </p:nvSpPr>
          <p:spPr bwMode="auto">
            <a:xfrm>
              <a:off x="4038600" y="3712406"/>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3" name="Rounded Rectangle 122"/>
            <p:cNvSpPr/>
            <p:nvPr/>
          </p:nvSpPr>
          <p:spPr bwMode="auto">
            <a:xfrm>
              <a:off x="5715000" y="4526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4" name="Rounded Rectangle 123"/>
            <p:cNvSpPr/>
            <p:nvPr/>
          </p:nvSpPr>
          <p:spPr bwMode="auto">
            <a:xfrm>
              <a:off x="75438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5" name="Rounded Rectangle 124"/>
            <p:cNvSpPr/>
            <p:nvPr/>
          </p:nvSpPr>
          <p:spPr bwMode="auto">
            <a:xfrm>
              <a:off x="7772400" y="39929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6" name="Rounded Rectangle 125"/>
            <p:cNvSpPr/>
            <p:nvPr/>
          </p:nvSpPr>
          <p:spPr bwMode="auto">
            <a:xfrm>
              <a:off x="4876800" y="31547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7" name="Rounded Rectangle 126"/>
            <p:cNvSpPr/>
            <p:nvPr/>
          </p:nvSpPr>
          <p:spPr bwMode="auto">
            <a:xfrm>
              <a:off x="3429000" y="3002317"/>
              <a:ext cx="533400" cy="204311"/>
            </a:xfrm>
            <a:prstGeom prst="roundRect">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1000</a:t>
              </a:r>
            </a:p>
          </p:txBody>
        </p:sp>
        <p:sp>
          <p:nvSpPr>
            <p:cNvPr id="128" name="Rounded Rectangle 127"/>
            <p:cNvSpPr/>
            <p:nvPr/>
          </p:nvSpPr>
          <p:spPr bwMode="auto">
            <a:xfrm>
              <a:off x="1143000" y="45835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29" name="Rounded Rectangle 128"/>
            <p:cNvSpPr/>
            <p:nvPr/>
          </p:nvSpPr>
          <p:spPr bwMode="auto">
            <a:xfrm>
              <a:off x="1524002" y="5105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0" name="Rounded Rectangle 129"/>
            <p:cNvSpPr/>
            <p:nvPr/>
          </p:nvSpPr>
          <p:spPr bwMode="auto">
            <a:xfrm>
              <a:off x="2209800" y="45720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1" name="Rounded Rectangle 130"/>
            <p:cNvSpPr/>
            <p:nvPr/>
          </p:nvSpPr>
          <p:spPr bwMode="auto">
            <a:xfrm>
              <a:off x="5867400" y="5574146"/>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2" name="Rounded Rectangle 131"/>
            <p:cNvSpPr/>
            <p:nvPr/>
          </p:nvSpPr>
          <p:spPr bwMode="auto">
            <a:xfrm>
              <a:off x="1905000" y="45720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33" name="Rounded Rectangle 132"/>
            <p:cNvSpPr/>
            <p:nvPr/>
          </p:nvSpPr>
          <p:spPr bwMode="auto">
            <a:xfrm>
              <a:off x="1200725" y="51054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34" name="Rounded Rectangle 133"/>
            <p:cNvSpPr/>
            <p:nvPr/>
          </p:nvSpPr>
          <p:spPr bwMode="auto">
            <a:xfrm>
              <a:off x="28194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6" name="Rounded Rectangle 135"/>
            <p:cNvSpPr/>
            <p:nvPr/>
          </p:nvSpPr>
          <p:spPr bwMode="auto">
            <a:xfrm>
              <a:off x="2514604"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37" name="Rounded Rectangle 136"/>
            <p:cNvSpPr/>
            <p:nvPr/>
          </p:nvSpPr>
          <p:spPr bwMode="auto">
            <a:xfrm>
              <a:off x="5628550" y="29717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38" name="Rounded Rectangle 137"/>
            <p:cNvSpPr/>
            <p:nvPr/>
          </p:nvSpPr>
          <p:spPr bwMode="auto">
            <a:xfrm>
              <a:off x="5943600" y="29718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39" name="Rounded Rectangle 138"/>
            <p:cNvSpPr/>
            <p:nvPr/>
          </p:nvSpPr>
          <p:spPr bwMode="auto">
            <a:xfrm>
              <a:off x="3124200" y="358139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40" name="Rounded Rectangle 139"/>
            <p:cNvSpPr/>
            <p:nvPr/>
          </p:nvSpPr>
          <p:spPr bwMode="auto">
            <a:xfrm>
              <a:off x="3439250" y="358140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41" name="Rounded Rectangle 140"/>
            <p:cNvSpPr/>
            <p:nvPr/>
          </p:nvSpPr>
          <p:spPr bwMode="auto">
            <a:xfrm>
              <a:off x="6847750" y="3786909"/>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42" name="Rounded Rectangle 141"/>
            <p:cNvSpPr/>
            <p:nvPr/>
          </p:nvSpPr>
          <p:spPr bwMode="auto">
            <a:xfrm>
              <a:off x="7162800" y="3786910"/>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43" name="Rounded Rectangle 142"/>
            <p:cNvSpPr/>
            <p:nvPr/>
          </p:nvSpPr>
          <p:spPr bwMode="auto">
            <a:xfrm>
              <a:off x="4419600" y="47244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44" name="Rounded Rectangle 143"/>
            <p:cNvSpPr/>
            <p:nvPr/>
          </p:nvSpPr>
          <p:spPr bwMode="auto">
            <a:xfrm>
              <a:off x="4734650" y="47244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1</a:t>
              </a:r>
            </a:p>
          </p:txBody>
        </p:sp>
        <p:sp>
          <p:nvSpPr>
            <p:cNvPr id="145" name="Rounded Rectangle 144"/>
            <p:cNvSpPr/>
            <p:nvPr/>
          </p:nvSpPr>
          <p:spPr bwMode="auto">
            <a:xfrm>
              <a:off x="491835" y="4583545"/>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46" name="Rounded Rectangle 145"/>
            <p:cNvSpPr/>
            <p:nvPr/>
          </p:nvSpPr>
          <p:spPr bwMode="auto">
            <a:xfrm>
              <a:off x="816405" y="45835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47" name="Rounded Rectangle 146"/>
            <p:cNvSpPr/>
            <p:nvPr/>
          </p:nvSpPr>
          <p:spPr bwMode="auto">
            <a:xfrm>
              <a:off x="3546765" y="4648201"/>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48" name="Rounded Rectangle 147"/>
            <p:cNvSpPr/>
            <p:nvPr/>
          </p:nvSpPr>
          <p:spPr bwMode="auto">
            <a:xfrm>
              <a:off x="2895600" y="4648200"/>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49" name="Rounded Rectangle 148"/>
            <p:cNvSpPr/>
            <p:nvPr/>
          </p:nvSpPr>
          <p:spPr bwMode="auto">
            <a:xfrm>
              <a:off x="3220170" y="4648200"/>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50" name="Rounded Rectangle 149"/>
            <p:cNvSpPr/>
            <p:nvPr/>
          </p:nvSpPr>
          <p:spPr bwMode="auto">
            <a:xfrm>
              <a:off x="4572004" y="5684525"/>
              <a:ext cx="228596" cy="176876"/>
            </a:xfrm>
            <a:prstGeom prst="roundRect">
              <a:avLst/>
            </a:prstGeom>
            <a:solidFill>
              <a:schemeClr val="tx1">
                <a:lumMod val="75000"/>
                <a:lumOff val="25000"/>
              </a:schemeClr>
            </a:solidFill>
            <a:ln w="9525" cap="flat" cmpd="sng" algn="ctr">
              <a:solidFill>
                <a:schemeClr val="tx1">
                  <a:lumMod val="65000"/>
                  <a:lumOff val="3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solidFill>
                    <a:srgbClr val="FFFFFF"/>
                  </a:solidFill>
                  <a:latin typeface="+mj-lt"/>
                  <a:cs typeface="Trebuchet MS"/>
                </a:rPr>
                <a:t>0.5</a:t>
              </a:r>
            </a:p>
          </p:txBody>
        </p:sp>
        <p:sp>
          <p:nvSpPr>
            <p:cNvPr id="151" name="Rounded Rectangle 150"/>
            <p:cNvSpPr/>
            <p:nvPr/>
          </p:nvSpPr>
          <p:spPr bwMode="auto">
            <a:xfrm>
              <a:off x="3920839" y="5684524"/>
              <a:ext cx="316991" cy="182876"/>
            </a:xfrm>
            <a:prstGeom prst="roundRect">
              <a:avLst/>
            </a:prstGeom>
            <a:solidFill>
              <a:schemeClr val="accent3">
                <a:lumMod val="60000"/>
                <a:lumOff val="40000"/>
              </a:schemeClr>
            </a:solidFill>
            <a:ln w="9525" cap="flat" cmpd="sng" algn="ctr">
              <a:solidFill>
                <a:schemeClr val="accent3">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lnSpcReduction="10000"/>
            </a:bodyPr>
            <a:lstStyle/>
            <a:p>
              <a:pPr marL="0" marR="0" indent="0" algn="ctr" defTabSz="914400" rtl="0" eaLnBrk="0" fontAlgn="base" latinLnBrk="0" hangingPunct="0">
                <a:spcBef>
                  <a:spcPct val="0"/>
                </a:spcBef>
                <a:spcAft>
                  <a:spcPct val="0"/>
                </a:spcAft>
                <a:buClrTx/>
                <a:buSzTx/>
                <a:buFontTx/>
                <a:buNone/>
                <a:tabLst/>
              </a:pPr>
              <a:r>
                <a:rPr lang="en-US" sz="1200" b="1" dirty="0" err="1" smtClean="0">
                  <a:solidFill>
                    <a:schemeClr val="accent3">
                      <a:lumMod val="50000"/>
                    </a:schemeClr>
                  </a:solidFill>
                  <a:latin typeface="Trebuchet MS"/>
                  <a:cs typeface="Trebuchet MS"/>
                </a:rPr>
                <a:t>dma</a:t>
              </a:r>
              <a:endParaRPr lang="en-US" sz="1200" b="1" dirty="0" smtClean="0">
                <a:solidFill>
                  <a:schemeClr val="accent3">
                    <a:lumMod val="50000"/>
                  </a:schemeClr>
                </a:solidFill>
                <a:latin typeface="Trebuchet MS"/>
                <a:cs typeface="Trebuchet MS"/>
              </a:endParaRPr>
            </a:p>
          </p:txBody>
        </p:sp>
        <p:sp>
          <p:nvSpPr>
            <p:cNvPr id="152" name="Rounded Rectangle 151"/>
            <p:cNvSpPr/>
            <p:nvPr/>
          </p:nvSpPr>
          <p:spPr bwMode="auto">
            <a:xfrm>
              <a:off x="4245409" y="5684524"/>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sp>
          <p:nvSpPr>
            <p:cNvPr id="153" name="Rounded Rectangle 152"/>
            <p:cNvSpPr/>
            <p:nvPr/>
          </p:nvSpPr>
          <p:spPr bwMode="auto">
            <a:xfrm>
              <a:off x="5551055" y="5574145"/>
              <a:ext cx="315050" cy="179826"/>
            </a:xfrm>
            <a:prstGeom prst="roundRect">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normAutofit fontScale="92500" lnSpcReduction="10000"/>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err="1" smtClean="0">
                  <a:solidFill>
                    <a:schemeClr val="accent6">
                      <a:lumMod val="75000"/>
                    </a:schemeClr>
                  </a:solidFill>
                  <a:latin typeface="Trebuchet MS"/>
                  <a:cs typeface="Trebuchet MS"/>
                </a:rPr>
                <a:t>npg</a:t>
              </a:r>
              <a:endParaRPr lang="en-US" sz="1200" b="1" dirty="0" smtClean="0">
                <a:solidFill>
                  <a:schemeClr val="accent6">
                    <a:lumMod val="75000"/>
                  </a:schemeClr>
                </a:solidFill>
                <a:latin typeface="Trebuchet MS"/>
                <a:cs typeface="Trebuchet MS"/>
              </a:endParaRPr>
            </a:p>
          </p:txBody>
        </p:sp>
      </p:grpSp>
      <p:sp>
        <p:nvSpPr>
          <p:cNvPr id="154" name="TextBox 153"/>
          <p:cNvSpPr txBox="1"/>
          <p:nvPr/>
        </p:nvSpPr>
        <p:spPr>
          <a:xfrm>
            <a:off x="3200400" y="3307117"/>
            <a:ext cx="1209528" cy="184666"/>
          </a:xfrm>
          <a:prstGeom prst="rect">
            <a:avLst/>
          </a:prstGeom>
          <a:noFill/>
        </p:spPr>
        <p:txBody>
          <a:bodyPr wrap="none" lIns="0" tIns="0" rIns="0" bIns="0" rtlCol="0">
            <a:spAutoFit/>
          </a:bodyPr>
          <a:lstStyle/>
          <a:p>
            <a:r>
              <a:rPr lang="en-US" sz="1200" b="1" i="1" dirty="0" err="1" smtClean="0">
                <a:solidFill>
                  <a:srgbClr val="C40005"/>
                </a:solidFill>
                <a:latin typeface="+mn-lt"/>
              </a:rPr>
              <a:t>aggregatedCHO</a:t>
            </a:r>
            <a:endParaRPr lang="en-US" sz="1200" b="1" i="1" dirty="0">
              <a:solidFill>
                <a:srgbClr val="C40005"/>
              </a:solidFill>
              <a:latin typeface="+mn-lt"/>
            </a:endParaRPr>
          </a:p>
        </p:txBody>
      </p:sp>
      <p:sp>
        <p:nvSpPr>
          <p:cNvPr id="155" name="TextBox 154"/>
          <p:cNvSpPr txBox="1"/>
          <p:nvPr/>
        </p:nvSpPr>
        <p:spPr>
          <a:xfrm>
            <a:off x="2667000" y="3122451"/>
            <a:ext cx="808126" cy="184666"/>
          </a:xfrm>
          <a:prstGeom prst="rect">
            <a:avLst/>
          </a:prstGeom>
          <a:noFill/>
        </p:spPr>
        <p:txBody>
          <a:bodyPr wrap="none" lIns="0" tIns="0" rIns="0" bIns="0" rtlCol="0">
            <a:spAutoFit/>
          </a:bodyPr>
          <a:lstStyle/>
          <a:p>
            <a:r>
              <a:rPr lang="en-US" sz="1200" i="1" dirty="0" smtClean="0">
                <a:solidFill>
                  <a:srgbClr val="008000"/>
                </a:solidFill>
                <a:latin typeface="+mn-lt"/>
              </a:rPr>
              <a:t>aggregates</a:t>
            </a:r>
            <a:endParaRPr lang="en-US" sz="1200" i="1" dirty="0">
              <a:solidFill>
                <a:srgbClr val="008000"/>
              </a:solidFill>
              <a:latin typeface="+mn-lt"/>
            </a:endParaRPr>
          </a:p>
        </p:txBody>
      </p:sp>
    </p:spTree>
    <p:extLst>
      <p:ext uri="{BB962C8B-B14F-4D97-AF65-F5344CB8AC3E}">
        <p14:creationId xmlns:p14="http://schemas.microsoft.com/office/powerpoint/2010/main" val="458101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Semantic Model</a:t>
            </a:r>
            <a:endParaRPr lang="en-US" dirty="0"/>
          </a:p>
        </p:txBody>
      </p:sp>
      <p:sp>
        <p:nvSpPr>
          <p:cNvPr id="10" name="Oval 9"/>
          <p:cNvSpPr/>
          <p:nvPr/>
        </p:nvSpPr>
        <p:spPr bwMode="auto">
          <a:xfrm>
            <a:off x="5638800" y="2362200"/>
            <a:ext cx="19050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FF"/>
                </a:solidFill>
                <a:effectLst/>
                <a:latin typeface="+mj-lt"/>
              </a:rPr>
              <a:t>Organization</a:t>
            </a:r>
          </a:p>
        </p:txBody>
      </p:sp>
      <p:sp>
        <p:nvSpPr>
          <p:cNvPr id="11" name="Oval 10"/>
          <p:cNvSpPr/>
          <p:nvPr/>
        </p:nvSpPr>
        <p:spPr bwMode="auto">
          <a:xfrm>
            <a:off x="3200400" y="2362200"/>
            <a:ext cx="8382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City</a:t>
            </a:r>
          </a:p>
        </p:txBody>
      </p:sp>
      <p:sp>
        <p:nvSpPr>
          <p:cNvPr id="12" name="Oval 11"/>
          <p:cNvSpPr/>
          <p:nvPr/>
        </p:nvSpPr>
        <p:spPr bwMode="auto">
          <a:xfrm>
            <a:off x="4495800" y="2362200"/>
            <a:ext cx="8382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State</a:t>
            </a:r>
          </a:p>
        </p:txBody>
      </p:sp>
      <p:cxnSp>
        <p:nvCxnSpPr>
          <p:cNvPr id="28" name="Curved Connector 27"/>
          <p:cNvCxnSpPr>
            <a:stCxn id="25" idx="4"/>
            <a:endCxn id="15" idx="0"/>
          </p:cNvCxnSpPr>
          <p:nvPr/>
        </p:nvCxnSpPr>
        <p:spPr bwMode="auto">
          <a:xfrm rot="5400000">
            <a:off x="1428750" y="3371850"/>
            <a:ext cx="1143000" cy="34290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31" name="Curved Connector 30"/>
          <p:cNvCxnSpPr>
            <a:stCxn id="25" idx="4"/>
            <a:endCxn id="29" idx="0"/>
          </p:cNvCxnSpPr>
          <p:nvPr/>
        </p:nvCxnSpPr>
        <p:spPr bwMode="auto">
          <a:xfrm rot="16200000" flipH="1">
            <a:off x="2241810" y="2901690"/>
            <a:ext cx="1143000" cy="128322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34" name="Curved Connector 33"/>
          <p:cNvCxnSpPr>
            <a:stCxn id="11" idx="4"/>
            <a:endCxn id="30" idx="0"/>
          </p:cNvCxnSpPr>
          <p:nvPr/>
        </p:nvCxnSpPr>
        <p:spPr bwMode="auto">
          <a:xfrm rot="16200000" flipH="1">
            <a:off x="3562350" y="3028950"/>
            <a:ext cx="1143000" cy="102870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38" name="Curved Connector 37"/>
          <p:cNvCxnSpPr>
            <a:stCxn id="12" idx="4"/>
            <a:endCxn id="32" idx="0"/>
          </p:cNvCxnSpPr>
          <p:nvPr/>
        </p:nvCxnSpPr>
        <p:spPr bwMode="auto">
          <a:xfrm rot="16200000" flipH="1">
            <a:off x="4699260" y="3187440"/>
            <a:ext cx="1143000" cy="71172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cxnSp>
        <p:nvCxnSpPr>
          <p:cNvPr id="41" name="Curved Connector 40"/>
          <p:cNvCxnSpPr>
            <a:stCxn id="10" idx="4"/>
            <a:endCxn id="33" idx="0"/>
          </p:cNvCxnSpPr>
          <p:nvPr/>
        </p:nvCxnSpPr>
        <p:spPr bwMode="auto">
          <a:xfrm rot="16200000" flipH="1">
            <a:off x="6096000" y="3467100"/>
            <a:ext cx="1143000" cy="152400"/>
          </a:xfrm>
          <a:prstGeom prst="curvedConnector3">
            <a:avLst>
              <a:gd name="adj1" fmla="val 50000"/>
            </a:avLst>
          </a:prstGeom>
          <a:solidFill>
            <a:srgbClr val="00B8FF"/>
          </a:solidFill>
          <a:ln w="25400" cap="flat" cmpd="sng" algn="ctr">
            <a:solidFill>
              <a:srgbClr val="008000"/>
            </a:solidFill>
            <a:prstDash val="solid"/>
            <a:round/>
            <a:headEnd type="none" w="med" len="med"/>
            <a:tailEnd type="triangle" w="lg" len="lg"/>
          </a:ln>
          <a:effectLst/>
        </p:spPr>
      </p:cxnSp>
      <p:sp>
        <p:nvSpPr>
          <p:cNvPr id="79" name="TextBox 78"/>
          <p:cNvSpPr txBox="1"/>
          <p:nvPr/>
        </p:nvSpPr>
        <p:spPr>
          <a:xfrm>
            <a:off x="14478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80" name="TextBox 79"/>
          <p:cNvSpPr txBox="1"/>
          <p:nvPr/>
        </p:nvSpPr>
        <p:spPr>
          <a:xfrm>
            <a:off x="2514600" y="3152001"/>
            <a:ext cx="1060685" cy="307777"/>
          </a:xfrm>
          <a:prstGeom prst="rect">
            <a:avLst/>
          </a:prstGeom>
          <a:noFill/>
        </p:spPr>
        <p:txBody>
          <a:bodyPr wrap="none" lIns="0" tIns="0" rIns="0" bIns="0" rtlCol="0">
            <a:spAutoFit/>
          </a:bodyPr>
          <a:lstStyle/>
          <a:p>
            <a:r>
              <a:rPr lang="en-US" sz="2000" i="1" dirty="0" smtClean="0">
                <a:solidFill>
                  <a:srgbClr val="EB6615"/>
                </a:solidFill>
                <a:latin typeface="+mn-lt"/>
              </a:rPr>
              <a:t>birthdate</a:t>
            </a:r>
            <a:endParaRPr lang="en-US" sz="2000" i="1" dirty="0">
              <a:solidFill>
                <a:srgbClr val="EB6615"/>
              </a:solidFill>
              <a:latin typeface="+mn-lt"/>
            </a:endParaRPr>
          </a:p>
        </p:txBody>
      </p:sp>
      <p:sp>
        <p:nvSpPr>
          <p:cNvPr id="84" name="TextBox 83"/>
          <p:cNvSpPr txBox="1"/>
          <p:nvPr/>
        </p:nvSpPr>
        <p:spPr>
          <a:xfrm>
            <a:off x="51816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85" name="TextBox 84"/>
          <p:cNvSpPr txBox="1"/>
          <p:nvPr/>
        </p:nvSpPr>
        <p:spPr>
          <a:xfrm>
            <a:off x="67056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104" name="TextBox 103"/>
          <p:cNvSpPr txBox="1"/>
          <p:nvPr/>
        </p:nvSpPr>
        <p:spPr>
          <a:xfrm>
            <a:off x="3962400" y="3152001"/>
            <a:ext cx="704142" cy="307777"/>
          </a:xfrm>
          <a:prstGeom prst="rect">
            <a:avLst/>
          </a:prstGeom>
          <a:noFill/>
        </p:spPr>
        <p:txBody>
          <a:bodyPr wrap="none" lIns="0" tIns="0" rIns="0" bIns="0" rtlCol="0">
            <a:spAutoFit/>
          </a:bodyPr>
          <a:lstStyle/>
          <a:p>
            <a:r>
              <a:rPr lang="en-US" sz="2000" i="1" dirty="0" smtClean="0">
                <a:solidFill>
                  <a:srgbClr val="EB6615"/>
                </a:solidFill>
                <a:latin typeface="+mn-lt"/>
              </a:rPr>
              <a:t>name</a:t>
            </a:r>
            <a:endParaRPr lang="en-US" sz="2000" i="1" dirty="0">
              <a:solidFill>
                <a:srgbClr val="EB6615"/>
              </a:solidFill>
              <a:latin typeface="+mn-lt"/>
            </a:endParaRPr>
          </a:p>
        </p:txBody>
      </p:sp>
      <p:sp>
        <p:nvSpPr>
          <p:cNvPr id="13" name="Slide Number Placeholder 12"/>
          <p:cNvSpPr>
            <a:spLocks noGrp="1"/>
          </p:cNvSpPr>
          <p:nvPr>
            <p:ph type="sldNum" sz="quarter" idx="10"/>
          </p:nvPr>
        </p:nvSpPr>
        <p:spPr/>
        <p:txBody>
          <a:bodyPr/>
          <a:lstStyle/>
          <a:p>
            <a:fld id="{80283411-854A-314E-B4F1-C2993CDE76D1}" type="slidenum">
              <a:rPr lang="en-US" smtClean="0"/>
              <a:pPr/>
              <a:t>6</a:t>
            </a:fld>
            <a:endParaRPr lang="en-US" dirty="0"/>
          </a:p>
        </p:txBody>
      </p:sp>
      <p:sp>
        <p:nvSpPr>
          <p:cNvPr id="25" name="Oval 24"/>
          <p:cNvSpPr/>
          <p:nvPr/>
        </p:nvSpPr>
        <p:spPr bwMode="auto">
          <a:xfrm>
            <a:off x="1600200" y="2362200"/>
            <a:ext cx="1143000" cy="6096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FF"/>
                </a:solidFill>
                <a:effectLst/>
                <a:latin typeface="+mj-lt"/>
              </a:rPr>
              <a:t>Person</a:t>
            </a:r>
          </a:p>
        </p:txBody>
      </p:sp>
      <p:graphicFrame>
        <p:nvGraphicFramePr>
          <p:cNvPr id="20" name="Table 19"/>
          <p:cNvGraphicFramePr>
            <a:graphicFrameLocks noGrp="1"/>
          </p:cNvGraphicFramePr>
          <p:nvPr>
            <p:extLst>
              <p:ext uri="{D42A27DB-BD31-4B8C-83A1-F6EECF244321}">
                <p14:modId xmlns:p14="http://schemas.microsoft.com/office/powerpoint/2010/main" val="2197565842"/>
              </p:ext>
            </p:extLst>
          </p:nvPr>
        </p:nvGraphicFramePr>
        <p:xfrm>
          <a:off x="1066800" y="4130040"/>
          <a:ext cx="6400799" cy="822960"/>
        </p:xfrm>
        <a:graphic>
          <a:graphicData uri="http://schemas.openxmlformats.org/drawingml/2006/table">
            <a:tbl>
              <a:tblPr firstRow="1" bandRow="1">
                <a:tableStyleId>{2D5ABB26-0587-4C30-8999-92F81FD0307C}</a:tableStyleId>
              </a:tblPr>
              <a:tblGrid>
                <a:gridCol w="220717"/>
                <a:gridCol w="1618593"/>
                <a:gridCol w="1103586"/>
                <a:gridCol w="1250731"/>
                <a:gridCol w="735724"/>
                <a:gridCol w="1471448"/>
              </a:tblGrid>
              <a:tr h="228600">
                <a:tc>
                  <a:txBody>
                    <a:bodyPr/>
                    <a:lstStyle/>
                    <a:p>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name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date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city</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state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c>
                  <a:txBody>
                    <a:bodyPr/>
                    <a:lstStyle/>
                    <a:p>
                      <a:r>
                        <a:rPr lang="en-US" sz="1200" b="1" dirty="0" smtClean="0"/>
                        <a:t>workplace</a:t>
                      </a:r>
                      <a:endParaRPr lang="en-US" sz="1200" b="1"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chemeClr val="bg1">
                        <a:lumMod val="75000"/>
                      </a:schemeClr>
                    </a:solidFill>
                  </a:tcPr>
                </a:tc>
              </a:tr>
              <a:tr h="259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1</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Fred Collins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Oct 1959</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Seattle</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WA</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Microsoft</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Trebuchet MS"/>
                          <a:cs typeface="Trebuchet MS"/>
                        </a:rPr>
                        <a:t>2</a:t>
                      </a: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cell3D prstMaterial="dkEdge">
                      <a:bevel w="25400" h="25400"/>
                      <a:lightRig rig="flood" dir="t"/>
                    </a:cell3D>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Tina Peterson </a:t>
                      </a:r>
                      <a:endParaRPr lang="en-US" sz="1200" dirty="0" smtClean="0">
                        <a:effectLst/>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May 1980</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New York</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NY</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r>
                        <a:rPr lang="en-US" sz="1200" dirty="0" smtClean="0"/>
                        <a:t>Google</a:t>
                      </a:r>
                      <a:endParaRPr lang="en-US" sz="1200" b="0" dirty="0">
                        <a:latin typeface="Trebuchet MS"/>
                        <a:cs typeface="Trebuchet MS"/>
                      </a:endParaRPr>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r>
            </a:tbl>
          </a:graphicData>
        </a:graphic>
      </p:graphicFrame>
      <p:grpSp>
        <p:nvGrpSpPr>
          <p:cNvPr id="16" name="Group 15"/>
          <p:cNvGrpSpPr/>
          <p:nvPr/>
        </p:nvGrpSpPr>
        <p:grpSpPr>
          <a:xfrm>
            <a:off x="1295400" y="4114800"/>
            <a:ext cx="6172200" cy="276999"/>
            <a:chOff x="1295400" y="4114800"/>
            <a:chExt cx="6172200" cy="276999"/>
          </a:xfrm>
        </p:grpSpPr>
        <p:sp>
          <p:nvSpPr>
            <p:cNvPr id="15" name="TextBox 14"/>
            <p:cNvSpPr txBox="1"/>
            <p:nvPr/>
          </p:nvSpPr>
          <p:spPr>
            <a:xfrm flipH="1">
              <a:off x="1295400" y="4114800"/>
              <a:ext cx="1066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29" name="TextBox 28"/>
            <p:cNvSpPr txBox="1"/>
            <p:nvPr/>
          </p:nvSpPr>
          <p:spPr>
            <a:xfrm flipH="1">
              <a:off x="2921520" y="4114800"/>
              <a:ext cx="1066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30" name="TextBox 29"/>
            <p:cNvSpPr txBox="1"/>
            <p:nvPr/>
          </p:nvSpPr>
          <p:spPr>
            <a:xfrm flipH="1">
              <a:off x="4038600" y="4114800"/>
              <a:ext cx="12192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32" name="TextBox 31"/>
            <p:cNvSpPr txBox="1"/>
            <p:nvPr/>
          </p:nvSpPr>
          <p:spPr>
            <a:xfrm flipH="1">
              <a:off x="5283720" y="4114800"/>
              <a:ext cx="685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sp>
          <p:nvSpPr>
            <p:cNvPr id="33" name="TextBox 32"/>
            <p:cNvSpPr txBox="1"/>
            <p:nvPr/>
          </p:nvSpPr>
          <p:spPr>
            <a:xfrm flipH="1">
              <a:off x="6019800" y="4114800"/>
              <a:ext cx="1447800" cy="276999"/>
            </a:xfrm>
            <a:prstGeom prst="rect">
              <a:avLst/>
            </a:prstGeom>
            <a:noFill/>
          </p:spPr>
          <p:txBody>
            <a:bodyPr wrap="square" lIns="0" rIns="0" rtlCol="0" anchor="ctr" anchorCtr="0">
              <a:spAutoFit/>
            </a:bodyPr>
            <a:lstStyle/>
            <a:p>
              <a:endParaRPr lang="en-US" sz="1200" dirty="0">
                <a:solidFill>
                  <a:schemeClr val="tx1"/>
                </a:solidFill>
                <a:latin typeface="Trebuchet MS"/>
                <a:cs typeface="Trebuchet MS"/>
              </a:endParaRPr>
            </a:p>
          </p:txBody>
        </p:sp>
      </p:grpSp>
      <p:cxnSp>
        <p:nvCxnSpPr>
          <p:cNvPr id="26" name="Curved Connector 25"/>
          <p:cNvCxnSpPr>
            <a:stCxn id="25" idx="0"/>
            <a:endCxn id="10" idx="0"/>
          </p:cNvCxnSpPr>
          <p:nvPr/>
        </p:nvCxnSpPr>
        <p:spPr bwMode="auto">
          <a:xfrm rot="5400000" flipH="1" flipV="1">
            <a:off x="4381500" y="152400"/>
            <a:ext cx="12700" cy="4419600"/>
          </a:xfrm>
          <a:prstGeom prst="curvedConnector3">
            <a:avLst>
              <a:gd name="adj1" fmla="val 6222047"/>
            </a:avLst>
          </a:prstGeom>
          <a:solidFill>
            <a:srgbClr val="00B8FF"/>
          </a:solidFill>
          <a:ln w="25400" cap="flat" cmpd="sng" algn="ctr">
            <a:solidFill>
              <a:srgbClr val="008000"/>
            </a:solidFill>
            <a:prstDash val="solid"/>
            <a:round/>
            <a:headEnd type="none" w="med" len="med"/>
            <a:tailEnd type="triangle" w="lg" len="lg"/>
          </a:ln>
          <a:effectLst/>
        </p:spPr>
      </p:cxnSp>
      <p:cxnSp>
        <p:nvCxnSpPr>
          <p:cNvPr id="27" name="Curved Connector 26"/>
          <p:cNvCxnSpPr>
            <a:stCxn id="25" idx="7"/>
            <a:endCxn id="11" idx="0"/>
          </p:cNvCxnSpPr>
          <p:nvPr/>
        </p:nvCxnSpPr>
        <p:spPr bwMode="auto">
          <a:xfrm rot="5400000" flipH="1" flipV="1">
            <a:off x="3053019" y="1884993"/>
            <a:ext cx="89274" cy="1043688"/>
          </a:xfrm>
          <a:prstGeom prst="curvedConnector3">
            <a:avLst>
              <a:gd name="adj1" fmla="val 356066"/>
            </a:avLst>
          </a:prstGeom>
          <a:solidFill>
            <a:srgbClr val="00B8FF"/>
          </a:solidFill>
          <a:ln w="25400" cap="flat" cmpd="sng" algn="ctr">
            <a:solidFill>
              <a:srgbClr val="008000"/>
            </a:solidFill>
            <a:prstDash val="solid"/>
            <a:round/>
            <a:headEnd type="none" w="med" len="med"/>
            <a:tailEnd type="triangle" w="lg" len="lg"/>
          </a:ln>
          <a:effectLst/>
        </p:spPr>
      </p:cxnSp>
      <p:cxnSp>
        <p:nvCxnSpPr>
          <p:cNvPr id="35" name="Curved Connector 34"/>
          <p:cNvCxnSpPr>
            <a:stCxn id="11" idx="7"/>
            <a:endCxn id="12" idx="0"/>
          </p:cNvCxnSpPr>
          <p:nvPr/>
        </p:nvCxnSpPr>
        <p:spPr bwMode="auto">
          <a:xfrm rot="5400000" flipH="1" flipV="1">
            <a:off x="4370737" y="1907311"/>
            <a:ext cx="89274" cy="999052"/>
          </a:xfrm>
          <a:prstGeom prst="curvedConnector3">
            <a:avLst>
              <a:gd name="adj1" fmla="val 356066"/>
            </a:avLst>
          </a:prstGeom>
          <a:solidFill>
            <a:srgbClr val="00B8FF"/>
          </a:solidFill>
          <a:ln w="25400" cap="flat" cmpd="sng" algn="ctr">
            <a:solidFill>
              <a:srgbClr val="008000"/>
            </a:solidFill>
            <a:prstDash val="solid"/>
            <a:round/>
            <a:headEnd type="none" w="med" len="med"/>
            <a:tailEnd type="triangle" w="lg" len="lg"/>
          </a:ln>
          <a:effectLst/>
        </p:spPr>
      </p:cxnSp>
      <p:sp>
        <p:nvSpPr>
          <p:cNvPr id="36" name="TextBox 35"/>
          <p:cNvSpPr txBox="1"/>
          <p:nvPr/>
        </p:nvSpPr>
        <p:spPr>
          <a:xfrm>
            <a:off x="2819400" y="1828800"/>
            <a:ext cx="789803" cy="307777"/>
          </a:xfrm>
          <a:prstGeom prst="rect">
            <a:avLst/>
          </a:prstGeom>
          <a:noFill/>
        </p:spPr>
        <p:txBody>
          <a:bodyPr wrap="none" lIns="0" tIns="0" rIns="0" bIns="0" rtlCol="0">
            <a:spAutoFit/>
          </a:bodyPr>
          <a:lstStyle/>
          <a:p>
            <a:r>
              <a:rPr lang="en-US" sz="2000" i="1" dirty="0" err="1" smtClean="0">
                <a:solidFill>
                  <a:srgbClr val="EB6615"/>
                </a:solidFill>
                <a:latin typeface="+mn-lt"/>
              </a:rPr>
              <a:t>bornIn</a:t>
            </a:r>
            <a:endParaRPr lang="en-US" sz="2000" i="1" dirty="0">
              <a:solidFill>
                <a:srgbClr val="EB6615"/>
              </a:solidFill>
              <a:latin typeface="+mn-lt"/>
            </a:endParaRPr>
          </a:p>
        </p:txBody>
      </p:sp>
      <p:sp>
        <p:nvSpPr>
          <p:cNvPr id="37" name="TextBox 36"/>
          <p:cNvSpPr txBox="1"/>
          <p:nvPr/>
        </p:nvSpPr>
        <p:spPr>
          <a:xfrm>
            <a:off x="3886200" y="1247001"/>
            <a:ext cx="1117041" cy="307777"/>
          </a:xfrm>
          <a:prstGeom prst="rect">
            <a:avLst/>
          </a:prstGeom>
          <a:noFill/>
        </p:spPr>
        <p:txBody>
          <a:bodyPr wrap="none" lIns="0" tIns="0" rIns="0" bIns="0" rtlCol="0">
            <a:spAutoFit/>
          </a:bodyPr>
          <a:lstStyle/>
          <a:p>
            <a:r>
              <a:rPr lang="en-US" sz="2000" i="1" dirty="0" err="1" smtClean="0">
                <a:solidFill>
                  <a:srgbClr val="EB6615"/>
                </a:solidFill>
                <a:latin typeface="+mn-lt"/>
              </a:rPr>
              <a:t>worksFor</a:t>
            </a:r>
            <a:endParaRPr lang="en-US" sz="2000" i="1" dirty="0">
              <a:solidFill>
                <a:srgbClr val="EB6615"/>
              </a:solidFill>
              <a:latin typeface="+mn-lt"/>
            </a:endParaRPr>
          </a:p>
        </p:txBody>
      </p:sp>
      <p:sp>
        <p:nvSpPr>
          <p:cNvPr id="39" name="TextBox 38"/>
          <p:cNvSpPr txBox="1"/>
          <p:nvPr/>
        </p:nvSpPr>
        <p:spPr>
          <a:xfrm>
            <a:off x="4191000" y="1828800"/>
            <a:ext cx="618607" cy="307777"/>
          </a:xfrm>
          <a:prstGeom prst="rect">
            <a:avLst/>
          </a:prstGeom>
          <a:noFill/>
        </p:spPr>
        <p:txBody>
          <a:bodyPr wrap="none" lIns="0" tIns="0" rIns="0" bIns="0" rtlCol="0">
            <a:spAutoFit/>
          </a:bodyPr>
          <a:lstStyle/>
          <a:p>
            <a:r>
              <a:rPr lang="en-US" sz="2000" i="1" dirty="0" smtClean="0">
                <a:solidFill>
                  <a:srgbClr val="EB6615"/>
                </a:solidFill>
                <a:latin typeface="+mn-lt"/>
              </a:rPr>
              <a:t>state</a:t>
            </a:r>
            <a:endParaRPr lang="en-US" sz="2000" i="1" dirty="0">
              <a:solidFill>
                <a:srgbClr val="EB6615"/>
              </a:solidFill>
              <a:latin typeface="+mn-lt"/>
            </a:endParaRPr>
          </a:p>
        </p:txBody>
      </p:sp>
      <p:sp>
        <p:nvSpPr>
          <p:cNvPr id="40" name="Subtitle 5"/>
          <p:cNvSpPr txBox="1">
            <a:spLocks/>
          </p:cNvSpPr>
          <p:nvPr/>
        </p:nvSpPr>
        <p:spPr bwMode="auto">
          <a:xfrm>
            <a:off x="501651" y="5583766"/>
            <a:ext cx="396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spcBef>
                <a:spcPts val="800"/>
              </a:spcBef>
              <a:spcAft>
                <a:spcPct val="0"/>
              </a:spcAft>
              <a:buClr>
                <a:srgbClr val="000000"/>
              </a:buClr>
              <a:buSzPct val="100000"/>
              <a:buFont typeface="Arial" charset="0"/>
              <a:buChar char="•"/>
              <a:defRPr sz="3200">
                <a:solidFill>
                  <a:srgbClr val="000000"/>
                </a:solidFill>
                <a:latin typeface="Trebuchet MS"/>
                <a:ea typeface="ＭＳ Ｐゴシック" charset="0"/>
                <a:cs typeface="Trebuchet MS"/>
              </a:defRPr>
            </a:lvl1pPr>
            <a:lvl2pPr marL="741363" indent="-284163" algn="l" defTabSz="457200" rtl="0" eaLnBrk="0" fontAlgn="base" hangingPunct="0">
              <a:spcBef>
                <a:spcPts val="700"/>
              </a:spcBef>
              <a:spcAft>
                <a:spcPct val="0"/>
              </a:spcAft>
              <a:buClr>
                <a:srgbClr val="000000"/>
              </a:buClr>
              <a:buSzPct val="100000"/>
              <a:buFont typeface="Arial" charset="0"/>
              <a:buChar char="–"/>
              <a:defRPr sz="2800">
                <a:solidFill>
                  <a:srgbClr val="000000"/>
                </a:solidFill>
                <a:latin typeface="Trebuchet MS"/>
                <a:ea typeface="ＭＳ Ｐゴシック" charset="0"/>
                <a:cs typeface="Trebuchet MS"/>
              </a:defRPr>
            </a:lvl2pPr>
            <a:lvl3pPr marL="1143000" indent="-228600" algn="l" defTabSz="457200" rtl="0" eaLnBrk="0" fontAlgn="base" hangingPunct="0">
              <a:spcBef>
                <a:spcPts val="600"/>
              </a:spcBef>
              <a:spcAft>
                <a:spcPct val="0"/>
              </a:spcAft>
              <a:buClr>
                <a:srgbClr val="000000"/>
              </a:buClr>
              <a:buSzPct val="100000"/>
              <a:buFont typeface="Arial" charset="0"/>
              <a:buChar char="•"/>
              <a:defRPr sz="2400">
                <a:solidFill>
                  <a:srgbClr val="000000"/>
                </a:solidFill>
                <a:latin typeface="Trebuchet MS"/>
                <a:ea typeface="ＭＳ Ｐゴシック" charset="0"/>
                <a:cs typeface="Trebuchet MS"/>
              </a:defRPr>
            </a:lvl3pPr>
            <a:lvl4pPr marL="16002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Trebuchet MS"/>
                <a:ea typeface="ＭＳ Ｐゴシック" charset="0"/>
                <a:cs typeface="Trebuchet MS"/>
              </a:defRPr>
            </a:lvl4pPr>
            <a:lvl5pPr marL="20574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Trebuchet MS"/>
                <a:ea typeface="ＭＳ Ｐゴシック" charset="0"/>
                <a:cs typeface="Trebuchet M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pPr marL="0" indent="0">
              <a:buNone/>
            </a:pPr>
            <a:r>
              <a:rPr lang="en-US" sz="2400" dirty="0" smtClean="0">
                <a:solidFill>
                  <a:srgbClr val="11628F"/>
                </a:solidFill>
              </a:rPr>
              <a:t>Key ingredient to automate</a:t>
            </a:r>
          </a:p>
        </p:txBody>
      </p:sp>
      <p:sp>
        <p:nvSpPr>
          <p:cNvPr id="42" name="Subtitle 5"/>
          <p:cNvSpPr txBox="1">
            <a:spLocks/>
          </p:cNvSpPr>
          <p:nvPr/>
        </p:nvSpPr>
        <p:spPr bwMode="auto">
          <a:xfrm>
            <a:off x="4572000" y="5257800"/>
            <a:ext cx="4343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spcBef>
                <a:spcPts val="800"/>
              </a:spcBef>
              <a:spcAft>
                <a:spcPct val="0"/>
              </a:spcAft>
              <a:buClr>
                <a:srgbClr val="000000"/>
              </a:buClr>
              <a:buSzPct val="100000"/>
              <a:buFont typeface="Arial" charset="0"/>
              <a:buChar char="•"/>
              <a:defRPr sz="3200">
                <a:solidFill>
                  <a:srgbClr val="000000"/>
                </a:solidFill>
                <a:latin typeface="Trebuchet MS"/>
                <a:ea typeface="ＭＳ Ｐゴシック" charset="0"/>
                <a:cs typeface="Trebuchet MS"/>
              </a:defRPr>
            </a:lvl1pPr>
            <a:lvl2pPr marL="741363" indent="-284163" algn="l" defTabSz="457200" rtl="0" eaLnBrk="0" fontAlgn="base" hangingPunct="0">
              <a:spcBef>
                <a:spcPts val="700"/>
              </a:spcBef>
              <a:spcAft>
                <a:spcPct val="0"/>
              </a:spcAft>
              <a:buClr>
                <a:srgbClr val="000000"/>
              </a:buClr>
              <a:buSzPct val="100000"/>
              <a:buFont typeface="Arial" charset="0"/>
              <a:buChar char="–"/>
              <a:defRPr sz="2800">
                <a:solidFill>
                  <a:srgbClr val="000000"/>
                </a:solidFill>
                <a:latin typeface="Trebuchet MS"/>
                <a:ea typeface="ＭＳ Ｐゴシック" charset="0"/>
                <a:cs typeface="Trebuchet MS"/>
              </a:defRPr>
            </a:lvl2pPr>
            <a:lvl3pPr marL="1143000" indent="-228600" algn="l" defTabSz="457200" rtl="0" eaLnBrk="0" fontAlgn="base" hangingPunct="0">
              <a:spcBef>
                <a:spcPts val="600"/>
              </a:spcBef>
              <a:spcAft>
                <a:spcPct val="0"/>
              </a:spcAft>
              <a:buClr>
                <a:srgbClr val="000000"/>
              </a:buClr>
              <a:buSzPct val="100000"/>
              <a:buFont typeface="Arial" charset="0"/>
              <a:buChar char="•"/>
              <a:defRPr sz="2400">
                <a:solidFill>
                  <a:srgbClr val="000000"/>
                </a:solidFill>
                <a:latin typeface="Trebuchet MS"/>
                <a:ea typeface="ＭＳ Ｐゴシック" charset="0"/>
                <a:cs typeface="Trebuchet MS"/>
              </a:defRPr>
            </a:lvl3pPr>
            <a:lvl4pPr marL="16002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Trebuchet MS"/>
                <a:ea typeface="ＭＳ Ｐゴシック" charset="0"/>
                <a:cs typeface="Trebuchet MS"/>
              </a:defRPr>
            </a:lvl4pPr>
            <a:lvl5pPr marL="20574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Trebuchet MS"/>
                <a:ea typeface="ＭＳ Ｐゴシック" charset="0"/>
                <a:cs typeface="Trebuchet M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pPr marL="0" indent="0">
              <a:buNone/>
            </a:pPr>
            <a:r>
              <a:rPr lang="en-US" sz="2000" dirty="0" smtClean="0">
                <a:solidFill>
                  <a:schemeClr val="tx2">
                    <a:lumMod val="75000"/>
                  </a:schemeClr>
                </a:solidFill>
              </a:rPr>
              <a:t>Source discovery</a:t>
            </a:r>
          </a:p>
          <a:p>
            <a:pPr marL="0" indent="0">
              <a:buNone/>
            </a:pPr>
            <a:r>
              <a:rPr lang="en-US" sz="2000" dirty="0" smtClean="0">
                <a:solidFill>
                  <a:schemeClr val="tx2">
                    <a:lumMod val="75000"/>
                  </a:schemeClr>
                </a:solidFill>
              </a:rPr>
              <a:t>Data integration</a:t>
            </a:r>
          </a:p>
          <a:p>
            <a:pPr marL="0" indent="0">
              <a:buNone/>
            </a:pPr>
            <a:r>
              <a:rPr lang="en-US" sz="2000" dirty="0" smtClean="0">
                <a:solidFill>
                  <a:schemeClr val="tx2">
                    <a:lumMod val="75000"/>
                  </a:schemeClr>
                </a:solidFill>
              </a:rPr>
              <a:t>Publish knowledge graphs</a:t>
            </a:r>
            <a:endParaRPr lang="en-US" sz="2000" dirty="0">
              <a:solidFill>
                <a:schemeClr val="tx2">
                  <a:lumMod val="75000"/>
                </a:schemeClr>
              </a:solidFill>
            </a:endParaRPr>
          </a:p>
        </p:txBody>
      </p:sp>
      <p:sp>
        <p:nvSpPr>
          <p:cNvPr id="2" name="Left Brace 1"/>
          <p:cNvSpPr/>
          <p:nvPr/>
        </p:nvSpPr>
        <p:spPr bwMode="auto">
          <a:xfrm>
            <a:off x="4419600" y="5281085"/>
            <a:ext cx="194732" cy="1219200"/>
          </a:xfrm>
          <a:prstGeom prst="leftBrace">
            <a:avLst/>
          </a:prstGeom>
          <a:noFill/>
          <a:ln w="19050" cap="flat" cmpd="sng" algn="ctr">
            <a:solidFill>
              <a:schemeClr val="tx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smtClean="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9435702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533400"/>
          </a:xfrm>
          <a:noFill/>
          <a:ln>
            <a:noFill/>
          </a:ln>
        </p:spPr>
        <p:txBody>
          <a:bodyPr/>
          <a:lstStyle/>
          <a:p>
            <a:r>
              <a:rPr lang="en-US" dirty="0" smtClean="0">
                <a:solidFill>
                  <a:srgbClr val="D10201"/>
                </a:solidFill>
              </a:rPr>
              <a:t>Final Model in Karma</a:t>
            </a:r>
            <a:endParaRPr lang="en-US" dirty="0">
              <a:solidFill>
                <a:srgbClr val="D10201"/>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60</a:t>
            </a:fld>
            <a:endParaRPr lang="en-US" dirty="0"/>
          </a:p>
        </p:txBody>
      </p:sp>
      <p:grpSp>
        <p:nvGrpSpPr>
          <p:cNvPr id="3" name="Group 2"/>
          <p:cNvGrpSpPr/>
          <p:nvPr/>
        </p:nvGrpSpPr>
        <p:grpSpPr>
          <a:xfrm>
            <a:off x="110760" y="1143000"/>
            <a:ext cx="6518640" cy="304800"/>
            <a:chOff x="228600" y="2590800"/>
            <a:chExt cx="6518640" cy="304800"/>
          </a:xfrm>
        </p:grpSpPr>
        <p:sp>
          <p:nvSpPr>
            <p:cNvPr id="10" name="Rounded Rectangle 9"/>
            <p:cNvSpPr/>
            <p:nvPr/>
          </p:nvSpPr>
          <p:spPr bwMode="auto">
            <a:xfrm>
              <a:off x="2362200" y="264264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2"/>
                </a:rPr>
                <a:t>EDM</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1" name="Rounded Rectangle 10"/>
            <p:cNvSpPr/>
            <p:nvPr/>
          </p:nvSpPr>
          <p:spPr bwMode="auto">
            <a:xfrm>
              <a:off x="2802120" y="2649720"/>
              <a:ext cx="5090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Trebuchet MS"/>
                  <a:cs typeface="Trebuchet MS"/>
                  <a:hlinkClick r:id="rId3"/>
                </a:rPr>
                <a:t>SKOS</a:t>
              </a:r>
              <a:endParaRPr kumimoji="0" lang="en-US" sz="1600" b="0" i="0" u="none" strike="noStrike" cap="none" normalizeH="0" baseline="0" dirty="0" smtClean="0">
                <a:ln>
                  <a:noFill/>
                </a:ln>
                <a:solidFill>
                  <a:srgbClr val="000000"/>
                </a:solidFill>
                <a:effectLst/>
                <a:latin typeface="Trebuchet MS"/>
                <a:cs typeface="Trebuchet MS"/>
              </a:endParaRPr>
            </a:p>
          </p:txBody>
        </p:sp>
        <p:sp>
          <p:nvSpPr>
            <p:cNvPr id="12" name="Rounded Rectangle 11"/>
            <p:cNvSpPr/>
            <p:nvPr/>
          </p:nvSpPr>
          <p:spPr bwMode="auto">
            <a:xfrm>
              <a:off x="3335520" y="2649720"/>
              <a:ext cx="5090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4"/>
                </a:rPr>
                <a:t>FOAF</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3" name="Rounded Rectangle 12"/>
            <p:cNvSpPr/>
            <p:nvPr/>
          </p:nvSpPr>
          <p:spPr bwMode="auto">
            <a:xfrm>
              <a:off x="3844560" y="264972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5"/>
                </a:rPr>
                <a:t>AAC</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4" name="Rounded Rectangle 13"/>
            <p:cNvSpPr/>
            <p:nvPr/>
          </p:nvSpPr>
          <p:spPr bwMode="auto">
            <a:xfrm>
              <a:off x="4689840" y="2649720"/>
              <a:ext cx="1194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6"/>
                </a:rPr>
                <a:t>ElementsGr2</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5" name="Rounded Rectangle 14"/>
            <p:cNvSpPr/>
            <p:nvPr/>
          </p:nvSpPr>
          <p:spPr bwMode="auto">
            <a:xfrm>
              <a:off x="4249920" y="2649720"/>
              <a:ext cx="432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7"/>
                </a:rPr>
                <a:t>ORE</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6" name="Rounded Rectangle 15"/>
            <p:cNvSpPr/>
            <p:nvPr/>
          </p:nvSpPr>
          <p:spPr bwMode="auto">
            <a:xfrm>
              <a:off x="5933400" y="2649720"/>
              <a:ext cx="813840" cy="2286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rebuchet MS"/>
                  <a:cs typeface="Trebuchet MS"/>
                  <a:hlinkClick r:id="rId8"/>
                </a:rPr>
                <a:t>DCTerms</a:t>
              </a:r>
              <a:endParaRPr kumimoji="0" lang="en-US" sz="1600" b="0" i="0" u="none" strike="noStrike" cap="none" normalizeH="0" baseline="0" dirty="0" smtClean="0">
                <a:ln>
                  <a:noFill/>
                </a:ln>
                <a:solidFill>
                  <a:schemeClr val="tx1"/>
                </a:solidFill>
                <a:effectLst/>
                <a:latin typeface="Trebuchet MS"/>
                <a:cs typeface="Trebuchet MS"/>
              </a:endParaRPr>
            </a:p>
          </p:txBody>
        </p:sp>
        <p:sp>
          <p:nvSpPr>
            <p:cNvPr id="18" name="Rounded Rectangle 17"/>
            <p:cNvSpPr/>
            <p:nvPr/>
          </p:nvSpPr>
          <p:spPr bwMode="auto">
            <a:xfrm>
              <a:off x="228600" y="2590800"/>
              <a:ext cx="22860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800" dirty="0" smtClean="0">
                  <a:solidFill>
                    <a:srgbClr val="11628F"/>
                  </a:solidFill>
                  <a:latin typeface="Trebuchet MS"/>
                  <a:cs typeface="Trebuchet MS"/>
                </a:rPr>
                <a:t>Domain ontologies:</a:t>
              </a:r>
              <a:endParaRPr lang="en-US" sz="1800" dirty="0">
                <a:solidFill>
                  <a:srgbClr val="11628F"/>
                </a:solidFill>
                <a:latin typeface="Trebuchet MS"/>
                <a:cs typeface="Trebuchet MS"/>
              </a:endParaRPr>
            </a:p>
          </p:txBody>
        </p:sp>
      </p:grpSp>
      <p:sp>
        <p:nvSpPr>
          <p:cNvPr id="28" name="Rounded Rectangle 27"/>
          <p:cNvSpPr/>
          <p:nvPr/>
        </p:nvSpPr>
        <p:spPr bwMode="auto">
          <a:xfrm>
            <a:off x="110835" y="762000"/>
            <a:ext cx="2667000"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800" dirty="0" smtClean="0">
                <a:solidFill>
                  <a:srgbClr val="11628F"/>
                </a:solidFill>
                <a:latin typeface="Trebuchet MS"/>
                <a:cs typeface="Trebuchet MS"/>
              </a:rPr>
              <a:t>Domain:</a:t>
            </a:r>
            <a:r>
              <a:rPr lang="en-US" sz="1800" dirty="0" smtClean="0">
                <a:solidFill>
                  <a:srgbClr val="000090"/>
                </a:solidFill>
                <a:latin typeface="Trebuchet MS"/>
                <a:cs typeface="Trebuchet MS"/>
              </a:rPr>
              <a:t> </a:t>
            </a:r>
            <a:r>
              <a:rPr lang="en-US" sz="1800" dirty="0" smtClean="0">
                <a:solidFill>
                  <a:schemeClr val="tx1"/>
                </a:solidFill>
                <a:latin typeface="Trebuchet MS"/>
                <a:cs typeface="Trebuchet MS"/>
              </a:rPr>
              <a:t>Museum Data</a:t>
            </a:r>
            <a:endParaRPr lang="en-US" sz="1800" dirty="0">
              <a:solidFill>
                <a:schemeClr val="tx1"/>
              </a:solidFill>
              <a:latin typeface="Trebuchet MS"/>
              <a:cs typeface="Trebuchet MS"/>
            </a:endParaRPr>
          </a:p>
        </p:txBody>
      </p:sp>
      <p:sp>
        <p:nvSpPr>
          <p:cNvPr id="19" name="Rounded Rectangle 18"/>
          <p:cNvSpPr/>
          <p:nvPr/>
        </p:nvSpPr>
        <p:spPr bwMode="auto">
          <a:xfrm>
            <a:off x="123456" y="1524000"/>
            <a:ext cx="8791944" cy="3048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smtClean="0">
                <a:solidFill>
                  <a:schemeClr val="tx2">
                    <a:lumMod val="75000"/>
                  </a:schemeClr>
                </a:solidFill>
                <a:latin typeface="Trebuchet MS"/>
                <a:cs typeface="Trebuchet MS"/>
              </a:rPr>
              <a:t>Source:</a:t>
            </a:r>
            <a:r>
              <a:rPr lang="en-US" sz="1800" dirty="0" smtClean="0">
                <a:solidFill>
                  <a:srgbClr val="000090"/>
                </a:solidFill>
                <a:latin typeface="Trebuchet MS"/>
                <a:cs typeface="Trebuchet MS"/>
              </a:rPr>
              <a:t> </a:t>
            </a:r>
            <a:r>
              <a:rPr lang="en-US" sz="1800" dirty="0" smtClean="0">
                <a:solidFill>
                  <a:schemeClr val="tx1"/>
                </a:solidFill>
                <a:latin typeface="Trebuchet MS"/>
                <a:cs typeface="Trebuchet MS"/>
              </a:rPr>
              <a:t>Detroit Institute of Art </a:t>
            </a:r>
            <a:r>
              <a:rPr lang="en-US" sz="1800" b="1" dirty="0" smtClean="0">
                <a:solidFill>
                  <a:schemeClr val="tx1"/>
                </a:solidFill>
                <a:latin typeface="Trebuchet MS"/>
                <a:cs typeface="Trebuchet MS"/>
                <a:sym typeface="Wingdings"/>
              </a:rPr>
              <a:t> </a:t>
            </a:r>
            <a:r>
              <a:rPr lang="en-US" sz="1800" b="1" dirty="0" err="1" smtClean="0">
                <a:solidFill>
                  <a:schemeClr val="tx1"/>
                </a:solidFill>
                <a:latin typeface="Trebuchet MS"/>
                <a:cs typeface="Trebuchet MS"/>
              </a:rPr>
              <a:t>dia</a:t>
            </a:r>
            <a:r>
              <a:rPr lang="en-US" sz="1800" b="1" dirty="0">
                <a:solidFill>
                  <a:schemeClr val="tx1"/>
                </a:solidFill>
                <a:latin typeface="Trebuchet MS"/>
                <a:cs typeface="Trebuchet MS"/>
              </a:rPr>
              <a:t>(</a:t>
            </a:r>
            <a:r>
              <a:rPr lang="en-US" sz="1800" b="1" dirty="0" err="1">
                <a:solidFill>
                  <a:schemeClr val="tx1"/>
                </a:solidFill>
                <a:latin typeface="Trebuchet MS"/>
                <a:cs typeface="Trebuchet MS"/>
              </a:rPr>
              <a:t>title</a:t>
            </a:r>
            <a:r>
              <a:rPr lang="en-US" sz="1800" b="1" dirty="0" err="1" smtClean="0">
                <a:solidFill>
                  <a:schemeClr val="tx1"/>
                </a:solidFill>
                <a:latin typeface="Trebuchet MS"/>
                <a:cs typeface="Trebuchet MS"/>
              </a:rPr>
              <a:t>,credit,classification,name,imageURL</a:t>
            </a:r>
            <a:r>
              <a:rPr lang="en-US" sz="1800" b="1" dirty="0" smtClean="0">
                <a:solidFill>
                  <a:schemeClr val="tx1"/>
                </a:solidFill>
                <a:latin typeface="Trebuchet MS"/>
                <a:cs typeface="Trebuchet MS"/>
              </a:rPr>
              <a:t>)</a:t>
            </a:r>
            <a:endParaRPr lang="en-US" sz="1800" b="1" dirty="0">
              <a:solidFill>
                <a:schemeClr val="tx1"/>
              </a:solidFill>
              <a:latin typeface="Trebuchet MS"/>
              <a:cs typeface="Trebuchet MS"/>
            </a:endParaRPr>
          </a:p>
        </p:txBody>
      </p:sp>
      <p:pic>
        <p:nvPicPr>
          <p:cNvPr id="7" name="Picture 6"/>
          <p:cNvPicPr>
            <a:picLocks noChangeAspect="1"/>
          </p:cNvPicPr>
          <p:nvPr/>
        </p:nvPicPr>
        <p:blipFill rotWithShape="1">
          <a:blip r:embed="rId9"/>
          <a:srcRect b="17816"/>
          <a:stretch/>
        </p:blipFill>
        <p:spPr>
          <a:xfrm>
            <a:off x="762000" y="1981200"/>
            <a:ext cx="7620000" cy="4645121"/>
          </a:xfrm>
          <a:prstGeom prst="rect">
            <a:avLst/>
          </a:prstGeom>
        </p:spPr>
      </p:pic>
    </p:spTree>
    <p:extLst>
      <p:ext uri="{BB962C8B-B14F-4D97-AF65-F5344CB8AC3E}">
        <p14:creationId xmlns:p14="http://schemas.microsoft.com/office/powerpoint/2010/main" val="3348266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76200" y="3810000"/>
            <a:ext cx="8991600" cy="457200"/>
          </a:xfrm>
        </p:spPr>
        <p:txBody>
          <a:bodyPr>
            <a:normAutofit/>
          </a:bodyPr>
          <a:lstStyle/>
          <a:p>
            <a:pPr marL="0" indent="0" algn="ctr">
              <a:buNone/>
            </a:pPr>
            <a:r>
              <a:rPr lang="en-US" sz="2000" dirty="0" smtClean="0"/>
              <a:t>Compute </a:t>
            </a:r>
            <a:r>
              <a:rPr lang="en-US" sz="2000" dirty="0" smtClean="0">
                <a:solidFill>
                  <a:srgbClr val="EB6615"/>
                </a:solidFill>
              </a:rPr>
              <a:t>precision</a:t>
            </a:r>
            <a:r>
              <a:rPr lang="en-US" sz="2000" dirty="0" smtClean="0">
                <a:solidFill>
                  <a:srgbClr val="C40005"/>
                </a:solidFill>
              </a:rPr>
              <a:t> </a:t>
            </a:r>
            <a:r>
              <a:rPr lang="en-US" sz="2000" dirty="0" smtClean="0"/>
              <a:t>and </a:t>
            </a:r>
            <a:r>
              <a:rPr lang="en-US" sz="2000" dirty="0" smtClean="0">
                <a:solidFill>
                  <a:schemeClr val="accent4"/>
                </a:solidFill>
              </a:rPr>
              <a:t>recall</a:t>
            </a:r>
            <a:r>
              <a:rPr lang="en-US" sz="2000" dirty="0" smtClean="0">
                <a:solidFill>
                  <a:srgbClr val="C40005"/>
                </a:solidFill>
              </a:rPr>
              <a:t> </a:t>
            </a:r>
            <a:r>
              <a:rPr lang="en-US" sz="2000" dirty="0" smtClean="0"/>
              <a:t>between learned models and correct models</a:t>
            </a:r>
            <a:endParaRPr lang="en-US" sz="2000" dirty="0" smtClean="0">
              <a:solidFill>
                <a:srgbClr val="0000FF"/>
              </a:solidFill>
            </a:endParaRPr>
          </a:p>
          <a:p>
            <a:pPr algn="ctr"/>
            <a:endParaRPr lang="en-US" sz="2000" dirty="0" smtClean="0">
              <a:solidFill>
                <a:srgbClr val="0000FF"/>
              </a:solidFill>
            </a:endParaRPr>
          </a:p>
        </p:txBody>
      </p:sp>
      <p:sp>
        <p:nvSpPr>
          <p:cNvPr id="4" name="Slide Number Placeholder 3"/>
          <p:cNvSpPr>
            <a:spLocks noGrp="1"/>
          </p:cNvSpPr>
          <p:nvPr>
            <p:ph type="sldNum" sz="quarter" idx="10"/>
          </p:nvPr>
        </p:nvSpPr>
        <p:spPr>
          <a:xfrm>
            <a:off x="8458200" y="5976600"/>
            <a:ext cx="533400" cy="288925"/>
          </a:xfrm>
        </p:spPr>
        <p:txBody>
          <a:bodyPr/>
          <a:lstStyle/>
          <a:p>
            <a:fld id="{80283411-854A-314E-B4F1-C2993CDE76D1}" type="slidenum">
              <a:rPr lang="en-US" smtClean="0"/>
              <a:pPr/>
              <a:t>61</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103901313"/>
              </p:ext>
            </p:extLst>
          </p:nvPr>
        </p:nvGraphicFramePr>
        <p:xfrm>
          <a:off x="838200" y="4387279"/>
          <a:ext cx="3352421" cy="718121"/>
        </p:xfrm>
        <a:graphic>
          <a:graphicData uri="http://schemas.openxmlformats.org/presentationml/2006/ole">
            <mc:AlternateContent xmlns:mc="http://schemas.openxmlformats.org/markup-compatibility/2006">
              <mc:Choice xmlns:v="urn:schemas-microsoft-com:vml" Requires="v">
                <p:oleObj spid="_x0000_s1880" name="Equation" r:id="rId4" imgW="1879600" imgH="419100" progId="Equation.3">
                  <p:embed/>
                </p:oleObj>
              </mc:Choice>
              <mc:Fallback>
                <p:oleObj name="Equation" r:id="rId4" imgW="1879600" imgH="419100" progId="Equation.3">
                  <p:embed/>
                  <p:pic>
                    <p:nvPicPr>
                      <p:cNvPr id="0" name=""/>
                      <p:cNvPicPr/>
                      <p:nvPr/>
                    </p:nvPicPr>
                    <p:blipFill>
                      <a:blip r:embed="rId5"/>
                      <a:stretch>
                        <a:fillRect/>
                      </a:stretch>
                    </p:blipFill>
                    <p:spPr>
                      <a:xfrm>
                        <a:off x="838200" y="4387279"/>
                        <a:ext cx="3352421" cy="718121"/>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25655951"/>
              </p:ext>
            </p:extLst>
          </p:nvPr>
        </p:nvGraphicFramePr>
        <p:xfrm>
          <a:off x="4957763" y="4387279"/>
          <a:ext cx="2967037" cy="717550"/>
        </p:xfrm>
        <a:graphic>
          <a:graphicData uri="http://schemas.openxmlformats.org/presentationml/2006/ole">
            <mc:AlternateContent xmlns:mc="http://schemas.openxmlformats.org/markup-compatibility/2006">
              <mc:Choice xmlns:v="urn:schemas-microsoft-com:vml" Requires="v">
                <p:oleObj spid="_x0000_s1881" name="Equation" r:id="rId6" imgW="1663700" imgH="419100" progId="Equation.3">
                  <p:embed/>
                </p:oleObj>
              </mc:Choice>
              <mc:Fallback>
                <p:oleObj name="Equation" r:id="rId6" imgW="1663700" imgH="419100" progId="Equation.3">
                  <p:embed/>
                  <p:pic>
                    <p:nvPicPr>
                      <p:cNvPr id="0" name=""/>
                      <p:cNvPicPr/>
                      <p:nvPr/>
                    </p:nvPicPr>
                    <p:blipFill>
                      <a:blip r:embed="rId7"/>
                      <a:stretch>
                        <a:fillRect/>
                      </a:stretch>
                    </p:blipFill>
                    <p:spPr>
                      <a:xfrm>
                        <a:off x="4957763" y="4387279"/>
                        <a:ext cx="2967037" cy="717550"/>
                      </a:xfrm>
                      <a:prstGeom prst="rect">
                        <a:avLst/>
                      </a:prstGeom>
                    </p:spPr>
                  </p:pic>
                </p:oleObj>
              </mc:Fallback>
            </mc:AlternateContent>
          </a:graphicData>
        </a:graphic>
      </p:graphicFrame>
      <p:sp>
        <p:nvSpPr>
          <p:cNvPr id="7" name="Rounded Rectangle 6"/>
          <p:cNvSpPr/>
          <p:nvPr/>
        </p:nvSpPr>
        <p:spPr bwMode="auto">
          <a:xfrm>
            <a:off x="1219200" y="5257800"/>
            <a:ext cx="2971800" cy="3810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600" dirty="0" smtClean="0">
                <a:solidFill>
                  <a:schemeClr val="accent4"/>
                </a:solidFill>
                <a:latin typeface="Trebuchet MS"/>
                <a:cs typeface="Trebuchet MS"/>
              </a:rPr>
              <a:t>How many of the learned relationships are correct?</a:t>
            </a:r>
            <a:endParaRPr lang="en-US" sz="1600" dirty="0">
              <a:solidFill>
                <a:schemeClr val="accent4"/>
              </a:solidFill>
              <a:latin typeface="Trebuchet MS"/>
              <a:cs typeface="Trebuchet MS"/>
            </a:endParaRPr>
          </a:p>
        </p:txBody>
      </p:sp>
      <p:sp>
        <p:nvSpPr>
          <p:cNvPr id="8" name="Rounded Rectangle 7"/>
          <p:cNvSpPr/>
          <p:nvPr/>
        </p:nvSpPr>
        <p:spPr bwMode="auto">
          <a:xfrm>
            <a:off x="5334000" y="5257800"/>
            <a:ext cx="2794000" cy="3810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buNone/>
            </a:pPr>
            <a:r>
              <a:rPr lang="en-US" sz="1600" dirty="0">
                <a:solidFill>
                  <a:srgbClr val="EB6615"/>
                </a:solidFill>
                <a:latin typeface="Trebuchet MS"/>
                <a:cs typeface="Trebuchet MS"/>
              </a:rPr>
              <a:t>How many of the </a:t>
            </a:r>
            <a:r>
              <a:rPr lang="en-US" sz="1600" dirty="0" smtClean="0">
                <a:solidFill>
                  <a:srgbClr val="EB6615"/>
                </a:solidFill>
                <a:latin typeface="Trebuchet MS"/>
                <a:cs typeface="Trebuchet MS"/>
              </a:rPr>
              <a:t>correct relationships </a:t>
            </a:r>
            <a:r>
              <a:rPr lang="en-US" sz="1600" dirty="0">
                <a:solidFill>
                  <a:srgbClr val="EB6615"/>
                </a:solidFill>
                <a:latin typeface="Trebuchet MS"/>
                <a:cs typeface="Trebuchet MS"/>
              </a:rPr>
              <a:t>are </a:t>
            </a:r>
            <a:r>
              <a:rPr lang="en-US" sz="1600" dirty="0" smtClean="0">
                <a:solidFill>
                  <a:srgbClr val="EB6615"/>
                </a:solidFill>
                <a:latin typeface="Trebuchet MS"/>
                <a:cs typeface="Trebuchet MS"/>
              </a:rPr>
              <a:t>learned?</a:t>
            </a:r>
            <a:endParaRPr lang="en-US" sz="1600" dirty="0">
              <a:solidFill>
                <a:srgbClr val="EB6615"/>
              </a:solidFill>
              <a:latin typeface="Trebuchet MS"/>
              <a:cs typeface="Trebuchet MS"/>
            </a:endParaRPr>
          </a:p>
        </p:txBody>
      </p:sp>
      <p:graphicFrame>
        <p:nvGraphicFramePr>
          <p:cNvPr id="9" name="Table 8"/>
          <p:cNvGraphicFramePr>
            <a:graphicFrameLocks noGrp="1"/>
          </p:cNvGraphicFramePr>
          <p:nvPr>
            <p:extLst>
              <p:ext uri="{D42A27DB-BD31-4B8C-83A1-F6EECF244321}">
                <p14:modId xmlns:p14="http://schemas.microsoft.com/office/powerpoint/2010/main" val="1382871733"/>
              </p:ext>
            </p:extLst>
          </p:nvPr>
        </p:nvGraphicFramePr>
        <p:xfrm>
          <a:off x="1371600" y="1066800"/>
          <a:ext cx="6477000" cy="2155374"/>
        </p:xfrm>
        <a:graphic>
          <a:graphicData uri="http://schemas.openxmlformats.org/drawingml/2006/table">
            <a:tbl>
              <a:tblPr bandRow="1">
                <a:tableStyleId>{2D5ABB26-0587-4C30-8999-92F81FD0307C}</a:tableStyleId>
              </a:tblPr>
              <a:tblGrid>
                <a:gridCol w="4343400"/>
                <a:gridCol w="1066800"/>
                <a:gridCol w="1066800"/>
              </a:tblGrid>
              <a:tr h="359229">
                <a:tc>
                  <a:txBody>
                    <a:bodyPr/>
                    <a:lstStyle/>
                    <a:p>
                      <a:pPr algn="ctr"/>
                      <a:r>
                        <a:rPr lang="en-US" sz="1600" b="1" dirty="0" smtClean="0">
                          <a:solidFill>
                            <a:schemeClr val="bg1"/>
                          </a:solidFill>
                          <a:latin typeface="Trebuchet MS"/>
                          <a:cs typeface="Trebuchet MS"/>
                        </a:rPr>
                        <a:t>Evaluation Dataset</a:t>
                      </a:r>
                    </a:p>
                  </a:txBody>
                  <a:tcPr>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smtClean="0">
                          <a:ln>
                            <a:noFill/>
                          </a:ln>
                          <a:solidFill>
                            <a:schemeClr val="bg1"/>
                          </a:solidFill>
                          <a:effectLst/>
                          <a:uLnTx/>
                          <a:uFillTx/>
                          <a:latin typeface="Trebuchet MS"/>
                          <a:cs typeface="Trebuchet MS"/>
                        </a:rPr>
                        <a:t>EDM</a:t>
                      </a:r>
                      <a:endParaRPr lang="en-US" sz="1200" b="1" dirty="0" smtClean="0">
                        <a:solidFill>
                          <a:schemeClr val="bg1"/>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algn="l"/>
                      <a:r>
                        <a:rPr lang="en-US" sz="1600" b="1" dirty="0" smtClean="0">
                          <a:solidFill>
                            <a:schemeClr val="bg1"/>
                          </a:solidFill>
                          <a:latin typeface="Trebuchet MS"/>
                          <a:cs typeface="Trebuchet MS"/>
                        </a:rPr>
                        <a:t>CRM</a:t>
                      </a:r>
                    </a:p>
                  </a:txBody>
                  <a:tcPr>
                    <a:lnL w="12700" cap="flat" cmpd="sng" algn="ctr">
                      <a:solidFill>
                        <a:srgbClr val="1782BF">
                          <a:lumMod val="75000"/>
                        </a:srgbClr>
                      </a:solidFill>
                      <a:prstDash val="solid"/>
                      <a:round/>
                      <a:headEnd type="none" w="med" len="med"/>
                      <a:tailEnd type="none" w="med" len="med"/>
                    </a:lnL>
                    <a:lnB w="12700" cap="flat" cmpd="sng" algn="ctr">
                      <a:solidFill>
                        <a:srgbClr val="1782BF">
                          <a:lumMod val="75000"/>
                        </a:srgbClr>
                      </a:solidFill>
                      <a:prstDash val="solid"/>
                      <a:round/>
                      <a:headEnd type="none" w="med" len="med"/>
                      <a:tailEnd type="none" w="med" len="med"/>
                    </a:lnB>
                    <a:solidFill>
                      <a:srgbClr val="11628F"/>
                    </a:solidFill>
                  </a:tcPr>
                </a:tc>
              </a:tr>
              <a:tr h="359229">
                <a:tc>
                  <a:txBody>
                    <a:bodyPr/>
                    <a:lstStyle/>
                    <a:p>
                      <a:pPr algn="l"/>
                      <a:r>
                        <a:rPr lang="en-US" sz="1600" dirty="0" smtClean="0">
                          <a:solidFill>
                            <a:srgbClr val="11628F"/>
                          </a:solidFill>
                          <a:latin typeface="Trebuchet MS"/>
                          <a:cs typeface="Trebuchet MS"/>
                        </a:rPr>
                        <a:t>#</a:t>
                      </a:r>
                      <a:r>
                        <a:rPr lang="en-US" sz="1600" baseline="0" dirty="0" smtClean="0">
                          <a:solidFill>
                            <a:srgbClr val="11628F"/>
                          </a:solidFill>
                          <a:latin typeface="Trebuchet MS"/>
                          <a:cs typeface="Trebuchet MS"/>
                        </a:rPr>
                        <a:t> </a:t>
                      </a:r>
                      <a:r>
                        <a:rPr lang="en-US" sz="1600" dirty="0" smtClean="0">
                          <a:solidFill>
                            <a:srgbClr val="11628F"/>
                          </a:solidFill>
                          <a:latin typeface="Trebuchet MS"/>
                          <a:cs typeface="Trebuchet MS"/>
                        </a:rPr>
                        <a:t>sources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29</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29</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rgbClr val="11628F"/>
                          </a:solidFill>
                          <a:latin typeface="Trebuchet MS"/>
                          <a:cs typeface="Trebuchet MS"/>
                        </a:rPr>
                        <a:t># classes in the ontologies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119</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147</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rgbClr val="11628F"/>
                          </a:solidFill>
                          <a:latin typeface="Trebuchet MS"/>
                          <a:cs typeface="Trebuchet MS"/>
                        </a:rPr>
                        <a:t># properties in the ontologies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351</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409</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rgbClr val="11628F"/>
                          </a:solidFill>
                          <a:latin typeface="Trebuchet MS"/>
                          <a:cs typeface="Trebuchet MS"/>
                        </a:rPr>
                        <a:t># nodes in the gold standard models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473</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812</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 links in the gold standard models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444</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11628F"/>
                          </a:solidFill>
                          <a:latin typeface="Trebuchet MS"/>
                          <a:cs typeface="Trebuchet MS"/>
                        </a:rPr>
                        <a:t>785</a:t>
                      </a:r>
                      <a:endParaRPr lang="en-US" sz="1600" b="0" dirty="0" smtClean="0">
                        <a:solidFill>
                          <a:srgbClr val="11628F"/>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tcPr>
                </a:tc>
              </a:tr>
            </a:tbl>
          </a:graphicData>
        </a:graphic>
      </p:graphicFrame>
      <p:sp>
        <p:nvSpPr>
          <p:cNvPr id="10" name="Content Placeholder 2"/>
          <p:cNvSpPr txBox="1">
            <a:spLocks/>
          </p:cNvSpPr>
          <p:nvPr/>
        </p:nvSpPr>
        <p:spPr bwMode="auto">
          <a:xfrm>
            <a:off x="228600" y="5943600"/>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normAutofit/>
          </a:bodyPr>
          <a:lstStyle>
            <a:lvl1pPr marL="341313" indent="-341313" algn="l" defTabSz="457200" rtl="0" eaLnBrk="0" fontAlgn="base" hangingPunct="0">
              <a:spcBef>
                <a:spcPts val="800"/>
              </a:spcBef>
              <a:spcAft>
                <a:spcPct val="0"/>
              </a:spcAft>
              <a:buClr>
                <a:srgbClr val="000000"/>
              </a:buClr>
              <a:buSzPct val="100000"/>
              <a:buFont typeface="Arial" charset="0"/>
              <a:buChar char="•"/>
              <a:defRPr sz="3200">
                <a:solidFill>
                  <a:srgbClr val="000000"/>
                </a:solidFill>
                <a:latin typeface="Trebuchet MS"/>
                <a:ea typeface="ＭＳ Ｐゴシック" charset="0"/>
                <a:cs typeface="Trebuchet MS"/>
              </a:defRPr>
            </a:lvl1pPr>
            <a:lvl2pPr marL="741363" indent="-284163" algn="l" defTabSz="457200" rtl="0" eaLnBrk="0" fontAlgn="base" hangingPunct="0">
              <a:spcBef>
                <a:spcPts val="700"/>
              </a:spcBef>
              <a:spcAft>
                <a:spcPct val="0"/>
              </a:spcAft>
              <a:buClr>
                <a:srgbClr val="000000"/>
              </a:buClr>
              <a:buSzPct val="100000"/>
              <a:buFont typeface="Arial" charset="0"/>
              <a:buChar char="–"/>
              <a:defRPr sz="2800">
                <a:solidFill>
                  <a:srgbClr val="000000"/>
                </a:solidFill>
                <a:latin typeface="Trebuchet MS"/>
                <a:ea typeface="ＭＳ Ｐゴシック" charset="0"/>
                <a:cs typeface="Trebuchet MS"/>
              </a:defRPr>
            </a:lvl2pPr>
            <a:lvl3pPr marL="1143000" indent="-228600" algn="l" defTabSz="457200" rtl="0" eaLnBrk="0" fontAlgn="base" hangingPunct="0">
              <a:spcBef>
                <a:spcPts val="600"/>
              </a:spcBef>
              <a:spcAft>
                <a:spcPct val="0"/>
              </a:spcAft>
              <a:buClr>
                <a:srgbClr val="000000"/>
              </a:buClr>
              <a:buSzPct val="100000"/>
              <a:buFont typeface="Arial" charset="0"/>
              <a:buChar char="•"/>
              <a:defRPr sz="2400">
                <a:solidFill>
                  <a:srgbClr val="000000"/>
                </a:solidFill>
                <a:latin typeface="Trebuchet MS"/>
                <a:ea typeface="ＭＳ Ｐゴシック" charset="0"/>
                <a:cs typeface="Trebuchet MS"/>
              </a:defRPr>
            </a:lvl3pPr>
            <a:lvl4pPr marL="16002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Trebuchet MS"/>
                <a:ea typeface="ＭＳ Ｐゴシック" charset="0"/>
                <a:cs typeface="Trebuchet MS"/>
              </a:defRPr>
            </a:lvl4pPr>
            <a:lvl5pPr marL="20574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Trebuchet MS"/>
                <a:ea typeface="ＭＳ Ｐゴシック" charset="0"/>
                <a:cs typeface="Trebuchet M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pPr marL="0" indent="0" algn="ctr">
              <a:buFont typeface="Arial" charset="0"/>
              <a:buNone/>
            </a:pPr>
            <a:r>
              <a:rPr lang="en-US" sz="2000" dirty="0" err="1" smtClean="0">
                <a:solidFill>
                  <a:srgbClr val="11628F"/>
                </a:solidFill>
              </a:rPr>
              <a:t>rel</a:t>
            </a:r>
            <a:r>
              <a:rPr lang="en-US" sz="2000" dirty="0" smtClean="0">
                <a:solidFill>
                  <a:srgbClr val="11628F"/>
                </a:solidFill>
              </a:rPr>
              <a:t>(</a:t>
            </a:r>
            <a:r>
              <a:rPr lang="en-US" sz="2000" dirty="0" err="1" smtClean="0">
                <a:solidFill>
                  <a:srgbClr val="11628F"/>
                </a:solidFill>
              </a:rPr>
              <a:t>sm</a:t>
            </a:r>
            <a:r>
              <a:rPr lang="en-US" sz="2000" dirty="0" smtClean="0">
                <a:solidFill>
                  <a:srgbClr val="11628F"/>
                </a:solidFill>
              </a:rPr>
              <a:t>) is the set of triples &lt;source, link, target&gt; in the semantic model</a:t>
            </a:r>
          </a:p>
          <a:p>
            <a:pPr algn="ctr"/>
            <a:endParaRPr lang="en-US" sz="2000" dirty="0" smtClean="0">
              <a:solidFill>
                <a:srgbClr val="11628F"/>
              </a:solidFill>
            </a:endParaRPr>
          </a:p>
        </p:txBody>
      </p:sp>
    </p:spTree>
    <p:extLst>
      <p:ext uri="{BB962C8B-B14F-4D97-AF65-F5344CB8AC3E}">
        <p14:creationId xmlns:p14="http://schemas.microsoft.com/office/powerpoint/2010/main" val="758387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62</a:t>
            </a:fld>
            <a:endParaRPr lang="en-US" dirty="0"/>
          </a:p>
        </p:txBody>
      </p:sp>
      <p:sp>
        <p:nvSpPr>
          <p:cNvPr id="5" name="Oval 4"/>
          <p:cNvSpPr/>
          <p:nvPr/>
        </p:nvSpPr>
        <p:spPr bwMode="auto">
          <a:xfrm>
            <a:off x="2556187" y="2621317"/>
            <a:ext cx="810491"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Person</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6" name="Oval 5"/>
          <p:cNvSpPr/>
          <p:nvPr/>
        </p:nvSpPr>
        <p:spPr bwMode="auto">
          <a:xfrm>
            <a:off x="1870388" y="1600199"/>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Artwork</a:t>
            </a:r>
          </a:p>
        </p:txBody>
      </p:sp>
      <p:cxnSp>
        <p:nvCxnSpPr>
          <p:cNvPr id="7" name="Curved Connector 6"/>
          <p:cNvCxnSpPr>
            <a:stCxn id="6" idx="4"/>
            <a:endCxn id="5" idx="0"/>
          </p:cNvCxnSpPr>
          <p:nvPr/>
        </p:nvCxnSpPr>
        <p:spPr bwMode="auto">
          <a:xfrm rot="16200000" flipH="1">
            <a:off x="2310753" y="1970637"/>
            <a:ext cx="667514" cy="633845"/>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8" name="Curved Connector 7"/>
          <p:cNvCxnSpPr>
            <a:stCxn id="6" idx="4"/>
            <a:endCxn id="10" idx="0"/>
          </p:cNvCxnSpPr>
          <p:nvPr/>
        </p:nvCxnSpPr>
        <p:spPr bwMode="auto">
          <a:xfrm rot="5400000">
            <a:off x="1746182" y="2039909"/>
            <a:ext cx="667513" cy="4953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9" name="TextBox 8"/>
          <p:cNvSpPr txBox="1"/>
          <p:nvPr/>
        </p:nvSpPr>
        <p:spPr>
          <a:xfrm>
            <a:off x="1489388" y="2057400"/>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10" name="Oval 9"/>
          <p:cNvSpPr/>
          <p:nvPr/>
        </p:nvSpPr>
        <p:spPr bwMode="auto">
          <a:xfrm>
            <a:off x="1336988" y="2621316"/>
            <a:ext cx="990600"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Museum</a:t>
            </a:r>
          </a:p>
        </p:txBody>
      </p:sp>
      <p:sp>
        <p:nvSpPr>
          <p:cNvPr id="33" name="TextBox 32"/>
          <p:cNvSpPr txBox="1"/>
          <p:nvPr/>
        </p:nvSpPr>
        <p:spPr>
          <a:xfrm>
            <a:off x="2556188" y="2057400"/>
            <a:ext cx="630901"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creator</a:t>
            </a:r>
            <a:endParaRPr lang="en-US" sz="1400" i="1" dirty="0">
              <a:solidFill>
                <a:srgbClr val="000000"/>
              </a:solidFill>
              <a:latin typeface="Trebuchet MS"/>
              <a:cs typeface="Trebuchet MS"/>
            </a:endParaRPr>
          </a:p>
        </p:txBody>
      </p:sp>
      <p:sp>
        <p:nvSpPr>
          <p:cNvPr id="35" name="TextBox 34"/>
          <p:cNvSpPr txBox="1"/>
          <p:nvPr/>
        </p:nvSpPr>
        <p:spPr>
          <a:xfrm>
            <a:off x="1489388" y="3200400"/>
            <a:ext cx="1456904" cy="369332"/>
          </a:xfrm>
          <a:prstGeom prst="rect">
            <a:avLst/>
          </a:prstGeom>
          <a:noFill/>
        </p:spPr>
        <p:txBody>
          <a:bodyPr wrap="none" lIns="0" rIns="0" rtlCol="0" anchor="ctr" anchorCtr="0">
            <a:spAutoFit/>
          </a:bodyPr>
          <a:lstStyle/>
          <a:p>
            <a:r>
              <a:rPr lang="en-US" sz="1800" dirty="0" smtClean="0">
                <a:solidFill>
                  <a:schemeClr val="accent4"/>
                </a:solidFill>
                <a:latin typeface="Trebuchet MS"/>
                <a:cs typeface="Trebuchet MS"/>
              </a:rPr>
              <a:t>correct model</a:t>
            </a:r>
            <a:endParaRPr lang="en-US" sz="1800" dirty="0">
              <a:solidFill>
                <a:schemeClr val="accent4"/>
              </a:solidFill>
              <a:latin typeface="Trebuchet MS"/>
              <a:cs typeface="Trebuchet MS"/>
            </a:endParaRPr>
          </a:p>
        </p:txBody>
      </p:sp>
      <p:sp>
        <p:nvSpPr>
          <p:cNvPr id="36" name="Oval 35"/>
          <p:cNvSpPr/>
          <p:nvPr/>
        </p:nvSpPr>
        <p:spPr bwMode="auto">
          <a:xfrm>
            <a:off x="6538806" y="2514600"/>
            <a:ext cx="838200" cy="350519"/>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tx1"/>
                </a:solidFill>
                <a:latin typeface="Trebuchet MS"/>
                <a:cs typeface="Trebuchet MS"/>
              </a:rPr>
              <a:t>Person</a:t>
            </a:r>
            <a:endParaRPr kumimoji="0" lang="en-US" sz="1400" b="0" i="0" u="none" strike="noStrike" cap="none" normalizeH="0" baseline="0" dirty="0" smtClean="0">
              <a:ln>
                <a:noFill/>
              </a:ln>
              <a:solidFill>
                <a:schemeClr val="tx1"/>
              </a:solidFill>
              <a:effectLst/>
              <a:latin typeface="Trebuchet MS"/>
              <a:cs typeface="Trebuchet MS"/>
            </a:endParaRPr>
          </a:p>
        </p:txBody>
      </p:sp>
      <p:sp>
        <p:nvSpPr>
          <p:cNvPr id="37" name="Oval 36"/>
          <p:cNvSpPr/>
          <p:nvPr/>
        </p:nvSpPr>
        <p:spPr bwMode="auto">
          <a:xfrm>
            <a:off x="5853006" y="1493482"/>
            <a:ext cx="914400" cy="353604"/>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Museum</a:t>
            </a:r>
          </a:p>
        </p:txBody>
      </p:sp>
      <p:cxnSp>
        <p:nvCxnSpPr>
          <p:cNvPr id="38" name="Curved Connector 37"/>
          <p:cNvCxnSpPr>
            <a:stCxn id="37" idx="4"/>
            <a:endCxn id="36" idx="0"/>
          </p:cNvCxnSpPr>
          <p:nvPr/>
        </p:nvCxnSpPr>
        <p:spPr bwMode="auto">
          <a:xfrm rot="16200000" flipH="1">
            <a:off x="6300299" y="1856993"/>
            <a:ext cx="667514" cy="647700"/>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cxnSp>
        <p:nvCxnSpPr>
          <p:cNvPr id="39" name="Curved Connector 38"/>
          <p:cNvCxnSpPr>
            <a:stCxn id="41" idx="0"/>
            <a:endCxn id="37" idx="4"/>
          </p:cNvCxnSpPr>
          <p:nvPr/>
        </p:nvCxnSpPr>
        <p:spPr bwMode="auto">
          <a:xfrm rot="5400000" flipH="1" flipV="1">
            <a:off x="5737266" y="1941660"/>
            <a:ext cx="667513" cy="478367"/>
          </a:xfrm>
          <a:prstGeom prst="curvedConnector3">
            <a:avLst>
              <a:gd name="adj1" fmla="val 50000"/>
            </a:avLst>
          </a:prstGeom>
          <a:solidFill>
            <a:srgbClr val="00B8FF"/>
          </a:solidFill>
          <a:ln w="12700" cap="flat" cmpd="sng" algn="ctr">
            <a:solidFill>
              <a:srgbClr val="404040"/>
            </a:solidFill>
            <a:prstDash val="solid"/>
            <a:round/>
            <a:headEnd type="none" w="med" len="med"/>
            <a:tailEnd type="triangle" w="med" len="lg"/>
          </a:ln>
          <a:effectLst/>
        </p:spPr>
      </p:cxnSp>
      <p:sp>
        <p:nvSpPr>
          <p:cNvPr id="40" name="TextBox 39"/>
          <p:cNvSpPr txBox="1"/>
          <p:nvPr/>
        </p:nvSpPr>
        <p:spPr>
          <a:xfrm>
            <a:off x="5240288" y="1981200"/>
            <a:ext cx="691916"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location</a:t>
            </a:r>
            <a:endParaRPr lang="en-US" sz="1400" i="1" dirty="0">
              <a:solidFill>
                <a:srgbClr val="000000"/>
              </a:solidFill>
              <a:latin typeface="Trebuchet MS"/>
              <a:cs typeface="Trebuchet MS"/>
            </a:endParaRPr>
          </a:p>
        </p:txBody>
      </p:sp>
      <p:sp>
        <p:nvSpPr>
          <p:cNvPr id="41" name="Oval 40"/>
          <p:cNvSpPr/>
          <p:nvPr/>
        </p:nvSpPr>
        <p:spPr bwMode="auto">
          <a:xfrm>
            <a:off x="5319605" y="2514599"/>
            <a:ext cx="1024467" cy="350483"/>
          </a:xfrm>
          <a:prstGeom prst="ellipse">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rebuchet MS"/>
                <a:cs typeface="Trebuchet MS"/>
              </a:rPr>
              <a:t>Artwork</a:t>
            </a:r>
          </a:p>
        </p:txBody>
      </p:sp>
      <p:sp>
        <p:nvSpPr>
          <p:cNvPr id="42" name="TextBox 41"/>
          <p:cNvSpPr txBox="1"/>
          <p:nvPr/>
        </p:nvSpPr>
        <p:spPr>
          <a:xfrm>
            <a:off x="6691206" y="1905000"/>
            <a:ext cx="673944" cy="215444"/>
          </a:xfrm>
          <a:prstGeom prst="rect">
            <a:avLst/>
          </a:prstGeom>
          <a:noFill/>
        </p:spPr>
        <p:txBody>
          <a:bodyPr wrap="none" lIns="0" tIns="0" rIns="0" bIns="0" rtlCol="0">
            <a:spAutoFit/>
          </a:bodyPr>
          <a:lstStyle/>
          <a:p>
            <a:r>
              <a:rPr lang="en-US" sz="1400" i="1" dirty="0" smtClean="0">
                <a:solidFill>
                  <a:srgbClr val="000000"/>
                </a:solidFill>
                <a:latin typeface="Trebuchet MS"/>
                <a:cs typeface="Trebuchet MS"/>
              </a:rPr>
              <a:t>founder</a:t>
            </a:r>
            <a:endParaRPr lang="en-US" sz="1400" i="1" dirty="0">
              <a:solidFill>
                <a:srgbClr val="000000"/>
              </a:solidFill>
              <a:latin typeface="Trebuchet MS"/>
              <a:cs typeface="Trebuchet MS"/>
            </a:endParaRPr>
          </a:p>
        </p:txBody>
      </p:sp>
      <p:sp>
        <p:nvSpPr>
          <p:cNvPr id="43" name="TextBox 42"/>
          <p:cNvSpPr txBox="1"/>
          <p:nvPr/>
        </p:nvSpPr>
        <p:spPr>
          <a:xfrm>
            <a:off x="5691502" y="3200400"/>
            <a:ext cx="1493197" cy="369332"/>
          </a:xfrm>
          <a:prstGeom prst="rect">
            <a:avLst/>
          </a:prstGeom>
          <a:noFill/>
        </p:spPr>
        <p:txBody>
          <a:bodyPr wrap="none" lIns="0" rIns="0" rtlCol="0" anchor="ctr" anchorCtr="0">
            <a:spAutoFit/>
          </a:bodyPr>
          <a:lstStyle/>
          <a:p>
            <a:r>
              <a:rPr lang="en-US" sz="1800" dirty="0" smtClean="0">
                <a:solidFill>
                  <a:srgbClr val="EB6615"/>
                </a:solidFill>
                <a:latin typeface="Trebuchet MS"/>
                <a:cs typeface="Trebuchet MS"/>
              </a:rPr>
              <a:t>learned model</a:t>
            </a:r>
            <a:endParaRPr lang="en-US" sz="1800" dirty="0">
              <a:solidFill>
                <a:srgbClr val="EB6615"/>
              </a:solidFill>
              <a:latin typeface="Trebuchet MS"/>
              <a:cs typeface="Trebuchet MS"/>
            </a:endParaRPr>
          </a:p>
        </p:txBody>
      </p:sp>
      <p:sp>
        <p:nvSpPr>
          <p:cNvPr id="44" name="TextBox 43"/>
          <p:cNvSpPr txBox="1"/>
          <p:nvPr/>
        </p:nvSpPr>
        <p:spPr>
          <a:xfrm>
            <a:off x="714072" y="4123492"/>
            <a:ext cx="3394734" cy="707886"/>
          </a:xfrm>
          <a:prstGeom prst="rect">
            <a:avLst/>
          </a:prstGeom>
          <a:noFill/>
        </p:spPr>
        <p:txBody>
          <a:bodyPr wrap="none" lIns="0" rIns="0" rtlCol="0" anchor="ctr" anchorCtr="0">
            <a:spAutoFit/>
          </a:bodyPr>
          <a:lstStyle/>
          <a:p>
            <a:r>
              <a:rPr lang="en-US" sz="2000" b="1" dirty="0" smtClean="0">
                <a:solidFill>
                  <a:schemeClr val="tx2">
                    <a:lumMod val="75000"/>
                  </a:schemeClr>
                </a:solidFill>
                <a:latin typeface="Trebuchet MS"/>
                <a:cs typeface="Trebuchet MS"/>
              </a:rPr>
              <a:t>&lt;</a:t>
            </a:r>
            <a:r>
              <a:rPr lang="en-US" sz="2000" b="1" dirty="0" err="1" smtClean="0">
                <a:solidFill>
                  <a:schemeClr val="tx2">
                    <a:lumMod val="75000"/>
                  </a:schemeClr>
                </a:solidFill>
                <a:latin typeface="Trebuchet MS"/>
                <a:cs typeface="Trebuchet MS"/>
              </a:rPr>
              <a:t>Artwork,location,Museum</a:t>
            </a:r>
            <a:r>
              <a:rPr lang="en-US" sz="2000" b="1" dirty="0" smtClean="0">
                <a:solidFill>
                  <a:schemeClr val="tx2">
                    <a:lumMod val="75000"/>
                  </a:schemeClr>
                </a:solidFill>
                <a:latin typeface="Trebuchet MS"/>
                <a:cs typeface="Trebuchet MS"/>
              </a:rPr>
              <a:t>&gt;</a:t>
            </a:r>
          </a:p>
          <a:p>
            <a:r>
              <a:rPr lang="en-US" sz="2000" dirty="0" smtClean="0">
                <a:solidFill>
                  <a:schemeClr val="tx2">
                    <a:lumMod val="75000"/>
                  </a:schemeClr>
                </a:solidFill>
                <a:latin typeface="Trebuchet MS"/>
                <a:cs typeface="Trebuchet MS"/>
              </a:rPr>
              <a:t>&lt;</a:t>
            </a:r>
            <a:r>
              <a:rPr lang="en-US" sz="2000" dirty="0" err="1" smtClean="0">
                <a:solidFill>
                  <a:schemeClr val="tx2">
                    <a:lumMod val="75000"/>
                  </a:schemeClr>
                </a:solidFill>
                <a:latin typeface="Trebuchet MS"/>
                <a:cs typeface="Trebuchet MS"/>
              </a:rPr>
              <a:t>Artwork,creator,Person</a:t>
            </a:r>
            <a:r>
              <a:rPr lang="en-US" sz="2000" dirty="0">
                <a:solidFill>
                  <a:schemeClr val="tx2">
                    <a:lumMod val="75000"/>
                  </a:schemeClr>
                </a:solidFill>
                <a:latin typeface="Trebuchet MS"/>
                <a:cs typeface="Trebuchet MS"/>
              </a:rPr>
              <a:t>&gt;</a:t>
            </a:r>
          </a:p>
        </p:txBody>
      </p:sp>
      <p:sp>
        <p:nvSpPr>
          <p:cNvPr id="62" name="TextBox 61"/>
          <p:cNvSpPr txBox="1"/>
          <p:nvPr/>
        </p:nvSpPr>
        <p:spPr>
          <a:xfrm>
            <a:off x="4876800" y="4123492"/>
            <a:ext cx="3394734" cy="707886"/>
          </a:xfrm>
          <a:prstGeom prst="rect">
            <a:avLst/>
          </a:prstGeom>
          <a:noFill/>
        </p:spPr>
        <p:txBody>
          <a:bodyPr wrap="none" lIns="0" rIns="0" rtlCol="0" anchor="ctr" anchorCtr="0">
            <a:spAutoFit/>
          </a:bodyPr>
          <a:lstStyle/>
          <a:p>
            <a:r>
              <a:rPr lang="en-US" sz="2000" dirty="0">
                <a:solidFill>
                  <a:srgbClr val="11628F"/>
                </a:solidFill>
                <a:latin typeface="Trebuchet MS"/>
                <a:cs typeface="Trebuchet MS"/>
              </a:rPr>
              <a:t>&lt;</a:t>
            </a:r>
            <a:r>
              <a:rPr lang="en-US" sz="2000" dirty="0" err="1">
                <a:solidFill>
                  <a:srgbClr val="11628F"/>
                </a:solidFill>
                <a:latin typeface="Trebuchet MS"/>
                <a:cs typeface="Trebuchet MS"/>
              </a:rPr>
              <a:t>Museum,founder,Person</a:t>
            </a:r>
            <a:r>
              <a:rPr lang="en-US" sz="2000" dirty="0">
                <a:solidFill>
                  <a:srgbClr val="11628F"/>
                </a:solidFill>
                <a:latin typeface="Trebuchet MS"/>
                <a:cs typeface="Trebuchet MS"/>
              </a:rPr>
              <a:t>&gt;</a:t>
            </a:r>
          </a:p>
          <a:p>
            <a:r>
              <a:rPr lang="en-US" sz="2000" b="1" dirty="0" smtClean="0">
                <a:solidFill>
                  <a:srgbClr val="11628F"/>
                </a:solidFill>
                <a:latin typeface="Trebuchet MS"/>
                <a:cs typeface="Trebuchet MS"/>
              </a:rPr>
              <a:t>&lt;</a:t>
            </a:r>
            <a:r>
              <a:rPr lang="en-US" sz="2000" b="1" dirty="0" err="1" smtClean="0">
                <a:solidFill>
                  <a:srgbClr val="11628F"/>
                </a:solidFill>
                <a:latin typeface="Trebuchet MS"/>
                <a:cs typeface="Trebuchet MS"/>
              </a:rPr>
              <a:t>Artwork,location,Museum</a:t>
            </a:r>
            <a:r>
              <a:rPr lang="en-US" sz="2000" b="1" dirty="0" smtClean="0">
                <a:solidFill>
                  <a:srgbClr val="11628F"/>
                </a:solidFill>
                <a:latin typeface="Trebuchet MS"/>
                <a:cs typeface="Trebuchet MS"/>
              </a:rPr>
              <a:t>&gt;</a:t>
            </a:r>
          </a:p>
        </p:txBody>
      </p:sp>
      <p:sp>
        <p:nvSpPr>
          <p:cNvPr id="63" name="TextBox 62"/>
          <p:cNvSpPr txBox="1"/>
          <p:nvPr/>
        </p:nvSpPr>
        <p:spPr>
          <a:xfrm>
            <a:off x="5243406" y="5257800"/>
            <a:ext cx="2440504" cy="646331"/>
          </a:xfrm>
          <a:prstGeom prst="rect">
            <a:avLst/>
          </a:prstGeom>
          <a:noFill/>
        </p:spPr>
        <p:txBody>
          <a:bodyPr wrap="square" lIns="0" rIns="0" rtlCol="0" anchor="ctr" anchorCtr="0">
            <a:spAutoFit/>
          </a:bodyPr>
          <a:lstStyle/>
          <a:p>
            <a:pPr algn="ctr"/>
            <a:r>
              <a:rPr lang="en-US" sz="1800" dirty="0" smtClean="0">
                <a:solidFill>
                  <a:srgbClr val="11628F"/>
                </a:solidFill>
                <a:latin typeface="Trebuchet MS"/>
                <a:cs typeface="Trebuchet MS"/>
              </a:rPr>
              <a:t>Precision:</a:t>
            </a:r>
            <a:r>
              <a:rPr lang="en-US" sz="1800" dirty="0" smtClean="0">
                <a:solidFill>
                  <a:schemeClr val="tx1"/>
                </a:solidFill>
                <a:latin typeface="Trebuchet MS"/>
                <a:cs typeface="Trebuchet MS"/>
              </a:rPr>
              <a:t> </a:t>
            </a:r>
            <a:r>
              <a:rPr lang="en-US" sz="1800" dirty="0" smtClean="0">
                <a:solidFill>
                  <a:srgbClr val="EB6615"/>
                </a:solidFill>
                <a:latin typeface="Trebuchet MS"/>
                <a:cs typeface="Trebuchet MS"/>
              </a:rPr>
              <a:t>0.5</a:t>
            </a:r>
          </a:p>
          <a:p>
            <a:pPr algn="ctr"/>
            <a:r>
              <a:rPr lang="en-US" sz="1800" dirty="0" smtClean="0">
                <a:solidFill>
                  <a:srgbClr val="11628F"/>
                </a:solidFill>
                <a:latin typeface="Trebuchet MS"/>
                <a:cs typeface="Trebuchet MS"/>
              </a:rPr>
              <a:t>Recall:</a:t>
            </a:r>
            <a:r>
              <a:rPr lang="en-US" sz="1800" dirty="0" smtClean="0">
                <a:solidFill>
                  <a:schemeClr val="tx1"/>
                </a:solidFill>
                <a:latin typeface="Trebuchet MS"/>
                <a:cs typeface="Trebuchet MS"/>
              </a:rPr>
              <a:t> </a:t>
            </a:r>
            <a:r>
              <a:rPr lang="en-US" sz="1800" dirty="0" smtClean="0">
                <a:solidFill>
                  <a:schemeClr val="accent4"/>
                </a:solidFill>
                <a:latin typeface="Trebuchet MS"/>
                <a:cs typeface="Trebuchet MS"/>
              </a:rPr>
              <a:t>0.5</a:t>
            </a:r>
            <a:endParaRPr lang="en-US" sz="1800" dirty="0">
              <a:solidFill>
                <a:schemeClr val="accent4"/>
              </a:solidFill>
              <a:latin typeface="Trebuchet MS"/>
              <a:cs typeface="Trebuchet MS"/>
            </a:endParaRPr>
          </a:p>
        </p:txBody>
      </p:sp>
    </p:spTree>
    <p:extLst>
      <p:ext uri="{BB962C8B-B14F-4D97-AF65-F5344CB8AC3E}">
        <p14:creationId xmlns:p14="http://schemas.microsoft.com/office/powerpoint/2010/main" val="1932974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a:t>
            </a:r>
            <a:endParaRPr lang="en-US" dirty="0"/>
          </a:p>
        </p:txBody>
      </p:sp>
      <p:sp>
        <p:nvSpPr>
          <p:cNvPr id="3" name="Content Placeholder 2"/>
          <p:cNvSpPr>
            <a:spLocks noGrp="1"/>
          </p:cNvSpPr>
          <p:nvPr>
            <p:ph idx="1"/>
          </p:nvPr>
        </p:nvSpPr>
        <p:spPr>
          <a:xfrm>
            <a:off x="228600" y="1143000"/>
            <a:ext cx="8458201" cy="609600"/>
          </a:xfrm>
        </p:spPr>
        <p:txBody>
          <a:bodyPr/>
          <a:lstStyle/>
          <a:p>
            <a:pPr marL="0" indent="0" algn="ctr">
              <a:buNone/>
            </a:pPr>
            <a:r>
              <a:rPr lang="en-US" dirty="0" smtClean="0"/>
              <a:t>correct semantic types are given</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63</a:t>
            </a:fld>
            <a:endParaRPr lang="en-US" dirty="0"/>
          </a:p>
        </p:txBody>
      </p:sp>
      <p:sp>
        <p:nvSpPr>
          <p:cNvPr id="8" name="TextBox 7"/>
          <p:cNvSpPr txBox="1"/>
          <p:nvPr/>
        </p:nvSpPr>
        <p:spPr>
          <a:xfrm rot="21080648">
            <a:off x="5740031" y="2503208"/>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EDM</a:t>
            </a:r>
            <a:endParaRPr lang="en-US" dirty="0">
              <a:solidFill>
                <a:schemeClr val="bg1"/>
              </a:solidFill>
            </a:endParaRPr>
          </a:p>
        </p:txBody>
      </p:sp>
      <p:sp>
        <p:nvSpPr>
          <p:cNvPr id="9" name="TextBox 8"/>
          <p:cNvSpPr txBox="1"/>
          <p:nvPr/>
        </p:nvSpPr>
        <p:spPr>
          <a:xfrm rot="21080648">
            <a:off x="2311031" y="5246408"/>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CRM</a:t>
            </a:r>
            <a:endParaRPr lang="en-US" dirty="0">
              <a:solidFill>
                <a:schemeClr val="bg1"/>
              </a:solidFill>
            </a:endParaRPr>
          </a:p>
        </p:txBody>
      </p:sp>
      <p:graphicFrame>
        <p:nvGraphicFramePr>
          <p:cNvPr id="10" name="Chart 9"/>
          <p:cNvGraphicFramePr>
            <a:graphicFrameLocks/>
          </p:cNvGraphicFramePr>
          <p:nvPr>
            <p:extLst>
              <p:ext uri="{D42A27DB-BD31-4B8C-83A1-F6EECF244321}">
                <p14:modId xmlns:p14="http://schemas.microsoft.com/office/powerpoint/2010/main" val="1977568068"/>
              </p:ext>
            </p:extLst>
          </p:nvPr>
        </p:nvGraphicFramePr>
        <p:xfrm>
          <a:off x="381000" y="1828800"/>
          <a:ext cx="5120640" cy="23774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1735782140"/>
              </p:ext>
            </p:extLst>
          </p:nvPr>
        </p:nvGraphicFramePr>
        <p:xfrm>
          <a:off x="3505200" y="4343400"/>
          <a:ext cx="5118588" cy="23703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8504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64</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2447576777"/>
              </p:ext>
            </p:extLst>
          </p:nvPr>
        </p:nvGraphicFramePr>
        <p:xfrm>
          <a:off x="457200" y="1905000"/>
          <a:ext cx="5116067" cy="23748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3075180500"/>
              </p:ext>
            </p:extLst>
          </p:nvPr>
        </p:nvGraphicFramePr>
        <p:xfrm>
          <a:off x="3352800" y="4343400"/>
          <a:ext cx="5116066" cy="237489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rot="21080648">
            <a:off x="5740031" y="2579408"/>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EDM</a:t>
            </a:r>
            <a:endParaRPr lang="en-US" dirty="0">
              <a:solidFill>
                <a:schemeClr val="bg1"/>
              </a:solidFill>
            </a:endParaRPr>
          </a:p>
        </p:txBody>
      </p:sp>
      <p:sp>
        <p:nvSpPr>
          <p:cNvPr id="8" name="TextBox 7"/>
          <p:cNvSpPr txBox="1"/>
          <p:nvPr/>
        </p:nvSpPr>
        <p:spPr>
          <a:xfrm rot="21080648">
            <a:off x="2387231" y="5170208"/>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CRM</a:t>
            </a:r>
            <a:endParaRPr lang="en-US" dirty="0">
              <a:solidFill>
                <a:schemeClr val="bg1"/>
              </a:solidFill>
            </a:endParaRPr>
          </a:p>
        </p:txBody>
      </p:sp>
      <p:sp>
        <p:nvSpPr>
          <p:cNvPr id="10" name="Content Placeholder 2"/>
          <p:cNvSpPr>
            <a:spLocks noGrp="1"/>
          </p:cNvSpPr>
          <p:nvPr>
            <p:ph idx="1"/>
          </p:nvPr>
        </p:nvSpPr>
        <p:spPr>
          <a:xfrm>
            <a:off x="228600" y="1143000"/>
            <a:ext cx="8458201" cy="609600"/>
          </a:xfrm>
        </p:spPr>
        <p:txBody>
          <a:bodyPr/>
          <a:lstStyle/>
          <a:p>
            <a:pPr marL="0" indent="0" algn="ctr">
              <a:buNone/>
            </a:pPr>
            <a:r>
              <a:rPr lang="en-US" dirty="0" smtClean="0"/>
              <a:t>correct semantic types are given</a:t>
            </a:r>
            <a:endParaRPr lang="en-US" dirty="0"/>
          </a:p>
        </p:txBody>
      </p:sp>
    </p:spTree>
    <p:extLst>
      <p:ext uri="{BB962C8B-B14F-4D97-AF65-F5344CB8AC3E}">
        <p14:creationId xmlns:p14="http://schemas.microsoft.com/office/powerpoint/2010/main" val="1907401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65</a:t>
            </a:fld>
            <a:endParaRPr lang="en-US" dirty="0"/>
          </a:p>
        </p:txBody>
      </p:sp>
      <p:sp>
        <p:nvSpPr>
          <p:cNvPr id="5" name="Content Placeholder 2"/>
          <p:cNvSpPr>
            <a:spLocks noGrp="1"/>
          </p:cNvSpPr>
          <p:nvPr>
            <p:ph idx="1"/>
          </p:nvPr>
        </p:nvSpPr>
        <p:spPr>
          <a:xfrm>
            <a:off x="228600" y="1143000"/>
            <a:ext cx="8610599" cy="685800"/>
          </a:xfrm>
        </p:spPr>
        <p:txBody>
          <a:bodyPr/>
          <a:lstStyle/>
          <a:p>
            <a:pPr marL="0" indent="0" algn="ctr">
              <a:buNone/>
            </a:pPr>
            <a:r>
              <a:rPr lang="en-US" dirty="0" smtClean="0"/>
              <a:t>learn semantic types, pick top K candidates</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2403852369"/>
              </p:ext>
            </p:extLst>
          </p:nvPr>
        </p:nvGraphicFramePr>
        <p:xfrm>
          <a:off x="457200" y="1981200"/>
          <a:ext cx="5120640" cy="23774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867308578"/>
              </p:ext>
            </p:extLst>
          </p:nvPr>
        </p:nvGraphicFramePr>
        <p:xfrm>
          <a:off x="3505200" y="4343400"/>
          <a:ext cx="5120640" cy="237744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rot="21080648">
            <a:off x="5740031" y="2503208"/>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EDM</a:t>
            </a:r>
            <a:endParaRPr lang="en-US" dirty="0">
              <a:solidFill>
                <a:schemeClr val="bg1"/>
              </a:solidFill>
            </a:endParaRPr>
          </a:p>
        </p:txBody>
      </p:sp>
      <p:sp>
        <p:nvSpPr>
          <p:cNvPr id="9" name="TextBox 8"/>
          <p:cNvSpPr txBox="1"/>
          <p:nvPr/>
        </p:nvSpPr>
        <p:spPr>
          <a:xfrm rot="21080648">
            <a:off x="2311031" y="5246408"/>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CRM</a:t>
            </a:r>
            <a:endParaRPr lang="en-US" dirty="0">
              <a:solidFill>
                <a:schemeClr val="bg1"/>
              </a:solidFill>
            </a:endParaRPr>
          </a:p>
        </p:txBody>
      </p:sp>
    </p:spTree>
    <p:extLst>
      <p:ext uri="{BB962C8B-B14F-4D97-AF65-F5344CB8AC3E}">
        <p14:creationId xmlns:p14="http://schemas.microsoft.com/office/powerpoint/2010/main" val="3634151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a:t>
            </a:r>
            <a:endParaRPr lang="en-US" dirty="0"/>
          </a:p>
        </p:txBody>
      </p:sp>
      <p:sp>
        <p:nvSpPr>
          <p:cNvPr id="3" name="Content Placeholder 2"/>
          <p:cNvSpPr>
            <a:spLocks noGrp="1"/>
          </p:cNvSpPr>
          <p:nvPr>
            <p:ph idx="1"/>
          </p:nvPr>
        </p:nvSpPr>
        <p:spPr>
          <a:xfrm>
            <a:off x="228600" y="1143000"/>
            <a:ext cx="8610599" cy="685800"/>
          </a:xfrm>
        </p:spPr>
        <p:txBody>
          <a:bodyPr/>
          <a:lstStyle/>
          <a:p>
            <a:pPr marL="0" indent="0" algn="ctr">
              <a:buNone/>
            </a:pPr>
            <a:r>
              <a:rPr lang="en-US" dirty="0" smtClean="0"/>
              <a:t>learn semantic types, pick top K candidates</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66</a:t>
            </a:fld>
            <a:endParaRPr lang="en-US" dirty="0"/>
          </a:p>
        </p:txBody>
      </p:sp>
      <p:graphicFrame>
        <p:nvGraphicFramePr>
          <p:cNvPr id="9" name="Chart 8"/>
          <p:cNvGraphicFramePr>
            <a:graphicFrameLocks/>
          </p:cNvGraphicFramePr>
          <p:nvPr>
            <p:extLst>
              <p:ext uri="{D42A27DB-BD31-4B8C-83A1-F6EECF244321}">
                <p14:modId xmlns:p14="http://schemas.microsoft.com/office/powerpoint/2010/main" val="1740175365"/>
              </p:ext>
            </p:extLst>
          </p:nvPr>
        </p:nvGraphicFramePr>
        <p:xfrm>
          <a:off x="609600" y="1828800"/>
          <a:ext cx="5120640" cy="23774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4194896228"/>
              </p:ext>
            </p:extLst>
          </p:nvPr>
        </p:nvGraphicFramePr>
        <p:xfrm>
          <a:off x="3505200" y="4343400"/>
          <a:ext cx="5120640" cy="237744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rot="21080648">
            <a:off x="5941449" y="2583082"/>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EDM</a:t>
            </a:r>
            <a:endParaRPr lang="en-US" dirty="0">
              <a:solidFill>
                <a:schemeClr val="bg1"/>
              </a:solidFill>
            </a:endParaRPr>
          </a:p>
        </p:txBody>
      </p:sp>
      <p:sp>
        <p:nvSpPr>
          <p:cNvPr id="12" name="TextBox 11"/>
          <p:cNvSpPr txBox="1"/>
          <p:nvPr/>
        </p:nvSpPr>
        <p:spPr>
          <a:xfrm rot="21080648">
            <a:off x="2311031" y="5170208"/>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CRM</a:t>
            </a:r>
            <a:endParaRPr lang="en-US" dirty="0">
              <a:solidFill>
                <a:schemeClr val="bg1"/>
              </a:solidFill>
            </a:endParaRPr>
          </a:p>
        </p:txBody>
      </p:sp>
    </p:spTree>
    <p:extLst>
      <p:ext uri="{BB962C8B-B14F-4D97-AF65-F5344CB8AC3E}">
        <p14:creationId xmlns:p14="http://schemas.microsoft.com/office/powerpoint/2010/main" val="1771995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67</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346012008"/>
              </p:ext>
            </p:extLst>
          </p:nvPr>
        </p:nvGraphicFramePr>
        <p:xfrm>
          <a:off x="304800" y="1905000"/>
          <a:ext cx="5116067" cy="23748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2255033882"/>
              </p:ext>
            </p:extLst>
          </p:nvPr>
        </p:nvGraphicFramePr>
        <p:xfrm>
          <a:off x="3505200" y="4343400"/>
          <a:ext cx="5116067" cy="237489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rot="21080648">
            <a:off x="5511431" y="2503208"/>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EDM</a:t>
            </a:r>
            <a:endParaRPr lang="en-US" dirty="0">
              <a:solidFill>
                <a:schemeClr val="bg1"/>
              </a:solidFill>
            </a:endParaRPr>
          </a:p>
        </p:txBody>
      </p:sp>
      <p:sp>
        <p:nvSpPr>
          <p:cNvPr id="8" name="TextBox 7"/>
          <p:cNvSpPr txBox="1"/>
          <p:nvPr/>
        </p:nvSpPr>
        <p:spPr>
          <a:xfrm rot="21080648">
            <a:off x="2387231" y="5170208"/>
            <a:ext cx="891520" cy="400110"/>
          </a:xfrm>
          <a:prstGeom prst="rect">
            <a:avLst/>
          </a:prstGeom>
          <a:solidFill>
            <a:srgbClr val="4BACC6"/>
          </a:solidFill>
          <a:effectLst>
            <a:outerShdw blurRad="50800" dist="38100" dir="2700000">
              <a:srgbClr val="000000">
                <a:alpha val="43000"/>
              </a:srgbClr>
            </a:outerShdw>
          </a:effectLst>
        </p:spPr>
        <p:txBody>
          <a:bodyPr wrap="square" rtlCol="0">
            <a:spAutoFit/>
          </a:bodyPr>
          <a:lstStyle>
            <a:defPPr>
              <a:defRPr lang="en-GB"/>
            </a:defPPr>
            <a:lvl1pPr marL="0" marR="0" lvl="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a:ln>
                  <a:noFill/>
                </a:ln>
                <a:solidFill>
                  <a:sysClr val="window" lastClr="FFFFFF"/>
                </a:solidFill>
                <a:effectLst/>
                <a:uLnTx/>
                <a:uFillTx/>
                <a:latin typeface="Trebuchet MS"/>
                <a:cs typeface="Trebuchet MS"/>
              </a:defRPr>
            </a:lvl1pPr>
          </a:lstStyle>
          <a:p>
            <a:pPr eaLnBrk="0" fontAlgn="base" hangingPunct="0">
              <a:spcBef>
                <a:spcPct val="0"/>
              </a:spcBef>
              <a:spcAft>
                <a:spcPct val="0"/>
              </a:spcAft>
            </a:pPr>
            <a:r>
              <a:rPr lang="en-US" dirty="0" smtClean="0">
                <a:solidFill>
                  <a:schemeClr val="bg1"/>
                </a:solidFill>
              </a:rPr>
              <a:t>CRM</a:t>
            </a:r>
            <a:endParaRPr lang="en-US" dirty="0">
              <a:solidFill>
                <a:schemeClr val="bg1"/>
              </a:solidFill>
            </a:endParaRPr>
          </a:p>
        </p:txBody>
      </p:sp>
      <p:sp>
        <p:nvSpPr>
          <p:cNvPr id="9" name="Content Placeholder 2"/>
          <p:cNvSpPr>
            <a:spLocks noGrp="1"/>
          </p:cNvSpPr>
          <p:nvPr>
            <p:ph idx="1"/>
          </p:nvPr>
        </p:nvSpPr>
        <p:spPr>
          <a:xfrm>
            <a:off x="228600" y="1143000"/>
            <a:ext cx="8610599" cy="685800"/>
          </a:xfrm>
        </p:spPr>
        <p:txBody>
          <a:bodyPr/>
          <a:lstStyle/>
          <a:p>
            <a:pPr marL="0" indent="0" algn="ctr">
              <a:buNone/>
            </a:pPr>
            <a:r>
              <a:rPr lang="en-US" dirty="0" smtClean="0"/>
              <a:t>learn semantic types, pick top K candidates</a:t>
            </a:r>
            <a:endParaRPr lang="en-US" dirty="0"/>
          </a:p>
        </p:txBody>
      </p:sp>
    </p:spTree>
    <p:extLst>
      <p:ext uri="{BB962C8B-B14F-4D97-AF65-F5344CB8AC3E}">
        <p14:creationId xmlns:p14="http://schemas.microsoft.com/office/powerpoint/2010/main" val="3652100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p:txBody>
          <a:bodyPr/>
          <a:lstStyle/>
          <a:p>
            <a:r>
              <a:rPr lang="en-US" dirty="0" smtClean="0"/>
              <a:t>Lack </a:t>
            </a:r>
            <a:r>
              <a:rPr lang="en-US" dirty="0"/>
              <a:t>of sufficient known semantic models is some domains</a:t>
            </a:r>
          </a:p>
        </p:txBody>
      </p:sp>
      <p:sp>
        <p:nvSpPr>
          <p:cNvPr id="4" name="Slide Number Placeholder 3"/>
          <p:cNvSpPr>
            <a:spLocks noGrp="1"/>
          </p:cNvSpPr>
          <p:nvPr>
            <p:ph type="sldNum" sz="quarter" idx="10"/>
          </p:nvPr>
        </p:nvSpPr>
        <p:spPr/>
        <p:txBody>
          <a:bodyPr/>
          <a:lstStyle/>
          <a:p>
            <a:fld id="{80283411-854A-314E-B4F1-C2993CDE76D1}" type="slidenum">
              <a:rPr lang="en-US" smtClean="0"/>
              <a:pPr/>
              <a:t>68</a:t>
            </a:fld>
            <a:endParaRPr lang="en-US" dirty="0"/>
          </a:p>
        </p:txBody>
      </p:sp>
    </p:spTree>
    <p:extLst>
      <p:ext uri="{BB962C8B-B14F-4D97-AF65-F5344CB8AC3E}">
        <p14:creationId xmlns:p14="http://schemas.microsoft.com/office/powerpoint/2010/main" val="211087720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200" y="2130425"/>
            <a:ext cx="8991600" cy="1470025"/>
          </a:xfrm>
        </p:spPr>
        <p:txBody>
          <a:bodyPr>
            <a:normAutofit/>
          </a:bodyPr>
          <a:lstStyle/>
          <a:p>
            <a:r>
              <a:rPr lang="en-US" dirty="0" smtClean="0"/>
              <a:t>Inferring Semantic Relations </a:t>
            </a:r>
            <a:br>
              <a:rPr lang="en-US" dirty="0" smtClean="0"/>
            </a:br>
            <a:r>
              <a:rPr lang="en-US" dirty="0" smtClean="0"/>
              <a:t>from Linked Open Data</a:t>
            </a:r>
            <a:endParaRPr lang="en-US" dirty="0"/>
          </a:p>
        </p:txBody>
      </p:sp>
      <p:sp>
        <p:nvSpPr>
          <p:cNvPr id="6" name="Subtitle 5"/>
          <p:cNvSpPr>
            <a:spLocks noGrp="1"/>
          </p:cNvSpPr>
          <p:nvPr>
            <p:ph type="subTitle" idx="1"/>
          </p:nvPr>
        </p:nvSpPr>
        <p:spPr>
          <a:xfrm>
            <a:off x="304800" y="3886200"/>
            <a:ext cx="8610600" cy="1752600"/>
          </a:xfrm>
        </p:spPr>
        <p:txBody>
          <a:bodyPr/>
          <a:lstStyle/>
          <a:p>
            <a:r>
              <a:rPr lang="en-US" sz="2800" b="1" dirty="0" smtClean="0">
                <a:solidFill>
                  <a:schemeClr val="accent4"/>
                </a:solidFill>
              </a:rPr>
              <a:t>Contribution: </a:t>
            </a:r>
            <a:r>
              <a:rPr lang="en-US" sz="2800" dirty="0" smtClean="0"/>
              <a:t>leveraging graph patterns in LOD </a:t>
            </a:r>
          </a:p>
          <a:p>
            <a:r>
              <a:rPr lang="en-US" sz="2800" dirty="0" smtClean="0"/>
              <a:t>to infer relationships</a:t>
            </a:r>
            <a:endParaRPr lang="en-US" sz="2800" dirty="0"/>
          </a:p>
        </p:txBody>
      </p:sp>
    </p:spTree>
    <p:extLst>
      <p:ext uri="{BB962C8B-B14F-4D97-AF65-F5344CB8AC3E}">
        <p14:creationId xmlns:p14="http://schemas.microsoft.com/office/powerpoint/2010/main" val="42086548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2130425"/>
            <a:ext cx="8458200" cy="1831975"/>
          </a:xfrm>
        </p:spPr>
        <p:txBody>
          <a:bodyPr>
            <a:normAutofit fontScale="90000"/>
          </a:bodyPr>
          <a:lstStyle/>
          <a:p>
            <a:pPr>
              <a:lnSpc>
                <a:spcPct val="120000"/>
              </a:lnSpc>
            </a:pPr>
            <a:r>
              <a:rPr lang="en-US" dirty="0" smtClean="0">
                <a:solidFill>
                  <a:srgbClr val="D10201"/>
                </a:solidFill>
              </a:rPr>
              <a:t>Problem: </a:t>
            </a:r>
            <a:br>
              <a:rPr lang="en-US" dirty="0" smtClean="0">
                <a:solidFill>
                  <a:srgbClr val="D10201"/>
                </a:solidFill>
              </a:rPr>
            </a:br>
            <a:r>
              <a:rPr lang="en-US" dirty="0" smtClean="0">
                <a:solidFill>
                  <a:schemeClr val="tx2">
                    <a:lumMod val="75000"/>
                  </a:schemeClr>
                </a:solidFill>
              </a:rPr>
              <a:t>How to automate building semantic models for structured sources?</a:t>
            </a:r>
            <a:endParaRPr lang="en-US" dirty="0">
              <a:solidFill>
                <a:schemeClr val="tx2">
                  <a:lumMod val="75000"/>
                </a:schemeClr>
              </a:solidFill>
            </a:endParaRPr>
          </a:p>
        </p:txBody>
      </p:sp>
    </p:spTree>
    <p:extLst>
      <p:ext uri="{BB962C8B-B14F-4D97-AF65-F5344CB8AC3E}">
        <p14:creationId xmlns:p14="http://schemas.microsoft.com/office/powerpoint/2010/main" val="115476799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3" name="Content Placeholder 2"/>
          <p:cNvSpPr>
            <a:spLocks noGrp="1"/>
          </p:cNvSpPr>
          <p:nvPr>
            <p:ph idx="1"/>
          </p:nvPr>
        </p:nvSpPr>
        <p:spPr>
          <a:xfrm>
            <a:off x="469901" y="1295400"/>
            <a:ext cx="8216900" cy="1143000"/>
          </a:xfrm>
        </p:spPr>
        <p:txBody>
          <a:bodyPr/>
          <a:lstStyle/>
          <a:p>
            <a:r>
              <a:rPr lang="en-US" dirty="0" smtClean="0"/>
              <a:t>There is a huge amount of linked data available in many domains (RDF format)</a:t>
            </a:r>
          </a:p>
          <a:p>
            <a:endParaRPr lang="en-US" dirty="0" smtClean="0"/>
          </a:p>
        </p:txBody>
      </p:sp>
      <p:sp>
        <p:nvSpPr>
          <p:cNvPr id="4" name="Slide Number Placeholder 3"/>
          <p:cNvSpPr>
            <a:spLocks noGrp="1"/>
          </p:cNvSpPr>
          <p:nvPr>
            <p:ph type="sldNum" sz="quarter" idx="10"/>
          </p:nvPr>
        </p:nvSpPr>
        <p:spPr/>
        <p:txBody>
          <a:bodyPr/>
          <a:lstStyle/>
          <a:p>
            <a:fld id="{80283411-854A-314E-B4F1-C2993CDE76D1}" type="slidenum">
              <a:rPr lang="en-US" smtClean="0"/>
              <a:pPr/>
              <a:t>70</a:t>
            </a:fld>
            <a:endParaRPr lang="en-US" dirty="0"/>
          </a:p>
        </p:txBody>
      </p:sp>
      <p:pic>
        <p:nvPicPr>
          <p:cNvPr id="5" name="Picture 4"/>
          <p:cNvPicPr>
            <a:picLocks noChangeAspect="1"/>
          </p:cNvPicPr>
          <p:nvPr/>
        </p:nvPicPr>
        <p:blipFill>
          <a:blip r:embed="rId2"/>
          <a:stretch>
            <a:fillRect/>
          </a:stretch>
        </p:blipFill>
        <p:spPr>
          <a:xfrm>
            <a:off x="4064154" y="2971800"/>
            <a:ext cx="4927446" cy="3161167"/>
          </a:xfrm>
          <a:prstGeom prst="rect">
            <a:avLst/>
          </a:prstGeom>
        </p:spPr>
      </p:pic>
      <p:sp>
        <p:nvSpPr>
          <p:cNvPr id="6" name="Content Placeholder 2"/>
          <p:cNvSpPr txBox="1">
            <a:spLocks/>
          </p:cNvSpPr>
          <p:nvPr/>
        </p:nvSpPr>
        <p:spPr bwMode="auto">
          <a:xfrm>
            <a:off x="457200" y="2667000"/>
            <a:ext cx="3962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normAutofit/>
          </a:bodyPr>
          <a:lstStyle>
            <a:lvl1pPr marL="341313" indent="-341313" algn="l" defTabSz="457200" rtl="0" eaLnBrk="0" fontAlgn="base" hangingPunct="0">
              <a:spcBef>
                <a:spcPts val="800"/>
              </a:spcBef>
              <a:spcAft>
                <a:spcPct val="0"/>
              </a:spcAft>
              <a:buClrTx/>
              <a:buSzPct val="100000"/>
              <a:buFont typeface="Arial" charset="0"/>
              <a:buChar char="•"/>
              <a:defRPr sz="3200">
                <a:solidFill>
                  <a:schemeClr val="tx2">
                    <a:lumMod val="75000"/>
                  </a:schemeClr>
                </a:solidFill>
                <a:latin typeface="Trebuchet MS"/>
                <a:ea typeface="ＭＳ Ｐゴシック" charset="0"/>
                <a:cs typeface="Trebuchet MS"/>
              </a:defRPr>
            </a:lvl1pPr>
            <a:lvl2pPr marL="741363" indent="-284163" algn="l" defTabSz="457200" rtl="0" eaLnBrk="0" fontAlgn="base" hangingPunct="0">
              <a:spcBef>
                <a:spcPts val="700"/>
              </a:spcBef>
              <a:spcAft>
                <a:spcPct val="0"/>
              </a:spcAft>
              <a:buClrTx/>
              <a:buSzPct val="100000"/>
              <a:buFont typeface="Arial" charset="0"/>
              <a:buChar char="–"/>
              <a:defRPr sz="2800">
                <a:solidFill>
                  <a:schemeClr val="tx2">
                    <a:lumMod val="75000"/>
                  </a:schemeClr>
                </a:solidFill>
                <a:latin typeface="Trebuchet MS"/>
                <a:ea typeface="ＭＳ Ｐゴシック" charset="0"/>
                <a:cs typeface="Trebuchet MS"/>
              </a:defRPr>
            </a:lvl2pPr>
            <a:lvl3pPr marL="1143000" indent="-228600" algn="l" defTabSz="457200" rtl="0" eaLnBrk="0" fontAlgn="base" hangingPunct="0">
              <a:spcBef>
                <a:spcPts val="600"/>
              </a:spcBef>
              <a:spcAft>
                <a:spcPct val="0"/>
              </a:spcAft>
              <a:buClrTx/>
              <a:buSzPct val="100000"/>
              <a:buFont typeface="Arial" charset="0"/>
              <a:buChar char="•"/>
              <a:defRPr sz="2400">
                <a:solidFill>
                  <a:schemeClr val="tx2">
                    <a:lumMod val="75000"/>
                  </a:schemeClr>
                </a:solidFill>
                <a:latin typeface="Trebuchet MS"/>
                <a:ea typeface="ＭＳ Ｐゴシック" charset="0"/>
                <a:cs typeface="Trebuchet MS"/>
              </a:defRPr>
            </a:lvl3pPr>
            <a:lvl4pPr marL="16002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4pPr>
            <a:lvl5pPr marL="20574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r>
              <a:rPr lang="en-US" dirty="0" smtClean="0"/>
              <a:t>Use LOD when there is no known semantic model</a:t>
            </a:r>
          </a:p>
          <a:p>
            <a:endParaRPr lang="en-US" dirty="0" smtClean="0"/>
          </a:p>
          <a:p>
            <a:r>
              <a:rPr lang="en-US" dirty="0" smtClean="0"/>
              <a:t>Exploit the relationships between instances</a:t>
            </a:r>
          </a:p>
          <a:p>
            <a:endParaRPr lang="en-US" dirty="0"/>
          </a:p>
          <a:p>
            <a:endParaRPr lang="en-US" dirty="0"/>
          </a:p>
        </p:txBody>
      </p:sp>
    </p:spTree>
    <p:extLst>
      <p:ext uri="{BB962C8B-B14F-4D97-AF65-F5344CB8AC3E}">
        <p14:creationId xmlns:p14="http://schemas.microsoft.com/office/powerpoint/2010/main" val="373182159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br>
              <a:rPr lang="en-US" dirty="0" smtClean="0"/>
            </a:br>
            <a:r>
              <a:rPr lang="en-US" sz="2400" dirty="0" smtClean="0">
                <a:solidFill>
                  <a:schemeClr val="tx2">
                    <a:lumMod val="75000"/>
                  </a:schemeClr>
                </a:solidFill>
              </a:rPr>
              <a:t>[Taheriyan et </a:t>
            </a:r>
            <a:r>
              <a:rPr lang="en-US" sz="2400" dirty="0">
                <a:solidFill>
                  <a:schemeClr val="tx2">
                    <a:lumMod val="75000"/>
                  </a:schemeClr>
                </a:solidFill>
              </a:rPr>
              <a:t>al, </a:t>
            </a:r>
            <a:r>
              <a:rPr lang="en-US" sz="2400" dirty="0" smtClean="0">
                <a:solidFill>
                  <a:schemeClr val="tx2">
                    <a:lumMod val="75000"/>
                  </a:schemeClr>
                </a:solidFill>
              </a:rPr>
              <a:t>COLD 2015]</a:t>
            </a:r>
            <a:endParaRPr lang="en-US" sz="2400" dirty="0"/>
          </a:p>
        </p:txBody>
      </p:sp>
      <p:grpSp>
        <p:nvGrpSpPr>
          <p:cNvPr id="30" name="Group 29"/>
          <p:cNvGrpSpPr/>
          <p:nvPr/>
        </p:nvGrpSpPr>
        <p:grpSpPr>
          <a:xfrm>
            <a:off x="398280" y="3429000"/>
            <a:ext cx="2133600" cy="1295401"/>
            <a:chOff x="3082560" y="3801360"/>
            <a:chExt cx="2133600" cy="1295401"/>
          </a:xfrm>
        </p:grpSpPr>
        <p:sp>
          <p:nvSpPr>
            <p:cNvPr id="28" name="Oval 27"/>
            <p:cNvSpPr/>
            <p:nvPr/>
          </p:nvSpPr>
          <p:spPr>
            <a:xfrm>
              <a:off x="3082560" y="3801360"/>
              <a:ext cx="2133600" cy="1295401"/>
            </a:xfrm>
            <a:prstGeom prst="ellipse">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a:solidFill>
                  <a:srgbClr val="464653"/>
                </a:solidFill>
              </a:endParaRPr>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1440" y="3956512"/>
              <a:ext cx="1534169" cy="765684"/>
            </a:xfrm>
            <a:prstGeom prst="rect">
              <a:avLst/>
            </a:prstGeom>
          </p:spPr>
        </p:pic>
        <p:sp>
          <p:nvSpPr>
            <p:cNvPr id="29" name="TextBox 28"/>
            <p:cNvSpPr txBox="1"/>
            <p:nvPr/>
          </p:nvSpPr>
          <p:spPr>
            <a:xfrm>
              <a:off x="3352800" y="4619303"/>
              <a:ext cx="16764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Domain Ontology</a:t>
              </a:r>
              <a:endParaRPr lang="en-US" sz="1400" b="1" dirty="0">
                <a:solidFill>
                  <a:srgbClr val="D10202"/>
                </a:solidFill>
                <a:latin typeface="Trebuchet MS"/>
                <a:cs typeface="Trebuchet MS"/>
              </a:endParaRPr>
            </a:p>
          </p:txBody>
        </p:sp>
      </p:grpSp>
      <p:grpSp>
        <p:nvGrpSpPr>
          <p:cNvPr id="44" name="Group 43"/>
          <p:cNvGrpSpPr/>
          <p:nvPr/>
        </p:nvGrpSpPr>
        <p:grpSpPr>
          <a:xfrm>
            <a:off x="2963160" y="2743200"/>
            <a:ext cx="1600200" cy="1219200"/>
            <a:chOff x="3962400" y="2438400"/>
            <a:chExt cx="1600200" cy="1219200"/>
          </a:xfrm>
        </p:grpSpPr>
        <p:sp>
          <p:nvSpPr>
            <p:cNvPr id="43" name="Rounded Rectangle 42"/>
            <p:cNvSpPr/>
            <p:nvPr/>
          </p:nvSpPr>
          <p:spPr bwMode="auto">
            <a:xfrm>
              <a:off x="3962400" y="2438400"/>
              <a:ext cx="1600200" cy="12192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38" name="TextBox 37"/>
            <p:cNvSpPr txBox="1"/>
            <p:nvPr/>
          </p:nvSpPr>
          <p:spPr>
            <a:xfrm>
              <a:off x="4038600" y="3124200"/>
              <a:ext cx="1524000" cy="523220"/>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Learn</a:t>
              </a:r>
            </a:p>
            <a:p>
              <a:pPr algn="ctr"/>
              <a:r>
                <a:rPr lang="en-US" sz="1400" b="1" dirty="0" smtClean="0">
                  <a:solidFill>
                    <a:srgbClr val="D10202"/>
                  </a:solidFill>
                  <a:latin typeface="Trebuchet MS"/>
                  <a:cs typeface="Trebuchet MS"/>
                </a:rPr>
                <a:t>Semantic Types</a:t>
              </a:r>
              <a:endParaRPr lang="en-US" sz="1400" b="1" dirty="0">
                <a:solidFill>
                  <a:srgbClr val="D10202"/>
                </a:solidFill>
                <a:latin typeface="Trebuchet MS"/>
                <a:cs typeface="Trebuchet MS"/>
              </a:endParaRPr>
            </a:p>
          </p:txBody>
        </p:sp>
        <p:pic>
          <p:nvPicPr>
            <p:cNvPr id="41" name="Picture 40" descr="CR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040" y="2514600"/>
              <a:ext cx="857794" cy="640486"/>
            </a:xfrm>
            <a:prstGeom prst="rect">
              <a:avLst/>
            </a:prstGeom>
          </p:spPr>
        </p:pic>
      </p:grpSp>
      <p:sp>
        <p:nvSpPr>
          <p:cNvPr id="7" name="Slide Number Placeholder 6"/>
          <p:cNvSpPr>
            <a:spLocks noGrp="1"/>
          </p:cNvSpPr>
          <p:nvPr>
            <p:ph type="sldNum" sz="quarter" idx="10"/>
          </p:nvPr>
        </p:nvSpPr>
        <p:spPr/>
        <p:txBody>
          <a:bodyPr/>
          <a:lstStyle/>
          <a:p>
            <a:fld id="{80283411-854A-314E-B4F1-C2993CDE76D1}" type="slidenum">
              <a:rPr lang="en-US" smtClean="0"/>
              <a:pPr/>
              <a:t>71</a:t>
            </a:fld>
            <a:endParaRPr lang="en-US" dirty="0"/>
          </a:p>
        </p:txBody>
      </p:sp>
      <p:grpSp>
        <p:nvGrpSpPr>
          <p:cNvPr id="31" name="Group 30"/>
          <p:cNvGrpSpPr/>
          <p:nvPr/>
        </p:nvGrpSpPr>
        <p:grpSpPr>
          <a:xfrm>
            <a:off x="448560" y="2209801"/>
            <a:ext cx="2057400" cy="990599"/>
            <a:chOff x="3048000" y="3810000"/>
            <a:chExt cx="2057400" cy="990599"/>
          </a:xfrm>
        </p:grpSpPr>
        <p:sp>
          <p:nvSpPr>
            <p:cNvPr id="32" name="Oval 31"/>
            <p:cNvSpPr/>
            <p:nvPr/>
          </p:nvSpPr>
          <p:spPr>
            <a:xfrm>
              <a:off x="3048000" y="3810000"/>
              <a:ext cx="2057400" cy="990599"/>
            </a:xfrm>
            <a:prstGeom prst="ellipse">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a:solidFill>
                  <a:srgbClr val="464653"/>
                </a:solidFill>
              </a:endParaRPr>
            </a:p>
          </p:txBody>
        </p:sp>
        <p:sp>
          <p:nvSpPr>
            <p:cNvPr id="34" name="TextBox 33"/>
            <p:cNvSpPr txBox="1"/>
            <p:nvPr/>
          </p:nvSpPr>
          <p:spPr>
            <a:xfrm>
              <a:off x="3429000" y="4416622"/>
              <a:ext cx="12954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Sample Data</a:t>
              </a:r>
              <a:endParaRPr lang="en-US" sz="1400" b="1" dirty="0">
                <a:solidFill>
                  <a:srgbClr val="D10202"/>
                </a:solidFill>
                <a:latin typeface="Trebuchet MS"/>
                <a:cs typeface="Trebuchet MS"/>
              </a:endParaRPr>
            </a:p>
          </p:txBody>
        </p:sp>
      </p:grpSp>
      <p:cxnSp>
        <p:nvCxnSpPr>
          <p:cNvPr id="8" name="Elbow Connector 7"/>
          <p:cNvCxnSpPr>
            <a:endCxn id="63" idx="2"/>
          </p:cNvCxnSpPr>
          <p:nvPr/>
        </p:nvCxnSpPr>
        <p:spPr bwMode="auto">
          <a:xfrm flipV="1">
            <a:off x="2505960" y="3962400"/>
            <a:ext cx="3238500" cy="304800"/>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49" name="Elbow Connector 48"/>
          <p:cNvCxnSpPr>
            <a:stCxn id="32" idx="5"/>
          </p:cNvCxnSpPr>
          <p:nvPr/>
        </p:nvCxnSpPr>
        <p:spPr bwMode="auto">
          <a:xfrm rot="16200000" flipH="1">
            <a:off x="2511375" y="2748615"/>
            <a:ext cx="145072" cy="758501"/>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52" name="Elbow Connector 51"/>
          <p:cNvCxnSpPr>
            <a:stCxn id="28" idx="7"/>
            <a:endCxn id="43" idx="1"/>
          </p:cNvCxnSpPr>
          <p:nvPr/>
        </p:nvCxnSpPr>
        <p:spPr bwMode="auto">
          <a:xfrm rot="5400000" flipH="1" flipV="1">
            <a:off x="2458338" y="3113885"/>
            <a:ext cx="265907" cy="743738"/>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67" name="Straight Arrow Connector 66"/>
          <p:cNvCxnSpPr>
            <a:stCxn id="43" idx="3"/>
            <a:endCxn id="63" idx="1"/>
          </p:cNvCxnSpPr>
          <p:nvPr/>
        </p:nvCxnSpPr>
        <p:spPr bwMode="auto">
          <a:xfrm>
            <a:off x="4563360" y="3352800"/>
            <a:ext cx="381000" cy="0"/>
          </a:xfrm>
          <a:prstGeom prst="straightConnector1">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76" name="Straight Arrow Connector 75"/>
          <p:cNvCxnSpPr>
            <a:stCxn id="63" idx="3"/>
            <a:endCxn id="80" idx="1"/>
          </p:cNvCxnSpPr>
          <p:nvPr/>
        </p:nvCxnSpPr>
        <p:spPr bwMode="auto">
          <a:xfrm>
            <a:off x="6544560" y="3352800"/>
            <a:ext cx="394363" cy="0"/>
          </a:xfrm>
          <a:prstGeom prst="straightConnector1">
            <a:avLst/>
          </a:prstGeom>
          <a:solidFill>
            <a:srgbClr val="00B8FF"/>
          </a:solidFill>
          <a:ln w="19050" cap="flat" cmpd="sng" algn="ctr">
            <a:solidFill>
              <a:schemeClr val="accent4"/>
            </a:solidFill>
            <a:prstDash val="solid"/>
            <a:round/>
            <a:headEnd type="none" w="med" len="med"/>
            <a:tailEnd type="triangle" w="lg" len="lg"/>
          </a:ln>
          <a:effectLst/>
        </p:spPr>
      </p:cxnSp>
      <p:grpSp>
        <p:nvGrpSpPr>
          <p:cNvPr id="6" name="Group 5"/>
          <p:cNvGrpSpPr/>
          <p:nvPr/>
        </p:nvGrpSpPr>
        <p:grpSpPr>
          <a:xfrm>
            <a:off x="4868160" y="2743200"/>
            <a:ext cx="1752600" cy="1219200"/>
            <a:chOff x="3048000" y="4876800"/>
            <a:chExt cx="1752600" cy="1219200"/>
          </a:xfrm>
        </p:grpSpPr>
        <p:sp>
          <p:nvSpPr>
            <p:cNvPr id="63" name="Rounded Rectangle 62"/>
            <p:cNvSpPr/>
            <p:nvPr/>
          </p:nvSpPr>
          <p:spPr bwMode="auto">
            <a:xfrm>
              <a:off x="3124200" y="4876800"/>
              <a:ext cx="1600200" cy="12192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64" name="TextBox 63"/>
            <p:cNvSpPr txBox="1"/>
            <p:nvPr/>
          </p:nvSpPr>
          <p:spPr>
            <a:xfrm>
              <a:off x="3048000" y="5788223"/>
              <a:ext cx="17526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Construct a Graph</a:t>
              </a:r>
              <a:endParaRPr lang="en-US" sz="1400" b="1" dirty="0">
                <a:solidFill>
                  <a:srgbClr val="D10202"/>
                </a:solidFill>
                <a:latin typeface="Trebuchet MS"/>
                <a:cs typeface="Trebuchet MS"/>
              </a:endParaRPr>
            </a:p>
          </p:txBody>
        </p:sp>
        <p:pic>
          <p:nvPicPr>
            <p:cNvPr id="66" name="Picture 65"/>
            <p:cNvPicPr>
              <a:picLocks noChangeAspect="1"/>
            </p:cNvPicPr>
            <p:nvPr/>
          </p:nvPicPr>
          <p:blipFill rotWithShape="1">
            <a:blip r:embed="rId4"/>
            <a:srcRect l="4659" r="1847"/>
            <a:stretch/>
          </p:blipFill>
          <p:spPr>
            <a:xfrm>
              <a:off x="3239100" y="4914916"/>
              <a:ext cx="1410660" cy="893564"/>
            </a:xfrm>
            <a:prstGeom prst="roundRect">
              <a:avLst>
                <a:gd name="adj" fmla="val 32022"/>
              </a:avLst>
            </a:prstGeom>
          </p:spPr>
        </p:pic>
      </p:grpSp>
      <p:cxnSp>
        <p:nvCxnSpPr>
          <p:cNvPr id="68" name="Elbow Connector 67"/>
          <p:cNvCxnSpPr>
            <a:stCxn id="54" idx="6"/>
            <a:endCxn id="51" idx="1"/>
          </p:cNvCxnSpPr>
          <p:nvPr/>
        </p:nvCxnSpPr>
        <p:spPr bwMode="auto">
          <a:xfrm flipV="1">
            <a:off x="2505960" y="5181600"/>
            <a:ext cx="465840" cy="381000"/>
          </a:xfrm>
          <a:prstGeom prst="bentConnector3">
            <a:avLst>
              <a:gd name="adj1" fmla="val 50000"/>
            </a:avLst>
          </a:prstGeom>
          <a:solidFill>
            <a:srgbClr val="00B8FF"/>
          </a:solidFill>
          <a:ln w="19050" cap="flat" cmpd="sng" algn="ctr">
            <a:solidFill>
              <a:schemeClr val="accent4"/>
            </a:solidFill>
            <a:prstDash val="solid"/>
            <a:round/>
            <a:headEnd type="none" w="med" len="med"/>
            <a:tailEnd type="triangle" w="lg" len="lg"/>
          </a:ln>
          <a:effectLst/>
        </p:spPr>
      </p:cxnSp>
      <p:cxnSp>
        <p:nvCxnSpPr>
          <p:cNvPr id="70" name="Straight Arrow Connector 69"/>
          <p:cNvCxnSpPr>
            <a:stCxn id="80" idx="2"/>
            <a:endCxn id="85" idx="0"/>
          </p:cNvCxnSpPr>
          <p:nvPr/>
        </p:nvCxnSpPr>
        <p:spPr bwMode="auto">
          <a:xfrm>
            <a:off x="7846642" y="3962400"/>
            <a:ext cx="1958" cy="533400"/>
          </a:xfrm>
          <a:prstGeom prst="straightConnector1">
            <a:avLst/>
          </a:prstGeom>
          <a:solidFill>
            <a:srgbClr val="00B8FF"/>
          </a:solidFill>
          <a:ln w="19050" cap="flat" cmpd="sng" algn="ctr">
            <a:solidFill>
              <a:schemeClr val="accent4"/>
            </a:solidFill>
            <a:prstDash val="solid"/>
            <a:round/>
            <a:headEnd type="none" w="med" len="med"/>
            <a:tailEnd type="triangle" w="lg" len="lg"/>
          </a:ln>
          <a:effectLst/>
        </p:spPr>
      </p:cxnSp>
      <p:grpSp>
        <p:nvGrpSpPr>
          <p:cNvPr id="74" name="Group 73"/>
          <p:cNvGrpSpPr/>
          <p:nvPr/>
        </p:nvGrpSpPr>
        <p:grpSpPr>
          <a:xfrm>
            <a:off x="6925560" y="2743200"/>
            <a:ext cx="1828800" cy="1219200"/>
            <a:chOff x="3946695" y="5181601"/>
            <a:chExt cx="2149305" cy="1066799"/>
          </a:xfrm>
        </p:grpSpPr>
        <p:grpSp>
          <p:nvGrpSpPr>
            <p:cNvPr id="75" name="Group 74"/>
            <p:cNvGrpSpPr/>
            <p:nvPr/>
          </p:nvGrpSpPr>
          <p:grpSpPr>
            <a:xfrm>
              <a:off x="3946695" y="5181601"/>
              <a:ext cx="2149305" cy="1066799"/>
              <a:chOff x="2498895" y="2438399"/>
              <a:chExt cx="2149305" cy="1133473"/>
            </a:xfrm>
          </p:grpSpPr>
          <p:sp>
            <p:nvSpPr>
              <p:cNvPr id="80" name="Rounded Rectangle 79"/>
              <p:cNvSpPr/>
              <p:nvPr/>
            </p:nvSpPr>
            <p:spPr bwMode="auto">
              <a:xfrm>
                <a:off x="2514600" y="2438399"/>
                <a:ext cx="2133600" cy="1133473"/>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81" name="TextBox 80"/>
              <p:cNvSpPr txBox="1"/>
              <p:nvPr/>
            </p:nvSpPr>
            <p:spPr>
              <a:xfrm>
                <a:off x="2498895" y="2996259"/>
                <a:ext cx="2133600" cy="486430"/>
              </a:xfrm>
              <a:prstGeom prst="rect">
                <a:avLst/>
              </a:prstGeom>
              <a:noFill/>
            </p:spPr>
            <p:txBody>
              <a:bodyPr wrap="square" rtlCol="0">
                <a:spAutoFit/>
              </a:bodyPr>
              <a:lstStyle/>
              <a:p>
                <a:pPr algn="ctr"/>
                <a:r>
                  <a:rPr lang="en-US" sz="1400" b="1" dirty="0" smtClean="0">
                    <a:solidFill>
                      <a:srgbClr val="C30026"/>
                    </a:solidFill>
                    <a:latin typeface="Trebuchet MS"/>
                    <a:cs typeface="Trebuchet MS"/>
                  </a:rPr>
                  <a:t>Generate Candidate Models</a:t>
                </a:r>
                <a:endParaRPr lang="en-US" sz="1400" b="1" dirty="0">
                  <a:solidFill>
                    <a:srgbClr val="C30026"/>
                  </a:solidFill>
                  <a:latin typeface="Trebuchet MS"/>
                  <a:cs typeface="Trebuchet MS"/>
                </a:endParaRPr>
              </a:p>
            </p:txBody>
          </p:sp>
        </p:grpSp>
        <p:pic>
          <p:nvPicPr>
            <p:cNvPr id="77" name="Picture 76"/>
            <p:cNvPicPr>
              <a:picLocks noChangeAspect="1"/>
            </p:cNvPicPr>
            <p:nvPr/>
          </p:nvPicPr>
          <p:blipFill>
            <a:blip r:embed="rId5">
              <a:duotone>
                <a:schemeClr val="accent1">
                  <a:shade val="45000"/>
                  <a:satMod val="135000"/>
                </a:schemeClr>
                <a:prstClr val="white"/>
              </a:duotone>
            </a:blip>
            <a:stretch>
              <a:fillRect/>
            </a:stretch>
          </p:blipFill>
          <p:spPr>
            <a:xfrm rot="10800000">
              <a:off x="4191000" y="5381625"/>
              <a:ext cx="457200" cy="318626"/>
            </a:xfrm>
            <a:prstGeom prst="rect">
              <a:avLst/>
            </a:prstGeom>
          </p:spPr>
        </p:pic>
        <p:pic>
          <p:nvPicPr>
            <p:cNvPr id="78" name="Picture 77"/>
            <p:cNvPicPr>
              <a:picLocks noChangeAspect="1"/>
            </p:cNvPicPr>
            <p:nvPr/>
          </p:nvPicPr>
          <p:blipFill>
            <a:blip r:embed="rId5">
              <a:duotone>
                <a:schemeClr val="accent1">
                  <a:shade val="45000"/>
                  <a:satMod val="135000"/>
                </a:schemeClr>
                <a:prstClr val="white"/>
              </a:duotone>
            </a:blip>
            <a:stretch>
              <a:fillRect/>
            </a:stretch>
          </p:blipFill>
          <p:spPr>
            <a:xfrm rot="10800000">
              <a:off x="4800599" y="5381625"/>
              <a:ext cx="457200" cy="318626"/>
            </a:xfrm>
            <a:prstGeom prst="rect">
              <a:avLst/>
            </a:prstGeom>
          </p:spPr>
        </p:pic>
        <p:pic>
          <p:nvPicPr>
            <p:cNvPr id="79" name="Picture 78"/>
            <p:cNvPicPr>
              <a:picLocks noChangeAspect="1"/>
            </p:cNvPicPr>
            <p:nvPr/>
          </p:nvPicPr>
          <p:blipFill>
            <a:blip r:embed="rId5">
              <a:duotone>
                <a:schemeClr val="accent1">
                  <a:shade val="45000"/>
                  <a:satMod val="135000"/>
                </a:schemeClr>
                <a:prstClr val="white"/>
              </a:duotone>
            </a:blip>
            <a:stretch>
              <a:fillRect/>
            </a:stretch>
          </p:blipFill>
          <p:spPr>
            <a:xfrm rot="10800000">
              <a:off x="5334000" y="5381625"/>
              <a:ext cx="457200" cy="318626"/>
            </a:xfrm>
            <a:prstGeom prst="rect">
              <a:avLst/>
            </a:prstGeom>
          </p:spPr>
        </p:pic>
      </p:grpSp>
      <p:grpSp>
        <p:nvGrpSpPr>
          <p:cNvPr id="83" name="Group 82"/>
          <p:cNvGrpSpPr/>
          <p:nvPr/>
        </p:nvGrpSpPr>
        <p:grpSpPr>
          <a:xfrm>
            <a:off x="6934200" y="4495800"/>
            <a:ext cx="1828800" cy="1219200"/>
            <a:chOff x="1143000" y="5029200"/>
            <a:chExt cx="1676400" cy="1219200"/>
          </a:xfrm>
        </p:grpSpPr>
        <p:sp>
          <p:nvSpPr>
            <p:cNvPr id="85" name="Rounded Rectangle 84"/>
            <p:cNvSpPr/>
            <p:nvPr/>
          </p:nvSpPr>
          <p:spPr bwMode="auto">
            <a:xfrm>
              <a:off x="1143000" y="5029200"/>
              <a:ext cx="1676400" cy="12192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pic>
          <p:nvPicPr>
            <p:cNvPr id="86" name="Picture 85"/>
            <p:cNvPicPr>
              <a:picLocks noChangeAspect="1"/>
            </p:cNvPicPr>
            <p:nvPr/>
          </p:nvPicPr>
          <p:blipFill>
            <a:blip r:embed="rId6"/>
            <a:stretch>
              <a:fillRect/>
            </a:stretch>
          </p:blipFill>
          <p:spPr>
            <a:xfrm>
              <a:off x="1295400" y="5055264"/>
              <a:ext cx="1330476" cy="838200"/>
            </a:xfrm>
            <a:prstGeom prst="rect">
              <a:avLst/>
            </a:prstGeom>
          </p:spPr>
        </p:pic>
        <p:sp>
          <p:nvSpPr>
            <p:cNvPr id="87" name="TextBox 86"/>
            <p:cNvSpPr txBox="1"/>
            <p:nvPr/>
          </p:nvSpPr>
          <p:spPr>
            <a:xfrm>
              <a:off x="1143000" y="5824624"/>
              <a:ext cx="1676400" cy="307777"/>
            </a:xfrm>
            <a:prstGeom prst="rect">
              <a:avLst/>
            </a:prstGeom>
            <a:noFill/>
          </p:spPr>
          <p:txBody>
            <a:bodyPr wrap="square" rtlCol="0">
              <a:spAutoFit/>
            </a:bodyPr>
            <a:lstStyle/>
            <a:p>
              <a:pPr algn="ctr"/>
              <a:r>
                <a:rPr lang="en-US" sz="1400" b="1" dirty="0" smtClean="0">
                  <a:solidFill>
                    <a:srgbClr val="C30026"/>
                  </a:solidFill>
                  <a:latin typeface="Trebuchet MS"/>
                  <a:cs typeface="Trebuchet MS"/>
                </a:rPr>
                <a:t>Rank Results</a:t>
              </a:r>
              <a:endParaRPr lang="en-US" sz="1400" b="1" dirty="0">
                <a:solidFill>
                  <a:srgbClr val="C30026"/>
                </a:solidFill>
                <a:latin typeface="Trebuchet MS"/>
                <a:cs typeface="Trebuchet MS"/>
              </a:endParaRPr>
            </a:p>
          </p:txBody>
        </p:sp>
      </p:grpSp>
      <p:pic>
        <p:nvPicPr>
          <p:cNvPr id="5" name="Picture 4"/>
          <p:cNvPicPr>
            <a:picLocks noChangeAspect="1"/>
          </p:cNvPicPr>
          <p:nvPr/>
        </p:nvPicPr>
        <p:blipFill>
          <a:blip r:embed="rId7"/>
          <a:stretch>
            <a:fillRect/>
          </a:stretch>
        </p:blipFill>
        <p:spPr>
          <a:xfrm>
            <a:off x="762000" y="5029200"/>
            <a:ext cx="1371600" cy="725469"/>
          </a:xfrm>
          <a:prstGeom prst="rect">
            <a:avLst/>
          </a:prstGeom>
        </p:spPr>
      </p:pic>
      <p:grpSp>
        <p:nvGrpSpPr>
          <p:cNvPr id="3" name="Group 2"/>
          <p:cNvGrpSpPr/>
          <p:nvPr/>
        </p:nvGrpSpPr>
        <p:grpSpPr>
          <a:xfrm>
            <a:off x="448560" y="4953000"/>
            <a:ext cx="2057400" cy="1219200"/>
            <a:chOff x="381000" y="5334000"/>
            <a:chExt cx="2057400" cy="1219200"/>
          </a:xfrm>
        </p:grpSpPr>
        <p:sp>
          <p:nvSpPr>
            <p:cNvPr id="54" name="Oval 53"/>
            <p:cNvSpPr/>
            <p:nvPr/>
          </p:nvSpPr>
          <p:spPr>
            <a:xfrm>
              <a:off x="381000" y="5334000"/>
              <a:ext cx="2057400" cy="1219200"/>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Font typeface="Arial"/>
                <a:buChar char="•"/>
              </a:pPr>
              <a:endParaRPr lang="en-US" sz="1600" dirty="0">
                <a:solidFill>
                  <a:srgbClr val="464653"/>
                </a:solidFill>
              </a:endParaRPr>
            </a:p>
          </p:txBody>
        </p:sp>
        <p:sp>
          <p:nvSpPr>
            <p:cNvPr id="55" name="TextBox 54"/>
            <p:cNvSpPr txBox="1"/>
            <p:nvPr/>
          </p:nvSpPr>
          <p:spPr>
            <a:xfrm>
              <a:off x="475675" y="6096000"/>
              <a:ext cx="18288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Linked Open Data</a:t>
              </a:r>
              <a:endParaRPr lang="en-US" sz="1400" b="1" dirty="0">
                <a:solidFill>
                  <a:srgbClr val="D10202"/>
                </a:solidFill>
                <a:latin typeface="Trebuchet MS"/>
                <a:cs typeface="Trebuchet MS"/>
              </a:endParaRPr>
            </a:p>
          </p:txBody>
        </p:sp>
      </p:grpSp>
      <p:cxnSp>
        <p:nvCxnSpPr>
          <p:cNvPr id="61" name="Elbow Connector 60"/>
          <p:cNvCxnSpPr>
            <a:stCxn id="43" idx="0"/>
            <a:endCxn id="80" idx="0"/>
          </p:cNvCxnSpPr>
          <p:nvPr/>
        </p:nvCxnSpPr>
        <p:spPr bwMode="auto">
          <a:xfrm rot="5400000" flipH="1" flipV="1">
            <a:off x="5804951" y="701509"/>
            <a:ext cx="12700" cy="4083382"/>
          </a:xfrm>
          <a:prstGeom prst="bentConnector3">
            <a:avLst>
              <a:gd name="adj1" fmla="val 1800000"/>
            </a:avLst>
          </a:prstGeom>
          <a:solidFill>
            <a:srgbClr val="00B8FF"/>
          </a:solidFill>
          <a:ln w="19050" cap="flat" cmpd="sng" algn="ctr">
            <a:solidFill>
              <a:schemeClr val="accent4"/>
            </a:solidFill>
            <a:prstDash val="solid"/>
            <a:round/>
            <a:headEnd type="none" w="med" len="med"/>
            <a:tailEnd type="triangle" w="lg" len="lg"/>
          </a:ln>
          <a:effectLst/>
        </p:spPr>
      </p:cxnSp>
      <p:pic>
        <p:nvPicPr>
          <p:cNvPr id="53" name="Picture 52"/>
          <p:cNvPicPr>
            <a:picLocks noChangeAspect="1"/>
          </p:cNvPicPr>
          <p:nvPr/>
        </p:nvPicPr>
        <p:blipFill rotWithShape="1">
          <a:blip r:embed="rId8">
            <a:extLst>
              <a:ext uri="{28A0092B-C50C-407E-A947-70E740481C1C}">
                <a14:useLocalDpi xmlns:a14="http://schemas.microsoft.com/office/drawing/2010/main" val="0"/>
              </a:ext>
            </a:extLst>
          </a:blip>
          <a:srcRect t="51295" b="7252"/>
          <a:stretch/>
        </p:blipFill>
        <p:spPr>
          <a:xfrm>
            <a:off x="727365" y="2429063"/>
            <a:ext cx="1447800" cy="390338"/>
          </a:xfrm>
          <a:prstGeom prst="rect">
            <a:avLst/>
          </a:prstGeom>
        </p:spPr>
      </p:pic>
      <p:grpSp>
        <p:nvGrpSpPr>
          <p:cNvPr id="14" name="Group 13"/>
          <p:cNvGrpSpPr/>
          <p:nvPr/>
        </p:nvGrpSpPr>
        <p:grpSpPr>
          <a:xfrm>
            <a:off x="2895600" y="4572000"/>
            <a:ext cx="1752600" cy="1219200"/>
            <a:chOff x="2895600" y="4572000"/>
            <a:chExt cx="1752600" cy="1219200"/>
          </a:xfrm>
        </p:grpSpPr>
        <p:grpSp>
          <p:nvGrpSpPr>
            <p:cNvPr id="50" name="Group 49"/>
            <p:cNvGrpSpPr/>
            <p:nvPr/>
          </p:nvGrpSpPr>
          <p:grpSpPr>
            <a:xfrm>
              <a:off x="2895600" y="4572000"/>
              <a:ext cx="1752600" cy="1219200"/>
              <a:chOff x="3048000" y="4876800"/>
              <a:chExt cx="1752600" cy="1219200"/>
            </a:xfrm>
          </p:grpSpPr>
          <p:sp>
            <p:nvSpPr>
              <p:cNvPr id="51" name="Rounded Rectangle 50"/>
              <p:cNvSpPr/>
              <p:nvPr/>
            </p:nvSpPr>
            <p:spPr bwMode="auto">
              <a:xfrm>
                <a:off x="3124200" y="4876800"/>
                <a:ext cx="1600200" cy="1219200"/>
              </a:xfrm>
              <a:prstGeom prst="roundRect">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600" dirty="0">
                  <a:solidFill>
                    <a:srgbClr val="464653"/>
                  </a:solidFill>
                  <a:latin typeface="+mn-lt"/>
                  <a:ea typeface="+mn-ea"/>
                </a:endParaRPr>
              </a:p>
            </p:txBody>
          </p:sp>
          <p:sp>
            <p:nvSpPr>
              <p:cNvPr id="57" name="TextBox 56"/>
              <p:cNvSpPr txBox="1"/>
              <p:nvPr/>
            </p:nvSpPr>
            <p:spPr>
              <a:xfrm>
                <a:off x="3048000" y="5788223"/>
                <a:ext cx="1752600" cy="307777"/>
              </a:xfrm>
              <a:prstGeom prst="rect">
                <a:avLst/>
              </a:prstGeom>
              <a:noFill/>
            </p:spPr>
            <p:txBody>
              <a:bodyPr wrap="square" rtlCol="0">
                <a:spAutoFit/>
              </a:bodyPr>
              <a:lstStyle/>
              <a:p>
                <a:pPr algn="ctr"/>
                <a:r>
                  <a:rPr lang="en-US" sz="1400" b="1" dirty="0" smtClean="0">
                    <a:solidFill>
                      <a:srgbClr val="D10202"/>
                    </a:solidFill>
                    <a:latin typeface="Trebuchet MS"/>
                    <a:cs typeface="Trebuchet MS"/>
                  </a:rPr>
                  <a:t>Extract Patterns</a:t>
                </a:r>
                <a:endParaRPr lang="en-US" sz="1400" b="1" dirty="0">
                  <a:solidFill>
                    <a:srgbClr val="D10202"/>
                  </a:solidFill>
                  <a:latin typeface="Trebuchet MS"/>
                  <a:cs typeface="Trebuchet MS"/>
                </a:endParaRPr>
              </a:p>
            </p:txBody>
          </p:sp>
        </p:grpSp>
        <p:pic>
          <p:nvPicPr>
            <p:cNvPr id="62" name="Picture 61"/>
            <p:cNvPicPr>
              <a:picLocks noChangeAspect="1"/>
            </p:cNvPicPr>
            <p:nvPr/>
          </p:nvPicPr>
          <p:blipFill>
            <a:blip r:embed="rId9"/>
            <a:stretch>
              <a:fillRect/>
            </a:stretch>
          </p:blipFill>
          <p:spPr>
            <a:xfrm>
              <a:off x="3006435" y="4942941"/>
              <a:ext cx="538325" cy="467259"/>
            </a:xfrm>
            <a:prstGeom prst="rect">
              <a:avLst/>
            </a:prstGeom>
          </p:spPr>
        </p:pic>
        <p:pic>
          <p:nvPicPr>
            <p:cNvPr id="65" name="Picture 64"/>
            <p:cNvPicPr>
              <a:picLocks noChangeAspect="1"/>
            </p:cNvPicPr>
            <p:nvPr/>
          </p:nvPicPr>
          <p:blipFill>
            <a:blip r:embed="rId9"/>
            <a:stretch>
              <a:fillRect/>
            </a:stretch>
          </p:blipFill>
          <p:spPr>
            <a:xfrm>
              <a:off x="3387435" y="4638141"/>
              <a:ext cx="538325" cy="467259"/>
            </a:xfrm>
            <a:prstGeom prst="rect">
              <a:avLst/>
            </a:prstGeom>
          </p:spPr>
        </p:pic>
        <p:pic>
          <p:nvPicPr>
            <p:cNvPr id="69" name="Picture 68"/>
            <p:cNvPicPr>
              <a:picLocks noChangeAspect="1"/>
            </p:cNvPicPr>
            <p:nvPr/>
          </p:nvPicPr>
          <p:blipFill>
            <a:blip r:embed="rId9"/>
            <a:stretch>
              <a:fillRect/>
            </a:stretch>
          </p:blipFill>
          <p:spPr>
            <a:xfrm>
              <a:off x="3920835" y="5019141"/>
              <a:ext cx="538325" cy="467259"/>
            </a:xfrm>
            <a:prstGeom prst="rect">
              <a:avLst/>
            </a:prstGeom>
          </p:spPr>
        </p:pic>
      </p:grpSp>
      <p:cxnSp>
        <p:nvCxnSpPr>
          <p:cNvPr id="71" name="Elbow Connector 70"/>
          <p:cNvCxnSpPr>
            <a:stCxn id="51" idx="3"/>
            <a:endCxn id="63" idx="2"/>
          </p:cNvCxnSpPr>
          <p:nvPr/>
        </p:nvCxnSpPr>
        <p:spPr bwMode="auto">
          <a:xfrm flipV="1">
            <a:off x="4572000" y="3962400"/>
            <a:ext cx="1172460" cy="1219200"/>
          </a:xfrm>
          <a:prstGeom prst="bentConnector2">
            <a:avLst/>
          </a:prstGeom>
          <a:solidFill>
            <a:srgbClr val="00B8FF"/>
          </a:solidFill>
          <a:ln w="19050" cap="flat" cmpd="sng" algn="ctr">
            <a:solidFill>
              <a:schemeClr val="accent4"/>
            </a:solidFill>
            <a:prstDash val="solid"/>
            <a:round/>
            <a:headEnd type="none" w="med" len="med"/>
            <a:tailEnd type="triangle" w="lg" len="lg"/>
          </a:ln>
          <a:effectLst/>
        </p:spPr>
      </p:cxnSp>
    </p:spTree>
    <p:extLst>
      <p:ext uri="{BB962C8B-B14F-4D97-AF65-F5344CB8AC3E}">
        <p14:creationId xmlns:p14="http://schemas.microsoft.com/office/powerpoint/2010/main" val="3420585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LOD Patterns</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72</a:t>
            </a:fld>
            <a:endParaRPr lang="en-US" dirty="0"/>
          </a:p>
        </p:txBody>
      </p:sp>
      <p:sp>
        <p:nvSpPr>
          <p:cNvPr id="12" name="Rounded Rectangle 11"/>
          <p:cNvSpPr/>
          <p:nvPr/>
        </p:nvSpPr>
        <p:spPr bwMode="auto">
          <a:xfrm>
            <a:off x="5562600" y="1219200"/>
            <a:ext cx="2438400" cy="5334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solidFill>
                  <a:srgbClr val="EB6615"/>
                </a:solidFill>
                <a:latin typeface="Trebuchet MS"/>
                <a:cs typeface="Trebuchet MS"/>
              </a:rPr>
              <a:t>LOD Fragment</a:t>
            </a:r>
            <a:endParaRPr kumimoji="0" lang="en-US" b="1" i="0" u="none" strike="noStrike" cap="none" normalizeH="0" baseline="0" dirty="0" smtClean="0">
              <a:ln>
                <a:noFill/>
              </a:ln>
              <a:solidFill>
                <a:srgbClr val="EB6615"/>
              </a:solidFill>
              <a:effectLst/>
              <a:latin typeface="Trebuchet MS"/>
              <a:cs typeface="Trebuchet MS"/>
            </a:endParaRPr>
          </a:p>
        </p:txBody>
      </p:sp>
      <p:sp>
        <p:nvSpPr>
          <p:cNvPr id="19" name="Oval 18"/>
          <p:cNvSpPr/>
          <p:nvPr/>
        </p:nvSpPr>
        <p:spPr bwMode="auto">
          <a:xfrm>
            <a:off x="457200" y="1295400"/>
            <a:ext cx="1524000" cy="434600"/>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mj-lt"/>
              </a:rPr>
              <a:t>isi:mohsen</a:t>
            </a:r>
            <a:endParaRPr kumimoji="0" lang="en-US" sz="1600" b="0" i="0" u="none" strike="noStrike" cap="none" normalizeH="0" baseline="0" dirty="0" smtClean="0">
              <a:ln>
                <a:noFill/>
              </a:ln>
              <a:solidFill>
                <a:schemeClr val="tx1"/>
              </a:solidFill>
              <a:effectLst/>
              <a:latin typeface="+mj-lt"/>
            </a:endParaRPr>
          </a:p>
        </p:txBody>
      </p:sp>
      <p:sp>
        <p:nvSpPr>
          <p:cNvPr id="21" name="Oval 20"/>
          <p:cNvSpPr/>
          <p:nvPr/>
        </p:nvSpPr>
        <p:spPr bwMode="auto">
          <a:xfrm>
            <a:off x="3048000" y="1336965"/>
            <a:ext cx="1600199" cy="353234"/>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mj-lt"/>
              </a:rPr>
              <a:t>foaf:Person</a:t>
            </a:r>
            <a:endParaRPr kumimoji="0" lang="en-US" sz="1600" b="1" i="0" u="none" strike="noStrike" cap="none" normalizeH="0" baseline="0" dirty="0" smtClean="0">
              <a:ln>
                <a:noFill/>
              </a:ln>
              <a:solidFill>
                <a:schemeClr val="tx1"/>
              </a:solidFill>
              <a:effectLst/>
              <a:latin typeface="+mj-lt"/>
            </a:endParaRPr>
          </a:p>
        </p:txBody>
      </p:sp>
      <p:sp>
        <p:nvSpPr>
          <p:cNvPr id="40" name="TextBox 39"/>
          <p:cNvSpPr txBox="1"/>
          <p:nvPr/>
        </p:nvSpPr>
        <p:spPr>
          <a:xfrm>
            <a:off x="2057400" y="1219200"/>
            <a:ext cx="763731" cy="246221"/>
          </a:xfrm>
          <a:prstGeom prst="rect">
            <a:avLst/>
          </a:prstGeom>
          <a:noFill/>
          <a:ln>
            <a:noFill/>
          </a:ln>
        </p:spPr>
        <p:txBody>
          <a:bodyPr wrap="none" lIns="0" tIns="0" rIns="0" bIns="0" rtlCol="0">
            <a:spAutoFit/>
          </a:bodyPr>
          <a:lstStyle/>
          <a:p>
            <a:r>
              <a:rPr lang="en-US" sz="1600" b="1" dirty="0" err="1" smtClean="0">
                <a:solidFill>
                  <a:srgbClr val="000000"/>
                </a:solidFill>
                <a:latin typeface="+mn-lt"/>
              </a:rPr>
              <a:t>rdf:type</a:t>
            </a:r>
            <a:endParaRPr lang="en-US" sz="1600" b="1" dirty="0">
              <a:solidFill>
                <a:srgbClr val="000000"/>
              </a:solidFill>
              <a:latin typeface="+mn-lt"/>
            </a:endParaRPr>
          </a:p>
        </p:txBody>
      </p:sp>
      <p:sp>
        <p:nvSpPr>
          <p:cNvPr id="96" name="Rectangle 95"/>
          <p:cNvSpPr/>
          <p:nvPr/>
        </p:nvSpPr>
        <p:spPr bwMode="auto">
          <a:xfrm>
            <a:off x="2971800" y="2057400"/>
            <a:ext cx="1752600" cy="304800"/>
          </a:xfrm>
          <a:prstGeom prst="rect">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dirty="0" smtClean="0">
                <a:solidFill>
                  <a:schemeClr val="tx1"/>
                </a:solidFill>
                <a:latin typeface="+mj-lt"/>
              </a:rPr>
              <a:t>Mohsen Taheriyan</a:t>
            </a:r>
            <a:endParaRPr lang="en-US" sz="1600" dirty="0">
              <a:solidFill>
                <a:schemeClr val="tx1"/>
              </a:solidFill>
              <a:latin typeface="+mj-lt"/>
            </a:endParaRPr>
          </a:p>
        </p:txBody>
      </p:sp>
      <p:cxnSp>
        <p:nvCxnSpPr>
          <p:cNvPr id="106" name="Elbow Connector 105"/>
          <p:cNvCxnSpPr>
            <a:stCxn id="19" idx="6"/>
            <a:endCxn id="21" idx="2"/>
          </p:cNvCxnSpPr>
          <p:nvPr/>
        </p:nvCxnSpPr>
        <p:spPr bwMode="auto">
          <a:xfrm>
            <a:off x="1981200" y="1512700"/>
            <a:ext cx="1066800" cy="882"/>
          </a:xfrm>
          <a:prstGeom prst="bentConnector3">
            <a:avLst/>
          </a:prstGeom>
          <a:solidFill>
            <a:srgbClr val="00B8FF"/>
          </a:solidFill>
          <a:ln w="9525" cap="flat" cmpd="sng" algn="ctr">
            <a:solidFill>
              <a:schemeClr val="tx1"/>
            </a:solidFill>
            <a:prstDash val="solid"/>
            <a:round/>
            <a:headEnd type="none" w="med" len="med"/>
            <a:tailEnd type="arrow"/>
          </a:ln>
          <a:effectLst/>
        </p:spPr>
      </p:cxnSp>
      <p:cxnSp>
        <p:nvCxnSpPr>
          <p:cNvPr id="107" name="Elbow Connector 106"/>
          <p:cNvCxnSpPr>
            <a:stCxn id="19" idx="4"/>
            <a:endCxn id="96" idx="1"/>
          </p:cNvCxnSpPr>
          <p:nvPr/>
        </p:nvCxnSpPr>
        <p:spPr bwMode="auto">
          <a:xfrm rot="16200000" flipH="1">
            <a:off x="1855600" y="1093600"/>
            <a:ext cx="479800" cy="1752600"/>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110" name="TextBox 109"/>
          <p:cNvSpPr txBox="1"/>
          <p:nvPr/>
        </p:nvSpPr>
        <p:spPr>
          <a:xfrm>
            <a:off x="1525891" y="1905000"/>
            <a:ext cx="912509" cy="246221"/>
          </a:xfrm>
          <a:prstGeom prst="rect">
            <a:avLst/>
          </a:prstGeom>
          <a:noFill/>
          <a:ln>
            <a:noFill/>
          </a:ln>
        </p:spPr>
        <p:txBody>
          <a:bodyPr wrap="none" lIns="0" tIns="0" rIns="0" bIns="0" rtlCol="0">
            <a:spAutoFit/>
          </a:bodyPr>
          <a:lstStyle/>
          <a:p>
            <a:r>
              <a:rPr lang="en-US" sz="1600" dirty="0" err="1" smtClean="0">
                <a:solidFill>
                  <a:srgbClr val="000000"/>
                </a:solidFill>
                <a:latin typeface="+mn-lt"/>
              </a:rPr>
              <a:t>foaf:name</a:t>
            </a:r>
            <a:endParaRPr lang="en-US" sz="1600" dirty="0">
              <a:solidFill>
                <a:srgbClr val="000000"/>
              </a:solidFill>
              <a:latin typeface="+mn-lt"/>
            </a:endParaRPr>
          </a:p>
        </p:txBody>
      </p:sp>
      <p:sp>
        <p:nvSpPr>
          <p:cNvPr id="111" name="Oval 110"/>
          <p:cNvSpPr/>
          <p:nvPr/>
        </p:nvSpPr>
        <p:spPr bwMode="auto">
          <a:xfrm>
            <a:off x="2667000" y="2743200"/>
            <a:ext cx="2819400" cy="353234"/>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mj-lt"/>
              </a:rPr>
              <a:t>dbpedia:Los_Angeles</a:t>
            </a:r>
            <a:endParaRPr kumimoji="0" lang="en-US" sz="1600" b="0" i="0" u="none" strike="noStrike" cap="none" normalizeH="0" baseline="0" dirty="0" smtClean="0">
              <a:ln>
                <a:noFill/>
              </a:ln>
              <a:solidFill>
                <a:schemeClr val="tx1"/>
              </a:solidFill>
              <a:effectLst/>
              <a:latin typeface="+mj-lt"/>
            </a:endParaRPr>
          </a:p>
        </p:txBody>
      </p:sp>
      <p:cxnSp>
        <p:nvCxnSpPr>
          <p:cNvPr id="112" name="Elbow Connector 111"/>
          <p:cNvCxnSpPr>
            <a:stCxn id="19" idx="4"/>
            <a:endCxn id="111" idx="2"/>
          </p:cNvCxnSpPr>
          <p:nvPr/>
        </p:nvCxnSpPr>
        <p:spPr bwMode="auto">
          <a:xfrm rot="16200000" flipH="1">
            <a:off x="1348192" y="1601008"/>
            <a:ext cx="1189817" cy="1447800"/>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118" name="TextBox 117"/>
          <p:cNvSpPr txBox="1"/>
          <p:nvPr/>
        </p:nvSpPr>
        <p:spPr>
          <a:xfrm>
            <a:off x="1286514" y="2626289"/>
            <a:ext cx="1380486" cy="246221"/>
          </a:xfrm>
          <a:prstGeom prst="rect">
            <a:avLst/>
          </a:prstGeom>
          <a:noFill/>
          <a:ln>
            <a:noFill/>
          </a:ln>
        </p:spPr>
        <p:txBody>
          <a:bodyPr wrap="none" lIns="0" tIns="0" rIns="0" bIns="0" rtlCol="0">
            <a:spAutoFit/>
          </a:bodyPr>
          <a:lstStyle/>
          <a:p>
            <a:r>
              <a:rPr lang="en-US" sz="1600" dirty="0" err="1" smtClean="0">
                <a:solidFill>
                  <a:srgbClr val="000000"/>
                </a:solidFill>
                <a:latin typeface="+mn-lt"/>
              </a:rPr>
              <a:t>foaf:baed_near</a:t>
            </a:r>
            <a:endParaRPr lang="en-US" sz="1600" dirty="0">
              <a:solidFill>
                <a:srgbClr val="000000"/>
              </a:solidFill>
              <a:latin typeface="+mn-lt"/>
            </a:endParaRPr>
          </a:p>
        </p:txBody>
      </p:sp>
      <p:sp>
        <p:nvSpPr>
          <p:cNvPr id="119" name="Oval 118"/>
          <p:cNvSpPr/>
          <p:nvPr/>
        </p:nvSpPr>
        <p:spPr bwMode="auto">
          <a:xfrm>
            <a:off x="5181600" y="3352800"/>
            <a:ext cx="2895600" cy="353234"/>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err="1">
                <a:solidFill>
                  <a:srgbClr val="000000"/>
                </a:solidFill>
                <a:latin typeface="Arial"/>
              </a:rPr>
              <a:t>dbo:PopulatedPlace</a:t>
            </a:r>
            <a:endParaRPr kumimoji="0" lang="en-US" sz="1600" b="1" i="0" u="none" strike="noStrike" cap="none" normalizeH="0" baseline="0" dirty="0" smtClean="0">
              <a:ln>
                <a:noFill/>
              </a:ln>
              <a:solidFill>
                <a:schemeClr val="tx1"/>
              </a:solidFill>
              <a:effectLst/>
              <a:latin typeface="+mj-lt"/>
            </a:endParaRPr>
          </a:p>
        </p:txBody>
      </p:sp>
      <p:cxnSp>
        <p:nvCxnSpPr>
          <p:cNvPr id="120" name="Elbow Connector 119"/>
          <p:cNvCxnSpPr>
            <a:stCxn id="111" idx="4"/>
            <a:endCxn id="119" idx="2"/>
          </p:cNvCxnSpPr>
          <p:nvPr/>
        </p:nvCxnSpPr>
        <p:spPr bwMode="auto">
          <a:xfrm rot="16200000" flipH="1">
            <a:off x="4412659" y="2760475"/>
            <a:ext cx="432983" cy="1104900"/>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123" name="TextBox 122"/>
          <p:cNvSpPr txBox="1"/>
          <p:nvPr/>
        </p:nvSpPr>
        <p:spPr>
          <a:xfrm>
            <a:off x="4191000" y="3200400"/>
            <a:ext cx="763731" cy="246221"/>
          </a:xfrm>
          <a:prstGeom prst="rect">
            <a:avLst/>
          </a:prstGeom>
          <a:noFill/>
          <a:ln>
            <a:noFill/>
          </a:ln>
        </p:spPr>
        <p:txBody>
          <a:bodyPr wrap="none" lIns="0" tIns="0" rIns="0" bIns="0" rtlCol="0">
            <a:spAutoFit/>
          </a:bodyPr>
          <a:lstStyle/>
          <a:p>
            <a:r>
              <a:rPr lang="en-US" sz="1600" b="1" dirty="0" err="1" smtClean="0">
                <a:solidFill>
                  <a:srgbClr val="000000"/>
                </a:solidFill>
                <a:latin typeface="+mn-lt"/>
              </a:rPr>
              <a:t>rdf:type</a:t>
            </a:r>
            <a:endParaRPr lang="en-US" sz="1600" b="1" dirty="0">
              <a:solidFill>
                <a:srgbClr val="000000"/>
              </a:solidFill>
              <a:latin typeface="+mn-lt"/>
            </a:endParaRPr>
          </a:p>
        </p:txBody>
      </p:sp>
      <p:sp>
        <p:nvSpPr>
          <p:cNvPr id="126" name="Oval 125"/>
          <p:cNvSpPr/>
          <p:nvPr/>
        </p:nvSpPr>
        <p:spPr bwMode="auto">
          <a:xfrm>
            <a:off x="6172200" y="2743200"/>
            <a:ext cx="1905000" cy="353234"/>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err="1" smtClean="0">
                <a:solidFill>
                  <a:srgbClr val="000000"/>
                </a:solidFill>
                <a:latin typeface="Arial"/>
              </a:rPr>
              <a:t>dbo:Location</a:t>
            </a:r>
            <a:endParaRPr kumimoji="0" lang="en-US" sz="1600" b="1" i="0" u="none" strike="noStrike" cap="none" normalizeH="0" baseline="0" dirty="0" smtClean="0">
              <a:ln>
                <a:noFill/>
              </a:ln>
              <a:solidFill>
                <a:schemeClr val="tx1"/>
              </a:solidFill>
              <a:effectLst/>
              <a:latin typeface="+mj-lt"/>
            </a:endParaRPr>
          </a:p>
        </p:txBody>
      </p:sp>
      <p:cxnSp>
        <p:nvCxnSpPr>
          <p:cNvPr id="127" name="Elbow Connector 126"/>
          <p:cNvCxnSpPr>
            <a:stCxn id="111" idx="6"/>
            <a:endCxn id="126" idx="2"/>
          </p:cNvCxnSpPr>
          <p:nvPr/>
        </p:nvCxnSpPr>
        <p:spPr bwMode="auto">
          <a:xfrm>
            <a:off x="5486400" y="2919817"/>
            <a:ext cx="685800" cy="0"/>
          </a:xfrm>
          <a:prstGeom prst="bentConnector3">
            <a:avLst>
              <a:gd name="adj1" fmla="val 50000"/>
            </a:avLst>
          </a:prstGeom>
          <a:solidFill>
            <a:srgbClr val="00B8FF"/>
          </a:solidFill>
          <a:ln w="9525" cap="flat" cmpd="sng" algn="ctr">
            <a:solidFill>
              <a:schemeClr val="tx1"/>
            </a:solidFill>
            <a:prstDash val="solid"/>
            <a:round/>
            <a:headEnd type="none" w="med" len="med"/>
            <a:tailEnd type="arrow"/>
          </a:ln>
          <a:effectLst/>
        </p:spPr>
      </p:cxnSp>
      <p:sp>
        <p:nvSpPr>
          <p:cNvPr id="130" name="TextBox 129"/>
          <p:cNvSpPr txBox="1"/>
          <p:nvPr/>
        </p:nvSpPr>
        <p:spPr>
          <a:xfrm>
            <a:off x="5408469" y="2614744"/>
            <a:ext cx="763731" cy="246221"/>
          </a:xfrm>
          <a:prstGeom prst="rect">
            <a:avLst/>
          </a:prstGeom>
          <a:noFill/>
          <a:ln>
            <a:noFill/>
          </a:ln>
        </p:spPr>
        <p:txBody>
          <a:bodyPr wrap="none" lIns="0" tIns="0" rIns="0" bIns="0" rtlCol="0">
            <a:spAutoFit/>
          </a:bodyPr>
          <a:lstStyle/>
          <a:p>
            <a:r>
              <a:rPr lang="en-US" sz="1600" b="1" dirty="0" err="1" smtClean="0">
                <a:solidFill>
                  <a:srgbClr val="000000"/>
                </a:solidFill>
                <a:latin typeface="+mn-lt"/>
              </a:rPr>
              <a:t>rdf:type</a:t>
            </a:r>
            <a:endParaRPr lang="en-US" sz="1600" b="1" dirty="0">
              <a:solidFill>
                <a:srgbClr val="000000"/>
              </a:solidFill>
              <a:latin typeface="+mn-lt"/>
            </a:endParaRPr>
          </a:p>
        </p:txBody>
      </p:sp>
      <p:sp>
        <p:nvSpPr>
          <p:cNvPr id="136" name="Rectangle 135"/>
          <p:cNvSpPr/>
          <p:nvPr/>
        </p:nvSpPr>
        <p:spPr bwMode="auto">
          <a:xfrm>
            <a:off x="5181600" y="3962400"/>
            <a:ext cx="2209800" cy="304800"/>
          </a:xfrm>
          <a:prstGeom prst="rect">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dirty="0" smtClean="0">
                <a:solidFill>
                  <a:schemeClr val="tx1"/>
                </a:solidFill>
                <a:latin typeface="+mj-lt"/>
              </a:rPr>
              <a:t>City of Los Angeles</a:t>
            </a:r>
            <a:endParaRPr lang="en-US" sz="1600" dirty="0">
              <a:solidFill>
                <a:schemeClr val="tx1"/>
              </a:solidFill>
              <a:latin typeface="+mj-lt"/>
            </a:endParaRPr>
          </a:p>
        </p:txBody>
      </p:sp>
      <p:cxnSp>
        <p:nvCxnSpPr>
          <p:cNvPr id="137" name="Elbow Connector 136"/>
          <p:cNvCxnSpPr>
            <a:stCxn id="111" idx="4"/>
            <a:endCxn id="136" idx="1"/>
          </p:cNvCxnSpPr>
          <p:nvPr/>
        </p:nvCxnSpPr>
        <p:spPr bwMode="auto">
          <a:xfrm rot="16200000" flipH="1">
            <a:off x="4119967" y="3053167"/>
            <a:ext cx="1018366" cy="1104900"/>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161" name="TextBox 160"/>
          <p:cNvSpPr txBox="1"/>
          <p:nvPr/>
        </p:nvSpPr>
        <p:spPr>
          <a:xfrm>
            <a:off x="4191000" y="3810000"/>
            <a:ext cx="912509" cy="246221"/>
          </a:xfrm>
          <a:prstGeom prst="rect">
            <a:avLst/>
          </a:prstGeom>
          <a:noFill/>
          <a:ln>
            <a:noFill/>
          </a:ln>
        </p:spPr>
        <p:txBody>
          <a:bodyPr wrap="none" lIns="0" tIns="0" rIns="0" bIns="0" rtlCol="0">
            <a:spAutoFit/>
          </a:bodyPr>
          <a:lstStyle/>
          <a:p>
            <a:r>
              <a:rPr lang="en-US" sz="1600" dirty="0" err="1" smtClean="0">
                <a:solidFill>
                  <a:srgbClr val="000000"/>
                </a:solidFill>
                <a:latin typeface="+mn-lt"/>
              </a:rPr>
              <a:t>foaf:name</a:t>
            </a:r>
            <a:endParaRPr lang="en-US" sz="1600" dirty="0">
              <a:solidFill>
                <a:srgbClr val="000000"/>
              </a:solidFill>
              <a:latin typeface="+mn-lt"/>
            </a:endParaRPr>
          </a:p>
        </p:txBody>
      </p:sp>
    </p:spTree>
    <p:extLst>
      <p:ext uri="{BB962C8B-B14F-4D97-AF65-F5344CB8AC3E}">
        <p14:creationId xmlns:p14="http://schemas.microsoft.com/office/powerpoint/2010/main" val="338001344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LOD Patterns</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73</a:t>
            </a:fld>
            <a:endParaRPr lang="en-US" dirty="0"/>
          </a:p>
        </p:txBody>
      </p:sp>
      <p:sp>
        <p:nvSpPr>
          <p:cNvPr id="24" name="Rounded Rectangle 23"/>
          <p:cNvSpPr/>
          <p:nvPr/>
        </p:nvSpPr>
        <p:spPr bwMode="auto">
          <a:xfrm>
            <a:off x="304800" y="4114800"/>
            <a:ext cx="1676400" cy="5334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solidFill>
                  <a:srgbClr val="EB6615"/>
                </a:solidFill>
                <a:latin typeface="Trebuchet MS"/>
                <a:cs typeface="Trebuchet MS"/>
              </a:rPr>
              <a:t>Patterns</a:t>
            </a:r>
            <a:endParaRPr kumimoji="0" lang="en-US" b="1" i="0" u="none" strike="noStrike" cap="none" normalizeH="0" baseline="0" dirty="0" smtClean="0">
              <a:ln>
                <a:noFill/>
              </a:ln>
              <a:solidFill>
                <a:srgbClr val="EB6615"/>
              </a:solidFill>
              <a:effectLst/>
              <a:latin typeface="Trebuchet MS"/>
              <a:cs typeface="Trebuchet MS"/>
            </a:endParaRPr>
          </a:p>
        </p:txBody>
      </p:sp>
      <p:sp>
        <p:nvSpPr>
          <p:cNvPr id="25" name="Oval 24"/>
          <p:cNvSpPr/>
          <p:nvPr/>
        </p:nvSpPr>
        <p:spPr bwMode="auto">
          <a:xfrm>
            <a:off x="2438400" y="5638800"/>
            <a:ext cx="1676400" cy="4572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rgbClr val="0000FF"/>
                </a:solidFill>
                <a:effectLst/>
                <a:latin typeface="+mj-lt"/>
              </a:rPr>
              <a:t>dbo:Location</a:t>
            </a:r>
            <a:endParaRPr kumimoji="0" lang="en-US" sz="1600" b="0" i="0" u="none" strike="noStrike" cap="none" normalizeH="0" baseline="0" dirty="0" smtClean="0">
              <a:ln>
                <a:noFill/>
              </a:ln>
              <a:solidFill>
                <a:srgbClr val="0000FF"/>
              </a:solidFill>
              <a:effectLst/>
              <a:latin typeface="+mj-lt"/>
            </a:endParaRPr>
          </a:p>
        </p:txBody>
      </p:sp>
      <p:sp>
        <p:nvSpPr>
          <p:cNvPr id="26" name="Oval 25"/>
          <p:cNvSpPr/>
          <p:nvPr/>
        </p:nvSpPr>
        <p:spPr bwMode="auto">
          <a:xfrm>
            <a:off x="381000" y="5638800"/>
            <a:ext cx="1600200" cy="4572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rgbClr val="0000FF"/>
                </a:solidFill>
                <a:effectLst/>
                <a:latin typeface="+mj-lt"/>
              </a:rPr>
              <a:t>foaf:Person</a:t>
            </a:r>
            <a:endParaRPr kumimoji="0" lang="en-US" sz="1600" b="0" i="0" u="none" strike="noStrike" cap="none" normalizeH="0" baseline="0" dirty="0" smtClean="0">
              <a:ln>
                <a:noFill/>
              </a:ln>
              <a:solidFill>
                <a:srgbClr val="0000FF"/>
              </a:solidFill>
              <a:effectLst/>
              <a:latin typeface="+mj-lt"/>
            </a:endParaRPr>
          </a:p>
        </p:txBody>
      </p:sp>
      <p:cxnSp>
        <p:nvCxnSpPr>
          <p:cNvPr id="27" name="Curved Connector 26"/>
          <p:cNvCxnSpPr>
            <a:stCxn id="26" idx="0"/>
            <a:endCxn id="25" idx="0"/>
          </p:cNvCxnSpPr>
          <p:nvPr/>
        </p:nvCxnSpPr>
        <p:spPr bwMode="auto">
          <a:xfrm rot="5400000" flipH="1" flipV="1">
            <a:off x="2228850" y="4591050"/>
            <a:ext cx="12700" cy="2095500"/>
          </a:xfrm>
          <a:prstGeom prst="curvedConnector3">
            <a:avLst>
              <a:gd name="adj1" fmla="val 1800000"/>
            </a:avLst>
          </a:prstGeom>
          <a:solidFill>
            <a:srgbClr val="00B8FF"/>
          </a:solidFill>
          <a:ln w="25400" cap="flat" cmpd="sng" algn="ctr">
            <a:solidFill>
              <a:srgbClr val="008000"/>
            </a:solidFill>
            <a:prstDash val="solid"/>
            <a:round/>
            <a:headEnd type="none" w="med" len="med"/>
            <a:tailEnd type="triangle" w="lg" len="lg"/>
          </a:ln>
          <a:effectLst/>
        </p:spPr>
      </p:cxnSp>
      <p:sp>
        <p:nvSpPr>
          <p:cNvPr id="28" name="TextBox 27"/>
          <p:cNvSpPr txBox="1"/>
          <p:nvPr/>
        </p:nvSpPr>
        <p:spPr>
          <a:xfrm>
            <a:off x="1524000" y="5105400"/>
            <a:ext cx="1532043" cy="246221"/>
          </a:xfrm>
          <a:prstGeom prst="rect">
            <a:avLst/>
          </a:prstGeom>
          <a:noFill/>
        </p:spPr>
        <p:txBody>
          <a:bodyPr wrap="none" lIns="0" tIns="0" rIns="0" bIns="0" rtlCol="0">
            <a:spAutoFit/>
          </a:bodyPr>
          <a:lstStyle/>
          <a:p>
            <a:r>
              <a:rPr lang="en-US" sz="1600" i="1" dirty="0" err="1" smtClean="0">
                <a:solidFill>
                  <a:srgbClr val="EB6615"/>
                </a:solidFill>
                <a:latin typeface="+mn-lt"/>
              </a:rPr>
              <a:t>foaf:based_near</a:t>
            </a:r>
            <a:endParaRPr lang="en-US" sz="1600" i="1" dirty="0">
              <a:solidFill>
                <a:srgbClr val="EB6615"/>
              </a:solidFill>
              <a:latin typeface="+mn-lt"/>
            </a:endParaRPr>
          </a:p>
        </p:txBody>
      </p:sp>
      <p:sp>
        <p:nvSpPr>
          <p:cNvPr id="32" name="Rounded Rectangle 31"/>
          <p:cNvSpPr/>
          <p:nvPr/>
        </p:nvSpPr>
        <p:spPr bwMode="auto">
          <a:xfrm>
            <a:off x="5562600" y="1219200"/>
            <a:ext cx="2438400" cy="533400"/>
          </a:xfrm>
          <a:prstGeom prst="roundRect">
            <a:avLst>
              <a:gd name="adj" fmla="val 11338"/>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solidFill>
                  <a:srgbClr val="EB6615"/>
                </a:solidFill>
                <a:latin typeface="Trebuchet MS"/>
                <a:cs typeface="Trebuchet MS"/>
              </a:rPr>
              <a:t>LOD Fragment</a:t>
            </a:r>
            <a:endParaRPr kumimoji="0" lang="en-US" b="1" i="0" u="none" strike="noStrike" cap="none" normalizeH="0" baseline="0" dirty="0" smtClean="0">
              <a:ln>
                <a:noFill/>
              </a:ln>
              <a:solidFill>
                <a:srgbClr val="EB6615"/>
              </a:solidFill>
              <a:effectLst/>
              <a:latin typeface="Trebuchet MS"/>
              <a:cs typeface="Trebuchet MS"/>
            </a:endParaRPr>
          </a:p>
        </p:txBody>
      </p:sp>
      <p:sp>
        <p:nvSpPr>
          <p:cNvPr id="33" name="Oval 32"/>
          <p:cNvSpPr/>
          <p:nvPr/>
        </p:nvSpPr>
        <p:spPr bwMode="auto">
          <a:xfrm>
            <a:off x="457200" y="1295400"/>
            <a:ext cx="1524000" cy="434600"/>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mj-lt"/>
              </a:rPr>
              <a:t>isi:mohsen</a:t>
            </a:r>
            <a:endParaRPr kumimoji="0" lang="en-US" sz="1600" b="0" i="0" u="none" strike="noStrike" cap="none" normalizeH="0" baseline="0" dirty="0" smtClean="0">
              <a:ln>
                <a:noFill/>
              </a:ln>
              <a:solidFill>
                <a:schemeClr val="tx1"/>
              </a:solidFill>
              <a:effectLst/>
              <a:latin typeface="+mj-lt"/>
            </a:endParaRPr>
          </a:p>
        </p:txBody>
      </p:sp>
      <p:sp>
        <p:nvSpPr>
          <p:cNvPr id="34" name="Oval 33"/>
          <p:cNvSpPr/>
          <p:nvPr/>
        </p:nvSpPr>
        <p:spPr bwMode="auto">
          <a:xfrm>
            <a:off x="3048000" y="1336965"/>
            <a:ext cx="1600199" cy="353234"/>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mj-lt"/>
              </a:rPr>
              <a:t>foaf:Person</a:t>
            </a:r>
            <a:endParaRPr kumimoji="0" lang="en-US" sz="1600" b="1" i="0" u="none" strike="noStrike" cap="none" normalizeH="0" baseline="0" dirty="0" smtClean="0">
              <a:ln>
                <a:noFill/>
              </a:ln>
              <a:solidFill>
                <a:schemeClr val="tx1"/>
              </a:solidFill>
              <a:effectLst/>
              <a:latin typeface="+mj-lt"/>
            </a:endParaRPr>
          </a:p>
        </p:txBody>
      </p:sp>
      <p:sp>
        <p:nvSpPr>
          <p:cNvPr id="35" name="TextBox 34"/>
          <p:cNvSpPr txBox="1"/>
          <p:nvPr/>
        </p:nvSpPr>
        <p:spPr>
          <a:xfrm>
            <a:off x="2057400" y="1219200"/>
            <a:ext cx="763731" cy="246221"/>
          </a:xfrm>
          <a:prstGeom prst="rect">
            <a:avLst/>
          </a:prstGeom>
          <a:noFill/>
          <a:ln>
            <a:noFill/>
          </a:ln>
        </p:spPr>
        <p:txBody>
          <a:bodyPr wrap="none" lIns="0" tIns="0" rIns="0" bIns="0" rtlCol="0">
            <a:spAutoFit/>
          </a:bodyPr>
          <a:lstStyle/>
          <a:p>
            <a:r>
              <a:rPr lang="en-US" sz="1600" b="1" dirty="0" err="1" smtClean="0">
                <a:solidFill>
                  <a:srgbClr val="000000"/>
                </a:solidFill>
                <a:latin typeface="+mn-lt"/>
              </a:rPr>
              <a:t>rdf:type</a:t>
            </a:r>
            <a:endParaRPr lang="en-US" sz="1600" b="1" dirty="0">
              <a:solidFill>
                <a:srgbClr val="000000"/>
              </a:solidFill>
              <a:latin typeface="+mn-lt"/>
            </a:endParaRPr>
          </a:p>
        </p:txBody>
      </p:sp>
      <p:sp>
        <p:nvSpPr>
          <p:cNvPr id="36" name="Rectangle 35"/>
          <p:cNvSpPr/>
          <p:nvPr/>
        </p:nvSpPr>
        <p:spPr bwMode="auto">
          <a:xfrm>
            <a:off x="2971800" y="2057400"/>
            <a:ext cx="1752600" cy="304800"/>
          </a:xfrm>
          <a:prstGeom prst="rect">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dirty="0" smtClean="0">
                <a:solidFill>
                  <a:schemeClr val="tx1"/>
                </a:solidFill>
                <a:latin typeface="+mj-lt"/>
              </a:rPr>
              <a:t>Mohsen Taheriyan</a:t>
            </a:r>
            <a:endParaRPr lang="en-US" sz="1600" dirty="0">
              <a:solidFill>
                <a:schemeClr val="tx1"/>
              </a:solidFill>
              <a:latin typeface="+mj-lt"/>
            </a:endParaRPr>
          </a:p>
        </p:txBody>
      </p:sp>
      <p:cxnSp>
        <p:nvCxnSpPr>
          <p:cNvPr id="37" name="Elbow Connector 36"/>
          <p:cNvCxnSpPr>
            <a:stCxn id="33" idx="6"/>
            <a:endCxn id="34" idx="2"/>
          </p:cNvCxnSpPr>
          <p:nvPr/>
        </p:nvCxnSpPr>
        <p:spPr bwMode="auto">
          <a:xfrm>
            <a:off x="1981200" y="1512700"/>
            <a:ext cx="1066800" cy="882"/>
          </a:xfrm>
          <a:prstGeom prst="bentConnector3">
            <a:avLst/>
          </a:prstGeom>
          <a:solidFill>
            <a:srgbClr val="00B8FF"/>
          </a:solidFill>
          <a:ln w="9525" cap="flat" cmpd="sng" algn="ctr">
            <a:solidFill>
              <a:schemeClr val="tx1"/>
            </a:solidFill>
            <a:prstDash val="solid"/>
            <a:round/>
            <a:headEnd type="none" w="med" len="med"/>
            <a:tailEnd type="arrow"/>
          </a:ln>
          <a:effectLst/>
        </p:spPr>
      </p:cxnSp>
      <p:cxnSp>
        <p:nvCxnSpPr>
          <p:cNvPr id="38" name="Elbow Connector 37"/>
          <p:cNvCxnSpPr>
            <a:stCxn id="33" idx="4"/>
            <a:endCxn id="36" idx="1"/>
          </p:cNvCxnSpPr>
          <p:nvPr/>
        </p:nvCxnSpPr>
        <p:spPr bwMode="auto">
          <a:xfrm rot="16200000" flipH="1">
            <a:off x="1855600" y="1093600"/>
            <a:ext cx="479800" cy="1752600"/>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39" name="TextBox 38"/>
          <p:cNvSpPr txBox="1"/>
          <p:nvPr/>
        </p:nvSpPr>
        <p:spPr>
          <a:xfrm>
            <a:off x="1525891" y="1905000"/>
            <a:ext cx="912509" cy="246221"/>
          </a:xfrm>
          <a:prstGeom prst="rect">
            <a:avLst/>
          </a:prstGeom>
          <a:noFill/>
          <a:ln>
            <a:noFill/>
          </a:ln>
        </p:spPr>
        <p:txBody>
          <a:bodyPr wrap="none" lIns="0" tIns="0" rIns="0" bIns="0" rtlCol="0">
            <a:spAutoFit/>
          </a:bodyPr>
          <a:lstStyle/>
          <a:p>
            <a:r>
              <a:rPr lang="en-US" sz="1600" dirty="0" err="1" smtClean="0">
                <a:solidFill>
                  <a:srgbClr val="000000"/>
                </a:solidFill>
                <a:latin typeface="+mn-lt"/>
              </a:rPr>
              <a:t>foaf:name</a:t>
            </a:r>
            <a:endParaRPr lang="en-US" sz="1600" dirty="0">
              <a:solidFill>
                <a:srgbClr val="000000"/>
              </a:solidFill>
              <a:latin typeface="+mn-lt"/>
            </a:endParaRPr>
          </a:p>
        </p:txBody>
      </p:sp>
      <p:sp>
        <p:nvSpPr>
          <p:cNvPr id="41" name="Oval 40"/>
          <p:cNvSpPr/>
          <p:nvPr/>
        </p:nvSpPr>
        <p:spPr bwMode="auto">
          <a:xfrm>
            <a:off x="2667000" y="2743200"/>
            <a:ext cx="2819400" cy="353234"/>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mj-lt"/>
              </a:rPr>
              <a:t>dbpedia:Los_Angeles</a:t>
            </a:r>
            <a:endParaRPr kumimoji="0" lang="en-US" sz="1600" b="0" i="0" u="none" strike="noStrike" cap="none" normalizeH="0" baseline="0" dirty="0" smtClean="0">
              <a:ln>
                <a:noFill/>
              </a:ln>
              <a:solidFill>
                <a:schemeClr val="tx1"/>
              </a:solidFill>
              <a:effectLst/>
              <a:latin typeface="+mj-lt"/>
            </a:endParaRPr>
          </a:p>
        </p:txBody>
      </p:sp>
      <p:cxnSp>
        <p:nvCxnSpPr>
          <p:cNvPr id="42" name="Elbow Connector 41"/>
          <p:cNvCxnSpPr>
            <a:stCxn id="33" idx="4"/>
            <a:endCxn id="41" idx="2"/>
          </p:cNvCxnSpPr>
          <p:nvPr/>
        </p:nvCxnSpPr>
        <p:spPr bwMode="auto">
          <a:xfrm rot="16200000" flipH="1">
            <a:off x="1348192" y="1601008"/>
            <a:ext cx="1189817" cy="1447800"/>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43" name="TextBox 42"/>
          <p:cNvSpPr txBox="1"/>
          <p:nvPr/>
        </p:nvSpPr>
        <p:spPr>
          <a:xfrm>
            <a:off x="1286514" y="2626289"/>
            <a:ext cx="1380486" cy="246221"/>
          </a:xfrm>
          <a:prstGeom prst="rect">
            <a:avLst/>
          </a:prstGeom>
          <a:noFill/>
          <a:ln>
            <a:noFill/>
          </a:ln>
        </p:spPr>
        <p:txBody>
          <a:bodyPr wrap="none" lIns="0" tIns="0" rIns="0" bIns="0" rtlCol="0">
            <a:spAutoFit/>
          </a:bodyPr>
          <a:lstStyle/>
          <a:p>
            <a:r>
              <a:rPr lang="en-US" sz="1600" dirty="0" err="1" smtClean="0">
                <a:solidFill>
                  <a:srgbClr val="000000"/>
                </a:solidFill>
                <a:latin typeface="+mn-lt"/>
              </a:rPr>
              <a:t>foaf:baed_near</a:t>
            </a:r>
            <a:endParaRPr lang="en-US" sz="1600" dirty="0">
              <a:solidFill>
                <a:srgbClr val="000000"/>
              </a:solidFill>
              <a:latin typeface="+mn-lt"/>
            </a:endParaRPr>
          </a:p>
        </p:txBody>
      </p:sp>
      <p:sp>
        <p:nvSpPr>
          <p:cNvPr id="44" name="Oval 43"/>
          <p:cNvSpPr/>
          <p:nvPr/>
        </p:nvSpPr>
        <p:spPr bwMode="auto">
          <a:xfrm>
            <a:off x="5181600" y="3352800"/>
            <a:ext cx="2895600" cy="353234"/>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err="1">
                <a:solidFill>
                  <a:srgbClr val="000000"/>
                </a:solidFill>
                <a:latin typeface="Arial"/>
              </a:rPr>
              <a:t>dbo:PopulatedPlace</a:t>
            </a:r>
            <a:endParaRPr kumimoji="0" lang="en-US" sz="1600" b="1" i="0" u="none" strike="noStrike" cap="none" normalizeH="0" baseline="0" dirty="0" smtClean="0">
              <a:ln>
                <a:noFill/>
              </a:ln>
              <a:solidFill>
                <a:schemeClr val="tx1"/>
              </a:solidFill>
              <a:effectLst/>
              <a:latin typeface="+mj-lt"/>
            </a:endParaRPr>
          </a:p>
        </p:txBody>
      </p:sp>
      <p:cxnSp>
        <p:nvCxnSpPr>
          <p:cNvPr id="45" name="Elbow Connector 44"/>
          <p:cNvCxnSpPr>
            <a:stCxn id="41" idx="4"/>
            <a:endCxn id="44" idx="2"/>
          </p:cNvCxnSpPr>
          <p:nvPr/>
        </p:nvCxnSpPr>
        <p:spPr bwMode="auto">
          <a:xfrm rot="16200000" flipH="1">
            <a:off x="4412659" y="2760475"/>
            <a:ext cx="432983" cy="1104900"/>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46" name="TextBox 45"/>
          <p:cNvSpPr txBox="1"/>
          <p:nvPr/>
        </p:nvSpPr>
        <p:spPr>
          <a:xfrm>
            <a:off x="4191000" y="3200400"/>
            <a:ext cx="763731" cy="246221"/>
          </a:xfrm>
          <a:prstGeom prst="rect">
            <a:avLst/>
          </a:prstGeom>
          <a:noFill/>
          <a:ln>
            <a:noFill/>
          </a:ln>
        </p:spPr>
        <p:txBody>
          <a:bodyPr wrap="none" lIns="0" tIns="0" rIns="0" bIns="0" rtlCol="0">
            <a:spAutoFit/>
          </a:bodyPr>
          <a:lstStyle/>
          <a:p>
            <a:r>
              <a:rPr lang="en-US" sz="1600" b="1" dirty="0" err="1" smtClean="0">
                <a:solidFill>
                  <a:srgbClr val="000000"/>
                </a:solidFill>
                <a:latin typeface="+mn-lt"/>
              </a:rPr>
              <a:t>rdf:type</a:t>
            </a:r>
            <a:endParaRPr lang="en-US" sz="1600" b="1" dirty="0">
              <a:solidFill>
                <a:srgbClr val="000000"/>
              </a:solidFill>
              <a:latin typeface="+mn-lt"/>
            </a:endParaRPr>
          </a:p>
        </p:txBody>
      </p:sp>
      <p:sp>
        <p:nvSpPr>
          <p:cNvPr id="47" name="Oval 46"/>
          <p:cNvSpPr/>
          <p:nvPr/>
        </p:nvSpPr>
        <p:spPr bwMode="auto">
          <a:xfrm>
            <a:off x="6172200" y="2743200"/>
            <a:ext cx="1905000" cy="353234"/>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b="1" dirty="0" err="1" smtClean="0">
                <a:solidFill>
                  <a:srgbClr val="000000"/>
                </a:solidFill>
                <a:latin typeface="Arial"/>
              </a:rPr>
              <a:t>dbo:Location</a:t>
            </a:r>
            <a:endParaRPr kumimoji="0" lang="en-US" sz="1600" b="1" i="0" u="none" strike="noStrike" cap="none" normalizeH="0" baseline="0" dirty="0" smtClean="0">
              <a:ln>
                <a:noFill/>
              </a:ln>
              <a:solidFill>
                <a:schemeClr val="tx1"/>
              </a:solidFill>
              <a:effectLst/>
              <a:latin typeface="+mj-lt"/>
            </a:endParaRPr>
          </a:p>
        </p:txBody>
      </p:sp>
      <p:cxnSp>
        <p:nvCxnSpPr>
          <p:cNvPr id="48" name="Elbow Connector 47"/>
          <p:cNvCxnSpPr>
            <a:stCxn id="41" idx="6"/>
            <a:endCxn id="47" idx="2"/>
          </p:cNvCxnSpPr>
          <p:nvPr/>
        </p:nvCxnSpPr>
        <p:spPr bwMode="auto">
          <a:xfrm>
            <a:off x="5486400" y="2919817"/>
            <a:ext cx="685800" cy="0"/>
          </a:xfrm>
          <a:prstGeom prst="bentConnector3">
            <a:avLst>
              <a:gd name="adj1" fmla="val 50000"/>
            </a:avLst>
          </a:prstGeom>
          <a:solidFill>
            <a:srgbClr val="00B8FF"/>
          </a:solidFill>
          <a:ln w="9525" cap="flat" cmpd="sng" algn="ctr">
            <a:solidFill>
              <a:schemeClr val="tx1"/>
            </a:solidFill>
            <a:prstDash val="solid"/>
            <a:round/>
            <a:headEnd type="none" w="med" len="med"/>
            <a:tailEnd type="arrow"/>
          </a:ln>
          <a:effectLst/>
        </p:spPr>
      </p:cxnSp>
      <p:sp>
        <p:nvSpPr>
          <p:cNvPr id="49" name="TextBox 48"/>
          <p:cNvSpPr txBox="1"/>
          <p:nvPr/>
        </p:nvSpPr>
        <p:spPr>
          <a:xfrm>
            <a:off x="5408469" y="2614744"/>
            <a:ext cx="763731" cy="246221"/>
          </a:xfrm>
          <a:prstGeom prst="rect">
            <a:avLst/>
          </a:prstGeom>
          <a:noFill/>
          <a:ln>
            <a:noFill/>
          </a:ln>
        </p:spPr>
        <p:txBody>
          <a:bodyPr wrap="none" lIns="0" tIns="0" rIns="0" bIns="0" rtlCol="0">
            <a:spAutoFit/>
          </a:bodyPr>
          <a:lstStyle/>
          <a:p>
            <a:r>
              <a:rPr lang="en-US" sz="1600" b="1" dirty="0" err="1" smtClean="0">
                <a:solidFill>
                  <a:srgbClr val="000000"/>
                </a:solidFill>
                <a:latin typeface="+mn-lt"/>
              </a:rPr>
              <a:t>rdf:type</a:t>
            </a:r>
            <a:endParaRPr lang="en-US" sz="1600" b="1" dirty="0">
              <a:solidFill>
                <a:srgbClr val="000000"/>
              </a:solidFill>
              <a:latin typeface="+mn-lt"/>
            </a:endParaRPr>
          </a:p>
        </p:txBody>
      </p:sp>
      <p:sp>
        <p:nvSpPr>
          <p:cNvPr id="50" name="Rectangle 49"/>
          <p:cNvSpPr/>
          <p:nvPr/>
        </p:nvSpPr>
        <p:spPr bwMode="auto">
          <a:xfrm>
            <a:off x="5181600" y="3962400"/>
            <a:ext cx="2209800" cy="304800"/>
          </a:xfrm>
          <a:prstGeom prst="rect">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sz="1600" dirty="0" smtClean="0">
                <a:solidFill>
                  <a:schemeClr val="tx1"/>
                </a:solidFill>
                <a:latin typeface="+mj-lt"/>
              </a:rPr>
              <a:t>City of Los Angeles</a:t>
            </a:r>
            <a:endParaRPr lang="en-US" sz="1600" dirty="0">
              <a:solidFill>
                <a:schemeClr val="tx1"/>
              </a:solidFill>
              <a:latin typeface="+mj-lt"/>
            </a:endParaRPr>
          </a:p>
        </p:txBody>
      </p:sp>
      <p:cxnSp>
        <p:nvCxnSpPr>
          <p:cNvPr id="51" name="Elbow Connector 50"/>
          <p:cNvCxnSpPr>
            <a:stCxn id="41" idx="4"/>
            <a:endCxn id="50" idx="1"/>
          </p:cNvCxnSpPr>
          <p:nvPr/>
        </p:nvCxnSpPr>
        <p:spPr bwMode="auto">
          <a:xfrm rot="16200000" flipH="1">
            <a:off x="4119967" y="3053167"/>
            <a:ext cx="1018366" cy="1104900"/>
          </a:xfrm>
          <a:prstGeom prst="bentConnector2">
            <a:avLst/>
          </a:prstGeom>
          <a:solidFill>
            <a:srgbClr val="00B8FF"/>
          </a:solidFill>
          <a:ln w="9525" cap="flat" cmpd="sng" algn="ctr">
            <a:solidFill>
              <a:schemeClr val="tx1"/>
            </a:solidFill>
            <a:prstDash val="solid"/>
            <a:round/>
            <a:headEnd type="none" w="med" len="med"/>
            <a:tailEnd type="arrow"/>
          </a:ln>
          <a:effectLst/>
        </p:spPr>
      </p:cxnSp>
      <p:sp>
        <p:nvSpPr>
          <p:cNvPr id="52" name="TextBox 51"/>
          <p:cNvSpPr txBox="1"/>
          <p:nvPr/>
        </p:nvSpPr>
        <p:spPr>
          <a:xfrm>
            <a:off x="4191000" y="3810000"/>
            <a:ext cx="912509" cy="246221"/>
          </a:xfrm>
          <a:prstGeom prst="rect">
            <a:avLst/>
          </a:prstGeom>
          <a:noFill/>
          <a:ln>
            <a:noFill/>
          </a:ln>
        </p:spPr>
        <p:txBody>
          <a:bodyPr wrap="none" lIns="0" tIns="0" rIns="0" bIns="0" rtlCol="0">
            <a:spAutoFit/>
          </a:bodyPr>
          <a:lstStyle/>
          <a:p>
            <a:r>
              <a:rPr lang="en-US" sz="1600" dirty="0" err="1" smtClean="0">
                <a:solidFill>
                  <a:srgbClr val="000000"/>
                </a:solidFill>
                <a:latin typeface="+mn-lt"/>
              </a:rPr>
              <a:t>foaf:name</a:t>
            </a:r>
            <a:endParaRPr lang="en-US" sz="1600" dirty="0">
              <a:solidFill>
                <a:srgbClr val="000000"/>
              </a:solidFill>
              <a:latin typeface="+mn-lt"/>
            </a:endParaRPr>
          </a:p>
        </p:txBody>
      </p:sp>
      <p:sp>
        <p:nvSpPr>
          <p:cNvPr id="66" name="Oval 65"/>
          <p:cNvSpPr/>
          <p:nvPr/>
        </p:nvSpPr>
        <p:spPr bwMode="auto">
          <a:xfrm>
            <a:off x="6324600" y="5638800"/>
            <a:ext cx="2590800" cy="4572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rgbClr val="0000FF"/>
                </a:solidFill>
                <a:effectLst/>
                <a:latin typeface="+mj-lt"/>
              </a:rPr>
              <a:t>dbo:PopulatedPlace</a:t>
            </a:r>
            <a:endParaRPr kumimoji="0" lang="en-US" sz="1600" b="0" i="0" u="none" strike="noStrike" cap="none" normalizeH="0" baseline="0" dirty="0" smtClean="0">
              <a:ln>
                <a:noFill/>
              </a:ln>
              <a:solidFill>
                <a:srgbClr val="0000FF"/>
              </a:solidFill>
              <a:effectLst/>
              <a:latin typeface="+mj-lt"/>
            </a:endParaRPr>
          </a:p>
        </p:txBody>
      </p:sp>
      <p:sp>
        <p:nvSpPr>
          <p:cNvPr id="67" name="Oval 66"/>
          <p:cNvSpPr/>
          <p:nvPr/>
        </p:nvSpPr>
        <p:spPr bwMode="auto">
          <a:xfrm>
            <a:off x="4495800" y="5638800"/>
            <a:ext cx="1600200" cy="4572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rgbClr val="0000FF"/>
                </a:solidFill>
                <a:effectLst/>
                <a:latin typeface="+mj-lt"/>
              </a:rPr>
              <a:t>foaf:Person</a:t>
            </a:r>
            <a:endParaRPr kumimoji="0" lang="en-US" sz="1600" b="0" i="0" u="none" strike="noStrike" cap="none" normalizeH="0" baseline="0" dirty="0" smtClean="0">
              <a:ln>
                <a:noFill/>
              </a:ln>
              <a:solidFill>
                <a:srgbClr val="0000FF"/>
              </a:solidFill>
              <a:effectLst/>
              <a:latin typeface="+mj-lt"/>
            </a:endParaRPr>
          </a:p>
        </p:txBody>
      </p:sp>
      <p:cxnSp>
        <p:nvCxnSpPr>
          <p:cNvPr id="68" name="Curved Connector 67"/>
          <p:cNvCxnSpPr>
            <a:stCxn id="67" idx="0"/>
            <a:endCxn id="66" idx="0"/>
          </p:cNvCxnSpPr>
          <p:nvPr/>
        </p:nvCxnSpPr>
        <p:spPr bwMode="auto">
          <a:xfrm rot="5400000" flipH="1" flipV="1">
            <a:off x="6457950" y="4476750"/>
            <a:ext cx="12700" cy="2324100"/>
          </a:xfrm>
          <a:prstGeom prst="curvedConnector3">
            <a:avLst>
              <a:gd name="adj1" fmla="val 1800000"/>
            </a:avLst>
          </a:prstGeom>
          <a:solidFill>
            <a:srgbClr val="00B8FF"/>
          </a:solidFill>
          <a:ln w="25400" cap="flat" cmpd="sng" algn="ctr">
            <a:solidFill>
              <a:srgbClr val="008000"/>
            </a:solidFill>
            <a:prstDash val="solid"/>
            <a:round/>
            <a:headEnd type="none" w="med" len="med"/>
            <a:tailEnd type="triangle" w="lg" len="lg"/>
          </a:ln>
          <a:effectLst/>
        </p:spPr>
      </p:cxnSp>
      <p:sp>
        <p:nvSpPr>
          <p:cNvPr id="69" name="TextBox 68"/>
          <p:cNvSpPr txBox="1"/>
          <p:nvPr/>
        </p:nvSpPr>
        <p:spPr>
          <a:xfrm>
            <a:off x="5715000" y="5105400"/>
            <a:ext cx="1532043" cy="246221"/>
          </a:xfrm>
          <a:prstGeom prst="rect">
            <a:avLst/>
          </a:prstGeom>
          <a:noFill/>
        </p:spPr>
        <p:txBody>
          <a:bodyPr wrap="none" lIns="0" tIns="0" rIns="0" bIns="0" rtlCol="0">
            <a:spAutoFit/>
          </a:bodyPr>
          <a:lstStyle/>
          <a:p>
            <a:r>
              <a:rPr lang="en-US" sz="1600" i="1" dirty="0" err="1" smtClean="0">
                <a:solidFill>
                  <a:srgbClr val="EB6615"/>
                </a:solidFill>
                <a:latin typeface="+mn-lt"/>
              </a:rPr>
              <a:t>foaf:based_near</a:t>
            </a:r>
            <a:endParaRPr lang="en-US" sz="1600" i="1" dirty="0">
              <a:solidFill>
                <a:srgbClr val="EB6615"/>
              </a:solidFill>
              <a:latin typeface="+mn-lt"/>
            </a:endParaRPr>
          </a:p>
        </p:txBody>
      </p:sp>
    </p:spTree>
    <p:extLst>
      <p:ext uri="{BB962C8B-B14F-4D97-AF65-F5344CB8AC3E}">
        <p14:creationId xmlns:p14="http://schemas.microsoft.com/office/powerpoint/2010/main" val="28018850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LOD Patterns</a:t>
            </a:r>
            <a:endParaRPr lang="en-US" dirty="0"/>
          </a:p>
        </p:txBody>
      </p:sp>
      <p:sp>
        <p:nvSpPr>
          <p:cNvPr id="3" name="Content Placeholder 2"/>
          <p:cNvSpPr>
            <a:spLocks noGrp="1"/>
          </p:cNvSpPr>
          <p:nvPr>
            <p:ph idx="1"/>
          </p:nvPr>
        </p:nvSpPr>
        <p:spPr>
          <a:xfrm>
            <a:off x="469900" y="1295400"/>
            <a:ext cx="8521699" cy="5029200"/>
          </a:xfrm>
        </p:spPr>
        <p:txBody>
          <a:bodyPr>
            <a:normAutofit lnSpcReduction="10000"/>
          </a:bodyPr>
          <a:lstStyle/>
          <a:p>
            <a:r>
              <a:rPr lang="en-US" dirty="0" smtClean="0"/>
              <a:t>Example semantic types:</a:t>
            </a:r>
          </a:p>
          <a:p>
            <a:pPr lvl="1"/>
            <a:r>
              <a:rPr lang="en-US" dirty="0" smtClean="0"/>
              <a:t>C1.x, C2.y, C3.z  (C1, C2, C3: ontology classes)</a:t>
            </a:r>
          </a:p>
          <a:p>
            <a:pPr lvl="1"/>
            <a:endParaRPr lang="en-US" dirty="0"/>
          </a:p>
          <a:p>
            <a:pPr lvl="1"/>
            <a:endParaRPr lang="en-US" dirty="0" smtClean="0"/>
          </a:p>
          <a:p>
            <a:pPr lvl="1"/>
            <a:endParaRPr lang="en-US" dirty="0"/>
          </a:p>
          <a:p>
            <a:pPr lvl="1"/>
            <a:endParaRPr lang="en-US" dirty="0" smtClean="0"/>
          </a:p>
          <a:p>
            <a:pPr marL="457200" lvl="1" indent="0">
              <a:buNone/>
            </a:pPr>
            <a:endParaRPr lang="en-US" dirty="0" smtClean="0"/>
          </a:p>
          <a:p>
            <a:endParaRPr lang="en-US" dirty="0" smtClean="0"/>
          </a:p>
          <a:p>
            <a:r>
              <a:rPr lang="en-US" dirty="0" smtClean="0"/>
              <a:t>Consider only tree patterns</a:t>
            </a:r>
          </a:p>
          <a:p>
            <a:r>
              <a:rPr lang="en-US" dirty="0" smtClean="0"/>
              <a:t>Limit the length of the patterns</a:t>
            </a:r>
          </a:p>
          <a:p>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74</a:t>
            </a:fld>
            <a:endParaRPr lang="en-US" dirty="0"/>
          </a:p>
        </p:txBody>
      </p:sp>
      <p:pic>
        <p:nvPicPr>
          <p:cNvPr id="5" name="Picture 4"/>
          <p:cNvPicPr>
            <a:picLocks noChangeAspect="1"/>
          </p:cNvPicPr>
          <p:nvPr/>
        </p:nvPicPr>
        <p:blipFill>
          <a:blip r:embed="rId2"/>
          <a:stretch>
            <a:fillRect/>
          </a:stretch>
        </p:blipFill>
        <p:spPr>
          <a:xfrm>
            <a:off x="1219200" y="2590800"/>
            <a:ext cx="7086600" cy="2335953"/>
          </a:xfrm>
          <a:prstGeom prst="rect">
            <a:avLst/>
          </a:prstGeom>
        </p:spPr>
      </p:pic>
    </p:spTree>
    <p:extLst>
      <p:ext uri="{BB962C8B-B14F-4D97-AF65-F5344CB8AC3E}">
        <p14:creationId xmlns:p14="http://schemas.microsoft.com/office/powerpoint/2010/main" val="3520918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Patterns</a:t>
            </a:r>
            <a:endParaRPr lang="en-US" dirty="0"/>
          </a:p>
        </p:txBody>
      </p:sp>
      <p:sp>
        <p:nvSpPr>
          <p:cNvPr id="3" name="Content Placeholder 2"/>
          <p:cNvSpPr>
            <a:spLocks noGrp="1"/>
          </p:cNvSpPr>
          <p:nvPr>
            <p:ph idx="1"/>
          </p:nvPr>
        </p:nvSpPr>
        <p:spPr/>
        <p:txBody>
          <a:bodyPr/>
          <a:lstStyle/>
          <a:p>
            <a:r>
              <a:rPr lang="en-US" dirty="0" smtClean="0"/>
              <a:t>Use SPARQL to query RDF data</a:t>
            </a:r>
          </a:p>
          <a:p>
            <a:r>
              <a:rPr lang="en-US" dirty="0" smtClean="0"/>
              <a:t>Example: patterns with length 1</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75</a:t>
            </a:fld>
            <a:endParaRPr lang="en-US" dirty="0"/>
          </a:p>
        </p:txBody>
      </p:sp>
      <p:sp>
        <p:nvSpPr>
          <p:cNvPr id="5" name="Content Placeholder 2"/>
          <p:cNvSpPr txBox="1">
            <a:spLocks/>
          </p:cNvSpPr>
          <p:nvPr/>
        </p:nvSpPr>
        <p:spPr bwMode="auto">
          <a:xfrm>
            <a:off x="546100" y="2971800"/>
            <a:ext cx="7607300" cy="3200400"/>
          </a:xfrm>
          <a:prstGeom prst="rect">
            <a:avLst/>
          </a:prstGeom>
          <a:ln>
            <a:solidFill>
              <a:schemeClr val="tx2">
                <a:lumMod val="75000"/>
              </a:schemeClr>
            </a:solidFill>
          </a:ln>
          <a:extLst>
            <a:ext uri="{FAA26D3D-D897-4be2-8F04-BA451C77F1D7}">
              <ma14:placeholderFlag xmlns:ma14="http://schemas.microsoft.com/office/mac/drawingml/2011/main" val="1"/>
            </a:ext>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anchor="t" anchorCtr="0" compatLnSpc="1">
            <a:prstTxWarp prst="textNoShape">
              <a:avLst/>
            </a:prstTxWarp>
          </a:bodyPr>
          <a:lstStyle>
            <a:lvl1pPr marL="341313" indent="-341313" algn="l" defTabSz="457200" rtl="0" eaLnBrk="0" fontAlgn="base" hangingPunct="0">
              <a:spcBef>
                <a:spcPts val="800"/>
              </a:spcBef>
              <a:spcAft>
                <a:spcPct val="0"/>
              </a:spcAft>
              <a:buClrTx/>
              <a:buSzPct val="100000"/>
              <a:buFont typeface="Arial" charset="0"/>
              <a:buChar char="•"/>
              <a:defRPr sz="3200">
                <a:solidFill>
                  <a:schemeClr val="tx2">
                    <a:lumMod val="75000"/>
                  </a:schemeClr>
                </a:solidFill>
                <a:latin typeface="Trebuchet MS"/>
                <a:ea typeface="ＭＳ Ｐゴシック" charset="0"/>
                <a:cs typeface="Trebuchet MS"/>
              </a:defRPr>
            </a:lvl1pPr>
            <a:lvl2pPr marL="741363" indent="-284163" algn="l" defTabSz="457200" rtl="0" eaLnBrk="0" fontAlgn="base" hangingPunct="0">
              <a:spcBef>
                <a:spcPts val="700"/>
              </a:spcBef>
              <a:spcAft>
                <a:spcPct val="0"/>
              </a:spcAft>
              <a:buClrTx/>
              <a:buSzPct val="100000"/>
              <a:buFont typeface="Arial" charset="0"/>
              <a:buChar char="–"/>
              <a:defRPr sz="2800">
                <a:solidFill>
                  <a:schemeClr val="tx2">
                    <a:lumMod val="75000"/>
                  </a:schemeClr>
                </a:solidFill>
                <a:latin typeface="Trebuchet MS"/>
                <a:ea typeface="ＭＳ Ｐゴシック" charset="0"/>
                <a:cs typeface="Trebuchet MS"/>
              </a:defRPr>
            </a:lvl2pPr>
            <a:lvl3pPr marL="1143000" indent="-228600" algn="l" defTabSz="457200" rtl="0" eaLnBrk="0" fontAlgn="base" hangingPunct="0">
              <a:spcBef>
                <a:spcPts val="600"/>
              </a:spcBef>
              <a:spcAft>
                <a:spcPct val="0"/>
              </a:spcAft>
              <a:buClrTx/>
              <a:buSzPct val="100000"/>
              <a:buFont typeface="Arial" charset="0"/>
              <a:buChar char="•"/>
              <a:defRPr sz="2400">
                <a:solidFill>
                  <a:schemeClr val="tx2">
                    <a:lumMod val="75000"/>
                  </a:schemeClr>
                </a:solidFill>
                <a:latin typeface="Trebuchet MS"/>
                <a:ea typeface="ＭＳ Ｐゴシック" charset="0"/>
                <a:cs typeface="Trebuchet MS"/>
              </a:defRPr>
            </a:lvl3pPr>
            <a:lvl4pPr marL="16002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4pPr>
            <a:lvl5pPr marL="2057400" indent="-228600" algn="l" defTabSz="457200" rtl="0" eaLnBrk="0" fontAlgn="base" hangingPunct="0">
              <a:spcBef>
                <a:spcPts val="500"/>
              </a:spcBef>
              <a:spcAft>
                <a:spcPct val="0"/>
              </a:spcAft>
              <a:buClrTx/>
              <a:buSzPct val="100000"/>
              <a:buFont typeface="Arial" charset="0"/>
              <a:buChar char="»"/>
              <a:defRPr sz="2000">
                <a:solidFill>
                  <a:schemeClr val="tx2">
                    <a:lumMod val="75000"/>
                  </a:schemeClr>
                </a:solidFill>
                <a:latin typeface="Trebuchet MS"/>
                <a:ea typeface="ＭＳ Ｐゴシック" charset="0"/>
                <a:cs typeface="Trebuchet M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defRPr>
            </a:lvl9pPr>
          </a:lstStyle>
          <a:p>
            <a:pPr marL="0" indent="0">
              <a:spcBef>
                <a:spcPts val="0"/>
              </a:spcBef>
              <a:spcAft>
                <a:spcPts val="600"/>
              </a:spcAft>
              <a:buNone/>
            </a:pPr>
            <a:r>
              <a:rPr lang="en-US" sz="2000" b="1" dirty="0">
                <a:latin typeface="Courier"/>
                <a:cs typeface="Courier"/>
              </a:rPr>
              <a:t>SELECT DISTINCT </a:t>
            </a:r>
            <a:r>
              <a:rPr lang="en-US" sz="2000" b="1" dirty="0">
                <a:solidFill>
                  <a:srgbClr val="EB6615"/>
                </a:solidFill>
                <a:latin typeface="Courier"/>
                <a:cs typeface="Courier"/>
              </a:rPr>
              <a:t>?c1 ?p ?c2 </a:t>
            </a:r>
            <a:r>
              <a:rPr lang="en-US" sz="2000" b="1" dirty="0">
                <a:latin typeface="Courier"/>
                <a:cs typeface="Courier"/>
              </a:rPr>
              <a:t>(COUNT(*) as ?count) </a:t>
            </a:r>
          </a:p>
          <a:p>
            <a:pPr marL="0" indent="0">
              <a:spcBef>
                <a:spcPts val="0"/>
              </a:spcBef>
              <a:spcAft>
                <a:spcPts val="600"/>
              </a:spcAft>
              <a:buNone/>
            </a:pPr>
            <a:r>
              <a:rPr lang="en-US" sz="2000" b="1" dirty="0">
                <a:latin typeface="Courier"/>
                <a:cs typeface="Courier"/>
              </a:rPr>
              <a:t>WHERE {</a:t>
            </a:r>
            <a:br>
              <a:rPr lang="en-US" sz="2000" b="1" dirty="0">
                <a:latin typeface="Courier"/>
                <a:cs typeface="Courier"/>
              </a:rPr>
            </a:br>
            <a:r>
              <a:rPr lang="en-US" sz="2000" b="1" dirty="0" smtClean="0">
                <a:latin typeface="Courier"/>
                <a:cs typeface="Courier"/>
              </a:rPr>
              <a:t>	</a:t>
            </a:r>
            <a:r>
              <a:rPr lang="en-US" sz="2000" b="1" dirty="0" smtClean="0">
                <a:solidFill>
                  <a:srgbClr val="EB6615"/>
                </a:solidFill>
                <a:latin typeface="Courier"/>
                <a:cs typeface="Courier"/>
              </a:rPr>
              <a:t>?</a:t>
            </a:r>
            <a:r>
              <a:rPr lang="en-US" sz="2000" b="1" dirty="0">
                <a:solidFill>
                  <a:srgbClr val="EB6615"/>
                </a:solidFill>
                <a:latin typeface="Courier"/>
                <a:cs typeface="Courier"/>
              </a:rPr>
              <a:t>x ?p ?y. </a:t>
            </a:r>
          </a:p>
          <a:p>
            <a:pPr marL="0" indent="0">
              <a:spcBef>
                <a:spcPts val="0"/>
              </a:spcBef>
              <a:spcAft>
                <a:spcPts val="600"/>
              </a:spcAft>
              <a:buNone/>
            </a:pPr>
            <a:r>
              <a:rPr lang="en-US" sz="2000" b="1" dirty="0" smtClean="0">
                <a:solidFill>
                  <a:srgbClr val="EB6615"/>
                </a:solidFill>
                <a:latin typeface="Courier"/>
                <a:cs typeface="Courier"/>
              </a:rPr>
              <a:t>	?</a:t>
            </a:r>
            <a:r>
              <a:rPr lang="en-US" sz="2000" b="1" dirty="0">
                <a:solidFill>
                  <a:srgbClr val="EB6615"/>
                </a:solidFill>
                <a:latin typeface="Courier"/>
                <a:cs typeface="Courier"/>
              </a:rPr>
              <a:t>x </a:t>
            </a:r>
            <a:r>
              <a:rPr lang="en-US" sz="2000" b="1" dirty="0" err="1">
                <a:solidFill>
                  <a:srgbClr val="EB6615"/>
                </a:solidFill>
                <a:latin typeface="Courier"/>
                <a:cs typeface="Courier"/>
              </a:rPr>
              <a:t>rdf:type</a:t>
            </a:r>
            <a:r>
              <a:rPr lang="en-US" sz="2000" b="1" dirty="0">
                <a:solidFill>
                  <a:srgbClr val="EB6615"/>
                </a:solidFill>
                <a:latin typeface="Courier"/>
                <a:cs typeface="Courier"/>
              </a:rPr>
              <a:t> ?c1</a:t>
            </a:r>
            <a:r>
              <a:rPr lang="en-US" sz="2000" b="1" dirty="0" smtClean="0">
                <a:solidFill>
                  <a:srgbClr val="EB6615"/>
                </a:solidFill>
                <a:latin typeface="Courier"/>
                <a:cs typeface="Courier"/>
              </a:rPr>
              <a:t>.</a:t>
            </a:r>
            <a:endParaRPr lang="en-US" sz="2000" b="1" dirty="0">
              <a:solidFill>
                <a:srgbClr val="EB6615"/>
              </a:solidFill>
              <a:latin typeface="Courier"/>
              <a:cs typeface="Courier"/>
            </a:endParaRPr>
          </a:p>
          <a:p>
            <a:pPr marL="0" indent="0">
              <a:spcBef>
                <a:spcPts val="0"/>
              </a:spcBef>
              <a:spcAft>
                <a:spcPts val="600"/>
              </a:spcAft>
              <a:buNone/>
            </a:pPr>
            <a:r>
              <a:rPr lang="en-US" sz="2000" b="1" dirty="0">
                <a:solidFill>
                  <a:srgbClr val="EB6615"/>
                </a:solidFill>
                <a:latin typeface="Courier"/>
                <a:cs typeface="Courier"/>
              </a:rPr>
              <a:t>	</a:t>
            </a:r>
            <a:r>
              <a:rPr lang="en-US" sz="2000" b="1" dirty="0" smtClean="0">
                <a:solidFill>
                  <a:srgbClr val="EB6615"/>
                </a:solidFill>
                <a:latin typeface="Courier"/>
                <a:cs typeface="Courier"/>
              </a:rPr>
              <a:t>?</a:t>
            </a:r>
            <a:r>
              <a:rPr lang="en-US" sz="2000" b="1" dirty="0">
                <a:solidFill>
                  <a:srgbClr val="EB6615"/>
                </a:solidFill>
                <a:latin typeface="Courier"/>
                <a:cs typeface="Courier"/>
              </a:rPr>
              <a:t>y </a:t>
            </a:r>
            <a:r>
              <a:rPr lang="en-US" sz="2000" b="1" dirty="0" err="1">
                <a:solidFill>
                  <a:srgbClr val="EB6615"/>
                </a:solidFill>
                <a:latin typeface="Courier"/>
                <a:cs typeface="Courier"/>
              </a:rPr>
              <a:t>rdf:type</a:t>
            </a:r>
            <a:r>
              <a:rPr lang="en-US" sz="2000" b="1" dirty="0">
                <a:solidFill>
                  <a:srgbClr val="EB6615"/>
                </a:solidFill>
                <a:latin typeface="Courier"/>
                <a:cs typeface="Courier"/>
              </a:rPr>
              <a:t> ?c2. </a:t>
            </a:r>
            <a:endParaRPr lang="en-US" sz="2000" b="1" dirty="0" smtClean="0">
              <a:solidFill>
                <a:srgbClr val="EB6615"/>
              </a:solidFill>
              <a:latin typeface="Courier"/>
              <a:cs typeface="Courier"/>
            </a:endParaRPr>
          </a:p>
          <a:p>
            <a:pPr marL="0" indent="0">
              <a:spcBef>
                <a:spcPts val="0"/>
              </a:spcBef>
              <a:spcAft>
                <a:spcPts val="600"/>
              </a:spcAft>
              <a:buNone/>
            </a:pPr>
            <a:r>
              <a:rPr lang="en-US" sz="2000" b="1" dirty="0">
                <a:latin typeface="Courier"/>
                <a:cs typeface="Courier"/>
              </a:rPr>
              <a:t>	</a:t>
            </a:r>
            <a:r>
              <a:rPr lang="en-US" sz="2000" b="1" dirty="0" smtClean="0">
                <a:latin typeface="Courier"/>
                <a:cs typeface="Courier"/>
              </a:rPr>
              <a:t>FILTER </a:t>
            </a:r>
            <a:r>
              <a:rPr lang="en-US" sz="2000" b="1" dirty="0">
                <a:latin typeface="Courier"/>
                <a:cs typeface="Courier"/>
              </a:rPr>
              <a:t>(?x != ?y).} </a:t>
            </a:r>
          </a:p>
          <a:p>
            <a:pPr marL="0" indent="0">
              <a:spcBef>
                <a:spcPts val="0"/>
              </a:spcBef>
              <a:spcAft>
                <a:spcPts val="600"/>
              </a:spcAft>
              <a:buNone/>
            </a:pPr>
            <a:r>
              <a:rPr lang="en-US" sz="2000" b="1" dirty="0">
                <a:latin typeface="Courier"/>
                <a:cs typeface="Courier"/>
              </a:rPr>
              <a:t>GROUP BY ?c1 ?p ?c2 </a:t>
            </a:r>
            <a:endParaRPr lang="en-US" sz="2000" b="1" dirty="0" smtClean="0">
              <a:latin typeface="Courier"/>
              <a:cs typeface="Courier"/>
            </a:endParaRPr>
          </a:p>
          <a:p>
            <a:pPr marL="0" indent="0">
              <a:spcBef>
                <a:spcPts val="0"/>
              </a:spcBef>
              <a:spcAft>
                <a:spcPts val="600"/>
              </a:spcAft>
              <a:buNone/>
            </a:pPr>
            <a:r>
              <a:rPr lang="en-US" sz="2000" b="1" dirty="0" smtClean="0">
                <a:latin typeface="Courier"/>
                <a:cs typeface="Courier"/>
              </a:rPr>
              <a:t>ORDER </a:t>
            </a:r>
            <a:r>
              <a:rPr lang="en-US" sz="2000" b="1" dirty="0">
                <a:latin typeface="Courier"/>
                <a:cs typeface="Courier"/>
              </a:rPr>
              <a:t>BY DESC(?count); </a:t>
            </a:r>
          </a:p>
          <a:p>
            <a:pPr marL="0" indent="0">
              <a:buNone/>
            </a:pPr>
            <a:endParaRPr lang="en-US" sz="2000" b="1" dirty="0">
              <a:latin typeface="Courier"/>
              <a:cs typeface="Courier"/>
            </a:endParaRPr>
          </a:p>
        </p:txBody>
      </p:sp>
    </p:spTree>
    <p:extLst>
      <p:ext uri="{BB962C8B-B14F-4D97-AF65-F5344CB8AC3E}">
        <p14:creationId xmlns:p14="http://schemas.microsoft.com/office/powerpoint/2010/main" val="3122446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304800" y="1219200"/>
            <a:ext cx="3733800" cy="2819400"/>
          </a:xfrm>
        </p:spPr>
        <p:txBody>
          <a:bodyPr>
            <a:normAutofit fontScale="70000" lnSpcReduction="20000"/>
          </a:bodyPr>
          <a:lstStyle/>
          <a:p>
            <a:pPr>
              <a:buClr>
                <a:schemeClr val="tx2">
                  <a:lumMod val="75000"/>
                </a:schemeClr>
              </a:buClr>
            </a:pPr>
            <a:r>
              <a:rPr lang="en-US" dirty="0" smtClean="0">
                <a:solidFill>
                  <a:srgbClr val="EB6615"/>
                </a:solidFill>
              </a:rPr>
              <a:t>Linked data:</a:t>
            </a:r>
            <a:r>
              <a:rPr lang="en-US" dirty="0" smtClean="0"/>
              <a:t> 3,398,350 triples published by Smithsonian American Art Museum</a:t>
            </a:r>
          </a:p>
          <a:p>
            <a:r>
              <a:rPr lang="en-US" dirty="0" smtClean="0"/>
              <a:t>Correct semantic types given</a:t>
            </a:r>
          </a:p>
          <a:p>
            <a:r>
              <a:rPr lang="en-US" dirty="0" smtClean="0"/>
              <a:t>Extracted patterns of </a:t>
            </a:r>
            <a:r>
              <a:rPr lang="en-US" dirty="0" smtClean="0">
                <a:solidFill>
                  <a:srgbClr val="EB6615"/>
                </a:solidFill>
              </a:rPr>
              <a:t>length 1 and 2</a:t>
            </a:r>
            <a:endParaRPr lang="en-US" dirty="0">
              <a:solidFill>
                <a:srgbClr val="EB6615"/>
              </a:solidFill>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76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2042952"/>
              </p:ext>
            </p:extLst>
          </p:nvPr>
        </p:nvGraphicFramePr>
        <p:xfrm>
          <a:off x="4114800" y="1240968"/>
          <a:ext cx="4648200" cy="2155374"/>
        </p:xfrm>
        <a:graphic>
          <a:graphicData uri="http://schemas.openxmlformats.org/drawingml/2006/table">
            <a:tbl>
              <a:tblPr bandRow="1">
                <a:tableStyleId>{2D5ABB26-0587-4C30-8999-92F81FD0307C}</a:tableStyleId>
              </a:tblPr>
              <a:tblGrid>
                <a:gridCol w="4038600"/>
                <a:gridCol w="609600"/>
              </a:tblGrid>
              <a:tr h="359229">
                <a:tc>
                  <a:txBody>
                    <a:bodyPr/>
                    <a:lstStyle/>
                    <a:p>
                      <a:pPr algn="ctr"/>
                      <a:r>
                        <a:rPr lang="en-US" sz="1600" b="1" dirty="0" smtClean="0">
                          <a:solidFill>
                            <a:schemeClr val="bg1"/>
                          </a:solidFill>
                          <a:latin typeface="Trebuchet MS"/>
                          <a:cs typeface="Trebuchet MS"/>
                        </a:rPr>
                        <a:t>Evaluation Dataset</a:t>
                      </a:r>
                    </a:p>
                  </a:txBody>
                  <a:tcPr>
                    <a:solidFill>
                      <a:schemeClr val="tx2">
                        <a:lumMod val="75000"/>
                      </a:schemeClr>
                    </a:solidFill>
                  </a:tcPr>
                </a:tc>
                <a:tc>
                  <a:txBody>
                    <a:bodyPr/>
                    <a:lstStyle/>
                    <a:p>
                      <a:pPr algn="l"/>
                      <a:r>
                        <a:rPr lang="en-US" sz="1600" b="1" dirty="0" smtClean="0">
                          <a:solidFill>
                            <a:schemeClr val="bg1"/>
                          </a:solidFill>
                          <a:latin typeface="Trebuchet MS"/>
                          <a:cs typeface="Trebuchet MS"/>
                        </a:rPr>
                        <a:t>CRM</a:t>
                      </a:r>
                    </a:p>
                  </a:txBody>
                  <a:tcPr>
                    <a:solidFill>
                      <a:schemeClr val="tx2">
                        <a:lumMod val="75000"/>
                      </a:schemeClr>
                    </a:solidFill>
                  </a:tcPr>
                </a:tc>
              </a:tr>
              <a:tr h="359229">
                <a:tc>
                  <a:txBody>
                    <a:bodyPr/>
                    <a:lstStyle/>
                    <a:p>
                      <a:pPr algn="l"/>
                      <a:r>
                        <a:rPr lang="en-US" sz="1600" dirty="0" smtClean="0">
                          <a:solidFill>
                            <a:schemeClr val="tx2">
                              <a:lumMod val="75000"/>
                            </a:schemeClr>
                          </a:solidFill>
                          <a:latin typeface="Trebuchet MS"/>
                          <a:cs typeface="Trebuchet MS"/>
                        </a:rPr>
                        <a:t>#</a:t>
                      </a:r>
                      <a:r>
                        <a:rPr lang="en-US" sz="1600" baseline="0" dirty="0" smtClean="0">
                          <a:solidFill>
                            <a:schemeClr val="tx2">
                              <a:lumMod val="75000"/>
                            </a:schemeClr>
                          </a:solidFill>
                          <a:latin typeface="Trebuchet MS"/>
                          <a:cs typeface="Trebuchet MS"/>
                        </a:rPr>
                        <a:t> </a:t>
                      </a:r>
                      <a:r>
                        <a:rPr lang="en-US" sz="1600" dirty="0" smtClean="0">
                          <a:solidFill>
                            <a:schemeClr val="tx2">
                              <a:lumMod val="75000"/>
                            </a:schemeClr>
                          </a:solidFill>
                          <a:latin typeface="Trebuchet MS"/>
                          <a:cs typeface="Trebuchet MS"/>
                        </a:rPr>
                        <a:t>sources</a:t>
                      </a:r>
                    </a:p>
                  </a:txBody>
                  <a:tcPr>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29</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chemeClr val="tx2">
                              <a:lumMod val="75000"/>
                            </a:schemeClr>
                          </a:solidFill>
                          <a:latin typeface="Trebuchet MS"/>
                          <a:cs typeface="Trebuchet MS"/>
                        </a:rPr>
                        <a:t># classes in the ontologies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147</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chemeClr val="tx2">
                              <a:lumMod val="75000"/>
                            </a:schemeClr>
                          </a:solidFill>
                          <a:latin typeface="Trebuchet MS"/>
                          <a:cs typeface="Trebuchet MS"/>
                        </a:rPr>
                        <a:t># properties in the ontologies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409</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chemeClr val="tx2">
                              <a:lumMod val="75000"/>
                            </a:schemeClr>
                          </a:solidFill>
                          <a:latin typeface="Trebuchet MS"/>
                          <a:cs typeface="Trebuchet MS"/>
                        </a:rPr>
                        <a:t># nodes in the gold standard models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812</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 links in the gold standard models</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785</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32364268"/>
              </p:ext>
            </p:extLst>
          </p:nvPr>
        </p:nvGraphicFramePr>
        <p:xfrm>
          <a:off x="457200" y="4419600"/>
          <a:ext cx="8458200" cy="1436916"/>
        </p:xfrm>
        <a:graphic>
          <a:graphicData uri="http://schemas.openxmlformats.org/drawingml/2006/table">
            <a:tbl>
              <a:tblPr bandRow="1">
                <a:tableStyleId>{2D5ABB26-0587-4C30-8999-92F81FD0307C}</a:tableStyleId>
              </a:tblPr>
              <a:tblGrid>
                <a:gridCol w="5029200"/>
                <a:gridCol w="1295400"/>
                <a:gridCol w="1066800"/>
                <a:gridCol w="1066800"/>
              </a:tblGrid>
              <a:tr h="359229">
                <a:tc>
                  <a:txBody>
                    <a:bodyPr/>
                    <a:lstStyle/>
                    <a:p>
                      <a:pPr algn="ctr"/>
                      <a:r>
                        <a:rPr lang="en-US" sz="1600" b="1" dirty="0" smtClean="0">
                          <a:solidFill>
                            <a:schemeClr val="bg1"/>
                          </a:solidFill>
                          <a:latin typeface="Trebuchet MS"/>
                          <a:cs typeface="Trebuchet MS"/>
                        </a:rPr>
                        <a:t>background knowledge</a:t>
                      </a:r>
                    </a:p>
                  </a:txBody>
                  <a:tcPr>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algn="l"/>
                      <a:r>
                        <a:rPr lang="en-US" sz="1600" b="1" dirty="0" smtClean="0">
                          <a:solidFill>
                            <a:schemeClr val="bg1"/>
                          </a:solidFill>
                          <a:latin typeface="Trebuchet MS"/>
                          <a:cs typeface="Trebuchet MS"/>
                        </a:rPr>
                        <a:t>precision</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algn="l"/>
                      <a:r>
                        <a:rPr lang="en-US" sz="1600" b="1" dirty="0" smtClean="0">
                          <a:solidFill>
                            <a:schemeClr val="bg1"/>
                          </a:solidFill>
                          <a:latin typeface="Trebuchet MS"/>
                          <a:cs typeface="Trebuchet MS"/>
                        </a:rPr>
                        <a:t>recall</a:t>
                      </a: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B w="12700" cap="flat" cmpd="sng" algn="ctr">
                      <a:solidFill>
                        <a:srgbClr val="1782BF">
                          <a:lumMod val="75000"/>
                        </a:srgbClr>
                      </a:solidFill>
                      <a:prstDash val="solid"/>
                      <a:round/>
                      <a:headEnd type="none" w="med" len="med"/>
                      <a:tailEnd type="none" w="med" len="med"/>
                    </a:lnB>
                    <a:solidFill>
                      <a:srgbClr val="11628F"/>
                    </a:solidFill>
                  </a:tcPr>
                </a:tc>
                <a:tc>
                  <a:txBody>
                    <a:bodyPr/>
                    <a:lstStyle/>
                    <a:p>
                      <a:pPr algn="l"/>
                      <a:r>
                        <a:rPr lang="en-US" sz="1600" b="1" dirty="0" smtClean="0">
                          <a:solidFill>
                            <a:schemeClr val="bg1"/>
                          </a:solidFill>
                          <a:latin typeface="Trebuchet MS"/>
                          <a:cs typeface="Trebuchet MS"/>
                        </a:rPr>
                        <a:t>time (s)</a:t>
                      </a:r>
                    </a:p>
                  </a:txBody>
                  <a:tcPr>
                    <a:lnL w="12700" cap="flat" cmpd="sng" algn="ctr">
                      <a:solidFill>
                        <a:srgbClr val="1782BF">
                          <a:lumMod val="75000"/>
                        </a:srgbClr>
                      </a:solidFill>
                      <a:prstDash val="solid"/>
                      <a:round/>
                      <a:headEnd type="none" w="med" len="med"/>
                      <a:tailEnd type="none" w="med" len="med"/>
                    </a:lnL>
                    <a:lnB w="12700" cap="flat" cmpd="sng" algn="ctr">
                      <a:solidFill>
                        <a:srgbClr val="1782BF">
                          <a:lumMod val="75000"/>
                        </a:srgbClr>
                      </a:solidFill>
                      <a:prstDash val="solid"/>
                      <a:round/>
                      <a:headEnd type="none" w="med" len="med"/>
                      <a:tailEnd type="none" w="med" len="med"/>
                    </a:lnB>
                    <a:solidFill>
                      <a:srgbClr val="11628F"/>
                    </a:solidFill>
                  </a:tcPr>
                </a:tc>
              </a:tr>
              <a:tr h="359229">
                <a:tc>
                  <a:txBody>
                    <a:bodyPr/>
                    <a:lstStyle/>
                    <a:p>
                      <a:pPr algn="l"/>
                      <a:r>
                        <a:rPr lang="en-US" sz="1600" dirty="0" smtClean="0">
                          <a:solidFill>
                            <a:schemeClr val="tx2">
                              <a:lumMod val="75000"/>
                            </a:schemeClr>
                          </a:solidFill>
                          <a:latin typeface="Trebuchet MS"/>
                          <a:cs typeface="Trebuchet MS"/>
                        </a:rPr>
                        <a:t>domain ontology</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0.07</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0.05</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0.17</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chemeClr val="tx2">
                              <a:lumMod val="75000"/>
                            </a:schemeClr>
                          </a:solidFill>
                          <a:latin typeface="Trebuchet MS"/>
                          <a:cs typeface="Trebuchet MS"/>
                        </a:rPr>
                        <a:t>domain ontology + patterns of length 1</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0.65</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0.55</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0.75</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lnB w="12700" cap="flat" cmpd="sng" algn="ctr">
                      <a:solidFill>
                        <a:srgbClr val="1782BF">
                          <a:lumMod val="75000"/>
                        </a:srgbClr>
                      </a:solidFill>
                      <a:prstDash val="solid"/>
                      <a:round/>
                      <a:headEnd type="none" w="med" len="med"/>
                      <a:tailEnd type="none" w="med" len="med"/>
                    </a:lnB>
                  </a:tcPr>
                </a:tc>
              </a:tr>
              <a:tr h="359229">
                <a:tc>
                  <a:txBody>
                    <a:bodyPr/>
                    <a:lstStyle/>
                    <a:p>
                      <a:pPr algn="l"/>
                      <a:r>
                        <a:rPr lang="en-US" sz="1600" dirty="0" smtClean="0">
                          <a:solidFill>
                            <a:schemeClr val="tx2">
                              <a:lumMod val="75000"/>
                            </a:schemeClr>
                          </a:solidFill>
                          <a:latin typeface="Trebuchet MS"/>
                          <a:cs typeface="Trebuchet MS"/>
                        </a:rPr>
                        <a:t>domain ontology + patterns of length 1 and 2</a:t>
                      </a:r>
                    </a:p>
                  </a:txBody>
                  <a:tcPr>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0.78</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0.70</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R w="12700" cap="flat" cmpd="sng" algn="ctr">
                      <a:solidFill>
                        <a:srgbClr val="1782BF">
                          <a:lumMod val="75000"/>
                        </a:srgbClr>
                      </a:solidFill>
                      <a:prstDash val="solid"/>
                      <a:round/>
                      <a:headEnd type="none" w="med" len="med"/>
                      <a:tailEnd type="none" w="med" len="med"/>
                    </a:lnR>
                    <a:lnT w="12700" cap="flat" cmpd="sng" algn="ctr">
                      <a:solidFill>
                        <a:srgbClr val="1782BF">
                          <a:lumMod val="75000"/>
                        </a:srgbClr>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2">
                              <a:lumMod val="75000"/>
                            </a:schemeClr>
                          </a:solidFill>
                          <a:latin typeface="Trebuchet MS"/>
                          <a:cs typeface="Trebuchet MS"/>
                        </a:rPr>
                        <a:t>0.46</a:t>
                      </a:r>
                      <a:endParaRPr lang="en-US" sz="1600" b="0" dirty="0" smtClean="0">
                        <a:solidFill>
                          <a:schemeClr val="tx2">
                            <a:lumMod val="75000"/>
                          </a:schemeClr>
                        </a:solidFill>
                        <a:latin typeface="Trebuchet MS"/>
                        <a:cs typeface="Trebuchet MS"/>
                      </a:endParaRPr>
                    </a:p>
                  </a:txBody>
                  <a:tcPr>
                    <a:lnL w="12700" cap="flat" cmpd="sng" algn="ctr">
                      <a:solidFill>
                        <a:srgbClr val="1782BF">
                          <a:lumMod val="75000"/>
                        </a:srgbClr>
                      </a:solidFill>
                      <a:prstDash val="solid"/>
                      <a:round/>
                      <a:headEnd type="none" w="med" len="med"/>
                      <a:tailEnd type="none" w="med" len="med"/>
                    </a:lnL>
                    <a:lnT w="12700" cap="flat" cmpd="sng" algn="ctr">
                      <a:solidFill>
                        <a:srgbClr val="1782BF">
                          <a:lumMod val="75000"/>
                        </a:srgbClr>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405869226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200" y="2130425"/>
            <a:ext cx="8991600" cy="1470025"/>
          </a:xfrm>
        </p:spPr>
        <p:txBody>
          <a:bodyPr>
            <a:normAutofit/>
          </a:bodyPr>
          <a:lstStyle/>
          <a:p>
            <a:r>
              <a:rPr lang="en-US" dirty="0" smtClean="0"/>
              <a:t>Related Work</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113434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69901" y="1295400"/>
            <a:ext cx="8216900" cy="5334000"/>
          </a:xfrm>
        </p:spPr>
        <p:txBody>
          <a:bodyPr>
            <a:normAutofit fontScale="47500" lnSpcReduction="20000"/>
          </a:bodyPr>
          <a:lstStyle/>
          <a:p>
            <a:pPr>
              <a:spcAft>
                <a:spcPts val="600"/>
              </a:spcAft>
            </a:pPr>
            <a:r>
              <a:rPr lang="en-US" dirty="0" smtClean="0"/>
              <a:t>Mapping databases and spreadsheets to ontologies</a:t>
            </a:r>
          </a:p>
          <a:p>
            <a:pPr lvl="1"/>
            <a:r>
              <a:rPr lang="en-US" dirty="0" smtClean="0"/>
              <a:t>Mapping languages: D2R </a:t>
            </a:r>
            <a:r>
              <a:rPr lang="en-US" dirty="0" smtClean="0">
                <a:solidFill>
                  <a:srgbClr val="EB6615"/>
                </a:solidFill>
              </a:rPr>
              <a:t>[</a:t>
            </a:r>
            <a:r>
              <a:rPr lang="en-US" dirty="0" err="1" smtClean="0">
                <a:solidFill>
                  <a:srgbClr val="EB6615"/>
                </a:solidFill>
              </a:rPr>
              <a:t>Bizer</a:t>
            </a:r>
            <a:r>
              <a:rPr lang="en-US" dirty="0" smtClean="0">
                <a:solidFill>
                  <a:srgbClr val="EB6615"/>
                </a:solidFill>
              </a:rPr>
              <a:t>, 2003]</a:t>
            </a:r>
            <a:r>
              <a:rPr lang="en-US" dirty="0" smtClean="0"/>
              <a:t>, D2RQ </a:t>
            </a:r>
            <a:r>
              <a:rPr lang="en-US" dirty="0" smtClean="0">
                <a:solidFill>
                  <a:srgbClr val="EB6615"/>
                </a:solidFill>
              </a:rPr>
              <a:t>[</a:t>
            </a:r>
            <a:r>
              <a:rPr lang="en-US" dirty="0" err="1" smtClean="0">
                <a:solidFill>
                  <a:srgbClr val="EB6615"/>
                </a:solidFill>
              </a:rPr>
              <a:t>Bizer</a:t>
            </a:r>
            <a:r>
              <a:rPr lang="en-US" dirty="0" smtClean="0">
                <a:solidFill>
                  <a:srgbClr val="EB6615"/>
                </a:solidFill>
              </a:rPr>
              <a:t> and Seaborne, 2004]</a:t>
            </a:r>
            <a:r>
              <a:rPr lang="en-US" dirty="0" smtClean="0"/>
              <a:t>, R2RML </a:t>
            </a:r>
            <a:r>
              <a:rPr lang="en-US" dirty="0" smtClean="0">
                <a:solidFill>
                  <a:srgbClr val="EB6615"/>
                </a:solidFill>
              </a:rPr>
              <a:t>[Das et al., 2012]</a:t>
            </a:r>
            <a:endParaRPr lang="en-US" dirty="0">
              <a:solidFill>
                <a:srgbClr val="EB6615"/>
              </a:solidFill>
            </a:endParaRPr>
          </a:p>
          <a:p>
            <a:pPr lvl="1"/>
            <a:r>
              <a:rPr lang="en-US" dirty="0" smtClean="0"/>
              <a:t>Tools: RDOTE </a:t>
            </a:r>
            <a:r>
              <a:rPr lang="en-US" dirty="0" smtClean="0">
                <a:solidFill>
                  <a:srgbClr val="EB6615"/>
                </a:solidFill>
              </a:rPr>
              <a:t>[</a:t>
            </a:r>
            <a:r>
              <a:rPr lang="en-US" dirty="0" err="1" smtClean="0">
                <a:solidFill>
                  <a:srgbClr val="EB6615"/>
                </a:solidFill>
              </a:rPr>
              <a:t>Vavliakis</a:t>
            </a:r>
            <a:r>
              <a:rPr lang="en-US" dirty="0" smtClean="0">
                <a:solidFill>
                  <a:srgbClr val="EB6615"/>
                </a:solidFill>
              </a:rPr>
              <a:t> et al., 2010]</a:t>
            </a:r>
            <a:r>
              <a:rPr lang="en-US" dirty="0" smtClean="0"/>
              <a:t>, RDF123 </a:t>
            </a:r>
            <a:r>
              <a:rPr lang="en-US" dirty="0" smtClean="0">
                <a:solidFill>
                  <a:srgbClr val="EB6615"/>
                </a:solidFill>
              </a:rPr>
              <a:t>[Han et al., 2008]</a:t>
            </a:r>
            <a:r>
              <a:rPr lang="en-US" dirty="0" smtClean="0"/>
              <a:t>, </a:t>
            </a:r>
            <a:r>
              <a:rPr lang="en-US" dirty="0" err="1" smtClean="0"/>
              <a:t>XLWrap</a:t>
            </a:r>
            <a:r>
              <a:rPr lang="en-US" dirty="0" smtClean="0"/>
              <a:t> </a:t>
            </a:r>
            <a:r>
              <a:rPr lang="en-US" dirty="0" smtClean="0">
                <a:solidFill>
                  <a:srgbClr val="EB6615"/>
                </a:solidFill>
              </a:rPr>
              <a:t>[</a:t>
            </a:r>
            <a:r>
              <a:rPr lang="en-US" dirty="0" err="1" smtClean="0">
                <a:solidFill>
                  <a:srgbClr val="EB6615"/>
                </a:solidFill>
              </a:rPr>
              <a:t>Langegger</a:t>
            </a:r>
            <a:r>
              <a:rPr lang="en-US" dirty="0" smtClean="0">
                <a:solidFill>
                  <a:srgbClr val="EB6615"/>
                </a:solidFill>
              </a:rPr>
              <a:t> </a:t>
            </a:r>
            <a:r>
              <a:rPr lang="en-US" dirty="0">
                <a:solidFill>
                  <a:srgbClr val="EB6615"/>
                </a:solidFill>
              </a:rPr>
              <a:t>and </a:t>
            </a:r>
            <a:r>
              <a:rPr lang="en-US" dirty="0" err="1" smtClean="0">
                <a:solidFill>
                  <a:srgbClr val="EB6615"/>
                </a:solidFill>
              </a:rPr>
              <a:t>Woß</a:t>
            </a:r>
            <a:r>
              <a:rPr lang="en-US" dirty="0" smtClean="0">
                <a:solidFill>
                  <a:srgbClr val="EB6615"/>
                </a:solidFill>
              </a:rPr>
              <a:t>, 2009]</a:t>
            </a:r>
            <a:endParaRPr lang="en-US" dirty="0">
              <a:solidFill>
                <a:srgbClr val="EB6615"/>
              </a:solidFill>
            </a:endParaRPr>
          </a:p>
          <a:p>
            <a:pPr lvl="1"/>
            <a:r>
              <a:rPr lang="en-US" dirty="0" smtClean="0"/>
              <a:t>String similarity between column names and ontology terms </a:t>
            </a:r>
            <a:r>
              <a:rPr lang="en-US" dirty="0" smtClean="0">
                <a:solidFill>
                  <a:srgbClr val="EB6615"/>
                </a:solidFill>
              </a:rPr>
              <a:t>[</a:t>
            </a:r>
            <a:r>
              <a:rPr lang="en-US" dirty="0" err="1" smtClean="0">
                <a:solidFill>
                  <a:srgbClr val="EB6615"/>
                </a:solidFill>
              </a:rPr>
              <a:t>Polfliet</a:t>
            </a:r>
            <a:r>
              <a:rPr lang="en-US" dirty="0" smtClean="0">
                <a:solidFill>
                  <a:srgbClr val="EB6615"/>
                </a:solidFill>
              </a:rPr>
              <a:t> and </a:t>
            </a:r>
            <a:r>
              <a:rPr lang="en-US" dirty="0" err="1" smtClean="0">
                <a:solidFill>
                  <a:srgbClr val="EB6615"/>
                </a:solidFill>
              </a:rPr>
              <a:t>Ichise</a:t>
            </a:r>
            <a:r>
              <a:rPr lang="en-US" dirty="0" smtClean="0">
                <a:solidFill>
                  <a:srgbClr val="EB6615"/>
                </a:solidFill>
              </a:rPr>
              <a:t>, 2010]</a:t>
            </a:r>
          </a:p>
          <a:p>
            <a:pPr>
              <a:spcAft>
                <a:spcPts val="600"/>
              </a:spcAft>
            </a:pPr>
            <a:r>
              <a:rPr lang="en-US" dirty="0" smtClean="0"/>
              <a:t>Understand semantics of Web tables</a:t>
            </a:r>
          </a:p>
          <a:p>
            <a:pPr lvl="1"/>
            <a:r>
              <a:rPr lang="en-US" dirty="0" smtClean="0"/>
              <a:t>Use column headers and cell values to find the labels and relations from a database of labels and relations populated from the Web </a:t>
            </a:r>
            <a:r>
              <a:rPr lang="en-US" dirty="0" smtClean="0">
                <a:solidFill>
                  <a:srgbClr val="EB6615"/>
                </a:solidFill>
              </a:rPr>
              <a:t>[Wang et al., 2012] [</a:t>
            </a:r>
            <a:r>
              <a:rPr lang="en-US" dirty="0" err="1" smtClean="0">
                <a:solidFill>
                  <a:srgbClr val="EB6615"/>
                </a:solidFill>
              </a:rPr>
              <a:t>Limaye</a:t>
            </a:r>
            <a:r>
              <a:rPr lang="en-US" dirty="0" smtClean="0">
                <a:solidFill>
                  <a:srgbClr val="EB6615"/>
                </a:solidFill>
              </a:rPr>
              <a:t> et al., 2010] [</a:t>
            </a:r>
            <a:r>
              <a:rPr lang="en-US" dirty="0" err="1" smtClean="0">
                <a:solidFill>
                  <a:srgbClr val="EB6615"/>
                </a:solidFill>
              </a:rPr>
              <a:t>Venetis</a:t>
            </a:r>
            <a:r>
              <a:rPr lang="en-US" dirty="0" smtClean="0">
                <a:solidFill>
                  <a:srgbClr val="EB6615"/>
                </a:solidFill>
              </a:rPr>
              <a:t> et al., 2011]</a:t>
            </a:r>
          </a:p>
          <a:p>
            <a:pPr>
              <a:spcAft>
                <a:spcPts val="600"/>
              </a:spcAft>
            </a:pPr>
            <a:r>
              <a:rPr lang="en-US" dirty="0"/>
              <a:t>Exploit Linked Open Data (LOD)</a:t>
            </a:r>
          </a:p>
          <a:p>
            <a:pPr lvl="1"/>
            <a:r>
              <a:rPr lang="en-US" dirty="0"/>
              <a:t>Link the values to the entities in LOD to find the types of the values and their relationships </a:t>
            </a:r>
            <a:r>
              <a:rPr lang="en-US" dirty="0">
                <a:solidFill>
                  <a:srgbClr val="EB6615"/>
                </a:solidFill>
              </a:rPr>
              <a:t>[</a:t>
            </a:r>
            <a:r>
              <a:rPr lang="en-US" dirty="0" err="1">
                <a:solidFill>
                  <a:srgbClr val="EB6615"/>
                </a:solidFill>
              </a:rPr>
              <a:t>Muoz</a:t>
            </a:r>
            <a:r>
              <a:rPr lang="en-US" dirty="0">
                <a:solidFill>
                  <a:srgbClr val="EB6615"/>
                </a:solidFill>
              </a:rPr>
              <a:t> et al., 2013] [</a:t>
            </a:r>
            <a:r>
              <a:rPr lang="en-US" dirty="0" err="1">
                <a:solidFill>
                  <a:srgbClr val="EB6615"/>
                </a:solidFill>
              </a:rPr>
              <a:t>Mulwad</a:t>
            </a:r>
            <a:r>
              <a:rPr lang="en-US" dirty="0">
                <a:solidFill>
                  <a:srgbClr val="EB6615"/>
                </a:solidFill>
              </a:rPr>
              <a:t> et al., 2013]</a:t>
            </a:r>
          </a:p>
          <a:p>
            <a:pPr>
              <a:spcAft>
                <a:spcPts val="600"/>
              </a:spcAft>
            </a:pPr>
            <a:r>
              <a:rPr lang="en-US" dirty="0"/>
              <a:t>Semantic annotation of Web services</a:t>
            </a:r>
          </a:p>
          <a:p>
            <a:pPr lvl="1"/>
            <a:r>
              <a:rPr lang="en-US" dirty="0"/>
              <a:t>Languages: SAWSDL</a:t>
            </a:r>
            <a:r>
              <a:rPr lang="en-US" dirty="0">
                <a:solidFill>
                  <a:srgbClr val="EB6615"/>
                </a:solidFill>
              </a:rPr>
              <a:t> [Farrell and </a:t>
            </a:r>
            <a:r>
              <a:rPr lang="en-US" dirty="0" err="1">
                <a:solidFill>
                  <a:srgbClr val="EB6615"/>
                </a:solidFill>
              </a:rPr>
              <a:t>Lausen</a:t>
            </a:r>
            <a:r>
              <a:rPr lang="en-US" dirty="0">
                <a:solidFill>
                  <a:srgbClr val="EB6615"/>
                </a:solidFill>
              </a:rPr>
              <a:t>, 2007] </a:t>
            </a:r>
          </a:p>
          <a:p>
            <a:pPr lvl="1"/>
            <a:r>
              <a:rPr lang="en-US" dirty="0"/>
              <a:t>Tools: SWEET </a:t>
            </a:r>
            <a:r>
              <a:rPr lang="en-US" dirty="0">
                <a:solidFill>
                  <a:srgbClr val="EB6615"/>
                </a:solidFill>
              </a:rPr>
              <a:t>[</a:t>
            </a:r>
            <a:r>
              <a:rPr lang="en-US" dirty="0" err="1">
                <a:solidFill>
                  <a:srgbClr val="EB6615"/>
                </a:solidFill>
              </a:rPr>
              <a:t>Maleshkova</a:t>
            </a:r>
            <a:r>
              <a:rPr lang="en-US" dirty="0">
                <a:solidFill>
                  <a:srgbClr val="EB6615"/>
                </a:solidFill>
              </a:rPr>
              <a:t> et al., 2009]</a:t>
            </a:r>
          </a:p>
          <a:p>
            <a:pPr lvl="1"/>
            <a:r>
              <a:rPr lang="en-US" dirty="0"/>
              <a:t>Annotate input and output parameters </a:t>
            </a:r>
            <a:r>
              <a:rPr lang="en-US" dirty="0">
                <a:solidFill>
                  <a:srgbClr val="EB6615"/>
                </a:solidFill>
              </a:rPr>
              <a:t>[</a:t>
            </a:r>
            <a:r>
              <a:rPr lang="en-US" dirty="0" err="1">
                <a:solidFill>
                  <a:srgbClr val="EB6615"/>
                </a:solidFill>
              </a:rPr>
              <a:t>Heß</a:t>
            </a:r>
            <a:r>
              <a:rPr lang="en-US" dirty="0">
                <a:solidFill>
                  <a:srgbClr val="EB6615"/>
                </a:solidFill>
              </a:rPr>
              <a:t> et al., 2003] [</a:t>
            </a:r>
            <a:r>
              <a:rPr lang="en-US" dirty="0" err="1">
                <a:solidFill>
                  <a:srgbClr val="EB6615"/>
                </a:solidFill>
              </a:rPr>
              <a:t>Lerman</a:t>
            </a:r>
            <a:r>
              <a:rPr lang="en-US" dirty="0">
                <a:solidFill>
                  <a:srgbClr val="EB6615"/>
                </a:solidFill>
              </a:rPr>
              <a:t> et al., 2006] [</a:t>
            </a:r>
            <a:r>
              <a:rPr lang="en-US" dirty="0" err="1">
                <a:solidFill>
                  <a:srgbClr val="EB6615"/>
                </a:solidFill>
              </a:rPr>
              <a:t>Saquicela</a:t>
            </a:r>
            <a:r>
              <a:rPr lang="en-US" dirty="0">
                <a:solidFill>
                  <a:srgbClr val="EB6615"/>
                </a:solidFill>
              </a:rPr>
              <a:t> e al., 2011]</a:t>
            </a:r>
          </a:p>
          <a:p>
            <a:pPr>
              <a:spcAft>
                <a:spcPts val="600"/>
              </a:spcAft>
            </a:pPr>
            <a:r>
              <a:rPr lang="en-US" dirty="0"/>
              <a:t>Learn Semantic Definitions of Online Information Sources </a:t>
            </a:r>
            <a:r>
              <a:rPr lang="en-US" dirty="0">
                <a:solidFill>
                  <a:srgbClr val="EB6615"/>
                </a:solidFill>
              </a:rPr>
              <a:t>[Carman, Knoblock, 2007]</a:t>
            </a:r>
          </a:p>
          <a:p>
            <a:pPr lvl="1"/>
            <a:r>
              <a:rPr lang="en-US" dirty="0"/>
              <a:t>Learns LAV rules from known sources</a:t>
            </a:r>
          </a:p>
          <a:p>
            <a:pPr lvl="1"/>
            <a:r>
              <a:rPr lang="en-US" dirty="0"/>
              <a:t>Only learns descriptions that are conjunctive combinations of known </a:t>
            </a:r>
            <a:r>
              <a:rPr lang="en-US" dirty="0" smtClean="0"/>
              <a:t>descriptions</a:t>
            </a:r>
          </a:p>
          <a:p>
            <a:endParaRPr lang="en-US" dirty="0"/>
          </a:p>
          <a:p>
            <a:pPr lvl="1"/>
            <a:endParaRPr lang="en-US" dirty="0" smtClean="0">
              <a:solidFill>
                <a:srgbClr val="EB6615"/>
              </a:solidFill>
            </a:endParaRPr>
          </a:p>
        </p:txBody>
      </p:sp>
      <p:sp>
        <p:nvSpPr>
          <p:cNvPr id="8" name="Slide Number Placeholder 7"/>
          <p:cNvSpPr>
            <a:spLocks noGrp="1"/>
          </p:cNvSpPr>
          <p:nvPr>
            <p:ph type="sldNum" sz="quarter" idx="10"/>
          </p:nvPr>
        </p:nvSpPr>
        <p:spPr/>
        <p:txBody>
          <a:bodyPr/>
          <a:lstStyle/>
          <a:p>
            <a:fld id="{80283411-854A-314E-B4F1-C2993CDE76D1}" type="slidenum">
              <a:rPr lang="en-US" smtClean="0"/>
              <a:pPr/>
              <a:t>78</a:t>
            </a:fld>
            <a:endParaRPr lang="en-US" dirty="0"/>
          </a:p>
        </p:txBody>
      </p:sp>
    </p:spTree>
    <p:extLst>
      <p:ext uri="{BB962C8B-B14F-4D97-AF65-F5344CB8AC3E}">
        <p14:creationId xmlns:p14="http://schemas.microsoft.com/office/powerpoint/2010/main" val="142040804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200" y="2130425"/>
            <a:ext cx="8991600" cy="1470025"/>
          </a:xfrm>
        </p:spPr>
        <p:txBody>
          <a:bodyPr>
            <a:normAutofit/>
          </a:bodyPr>
          <a:lstStyle/>
          <a:p>
            <a:r>
              <a:rPr lang="en-US" dirty="0" smtClean="0"/>
              <a:t>Discussion &amp; Future Work</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7160874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Statement</a:t>
            </a:r>
            <a:endParaRPr lang="en-US" dirty="0"/>
          </a:p>
        </p:txBody>
      </p:sp>
      <p:sp>
        <p:nvSpPr>
          <p:cNvPr id="3" name="Content Placeholder 2"/>
          <p:cNvSpPr>
            <a:spLocks noGrp="1"/>
          </p:cNvSpPr>
          <p:nvPr>
            <p:ph idx="1"/>
          </p:nvPr>
        </p:nvSpPr>
        <p:spPr>
          <a:xfrm>
            <a:off x="762000" y="1295400"/>
            <a:ext cx="7924800" cy="5029200"/>
          </a:xfrm>
        </p:spPr>
        <p:txBody>
          <a:bodyPr/>
          <a:lstStyle/>
          <a:p>
            <a:pPr marL="0" indent="0">
              <a:lnSpc>
                <a:spcPct val="120000"/>
              </a:lnSpc>
              <a:buNone/>
            </a:pPr>
            <a:r>
              <a:rPr lang="en-US" sz="2800" i="1" dirty="0"/>
              <a:t>The knowledge of </a:t>
            </a:r>
            <a:r>
              <a:rPr lang="en-US" sz="2800" i="1" dirty="0">
                <a:solidFill>
                  <a:schemeClr val="accent4"/>
                </a:solidFill>
              </a:rPr>
              <a:t>previously modeled sources</a:t>
            </a:r>
            <a:r>
              <a:rPr lang="en-US" sz="2800" i="1" dirty="0"/>
              <a:t> </a:t>
            </a:r>
            <a:r>
              <a:rPr lang="en-US" sz="2800" i="1" dirty="0" smtClean="0"/>
              <a:t>as </a:t>
            </a:r>
            <a:r>
              <a:rPr lang="en-US" sz="2800" i="1" dirty="0"/>
              <a:t>well as the </a:t>
            </a:r>
            <a:r>
              <a:rPr lang="en-US" sz="2800" i="1" dirty="0">
                <a:solidFill>
                  <a:schemeClr val="tx2">
                    <a:lumMod val="75000"/>
                  </a:schemeClr>
                </a:solidFill>
              </a:rPr>
              <a:t>semantic </a:t>
            </a:r>
            <a:r>
              <a:rPr lang="en-US" sz="2800" i="1" dirty="0"/>
              <a:t>data available in the </a:t>
            </a:r>
            <a:r>
              <a:rPr lang="en-US" sz="2800" i="1" dirty="0">
                <a:solidFill>
                  <a:srgbClr val="EB6615"/>
                </a:solidFill>
              </a:rPr>
              <a:t>Linked Open </a:t>
            </a:r>
            <a:r>
              <a:rPr lang="en-US" sz="2800" i="1" dirty="0" smtClean="0">
                <a:solidFill>
                  <a:srgbClr val="EB6615"/>
                </a:solidFill>
              </a:rPr>
              <a:t>Data (LOD) </a:t>
            </a:r>
            <a:r>
              <a:rPr lang="en-US" sz="2800" i="1" dirty="0">
                <a:solidFill>
                  <a:srgbClr val="EB6615"/>
                </a:solidFill>
              </a:rPr>
              <a:t>cloud</a:t>
            </a:r>
            <a:r>
              <a:rPr lang="en-US" sz="2800" i="1" dirty="0"/>
              <a:t> can be leveraged to learn accurate </a:t>
            </a:r>
            <a:r>
              <a:rPr lang="en-US" sz="2800" i="1" dirty="0">
                <a:solidFill>
                  <a:schemeClr val="accent4"/>
                </a:solidFill>
              </a:rPr>
              <a:t>semantic models of structured data sources</a:t>
            </a:r>
            <a:r>
              <a:rPr lang="en-US" sz="2800" i="1" dirty="0"/>
              <a:t>, enabling </a:t>
            </a:r>
            <a:r>
              <a:rPr lang="en-US" sz="2800" i="1" dirty="0" smtClean="0"/>
              <a:t>automated </a:t>
            </a:r>
            <a:r>
              <a:rPr lang="en-US" sz="2800" i="1" dirty="0"/>
              <a:t>source discovery and data integration. </a:t>
            </a:r>
          </a:p>
          <a:p>
            <a:pPr>
              <a:lnSpc>
                <a:spcPct val="120000"/>
              </a:lnSpc>
            </a:pPr>
            <a:endParaRPr lang="en-US" sz="2800" dirty="0">
              <a:latin typeface="Helvetica"/>
              <a:cs typeface="Helvetica"/>
            </a:endParaRPr>
          </a:p>
        </p:txBody>
      </p:sp>
      <p:sp>
        <p:nvSpPr>
          <p:cNvPr id="4" name="Slide Number Placeholder 3"/>
          <p:cNvSpPr>
            <a:spLocks noGrp="1"/>
          </p:cNvSpPr>
          <p:nvPr>
            <p:ph type="sldNum" sz="quarter" idx="10"/>
          </p:nvPr>
        </p:nvSpPr>
        <p:spPr/>
        <p:txBody>
          <a:bodyPr/>
          <a:lstStyle/>
          <a:p>
            <a:fld id="{80283411-854A-314E-B4F1-C2993CDE76D1}" type="slidenum">
              <a:rPr lang="en-US" smtClean="0"/>
              <a:pPr/>
              <a:t>8</a:t>
            </a:fld>
            <a:endParaRPr lang="en-US" dirty="0"/>
          </a:p>
        </p:txBody>
      </p:sp>
    </p:spTree>
    <p:extLst>
      <p:ext uri="{BB962C8B-B14F-4D97-AF65-F5344CB8AC3E}">
        <p14:creationId xmlns:p14="http://schemas.microsoft.com/office/powerpoint/2010/main" val="190601001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Contributions</a:t>
            </a:r>
          </a:p>
          <a:p>
            <a:pPr lvl="1"/>
            <a:r>
              <a:rPr lang="en-US" dirty="0" smtClean="0"/>
              <a:t>Semi</a:t>
            </a:r>
            <a:r>
              <a:rPr lang="en-US" dirty="0"/>
              <a:t>-automatically model the </a:t>
            </a:r>
            <a:r>
              <a:rPr lang="en-US" dirty="0" smtClean="0"/>
              <a:t>relationships</a:t>
            </a:r>
          </a:p>
          <a:p>
            <a:pPr lvl="1"/>
            <a:r>
              <a:rPr lang="en-US" dirty="0" smtClean="0"/>
              <a:t>Learn semantic models from previous models</a:t>
            </a:r>
          </a:p>
          <a:p>
            <a:pPr lvl="1"/>
            <a:r>
              <a:rPr lang="en-US" dirty="0" smtClean="0"/>
              <a:t>Infer semantic relationships from LOD</a:t>
            </a:r>
            <a:endParaRPr lang="en-US" dirty="0"/>
          </a:p>
          <a:p>
            <a:pPr>
              <a:spcBef>
                <a:spcPts val="2400"/>
              </a:spcBef>
            </a:pPr>
            <a:r>
              <a:rPr lang="en-US" dirty="0" smtClean="0"/>
              <a:t>Provide explicit semantics for large portion of LOD</a:t>
            </a:r>
          </a:p>
          <a:p>
            <a:pPr>
              <a:spcBef>
                <a:spcPts val="2400"/>
              </a:spcBef>
            </a:pPr>
            <a:r>
              <a:rPr lang="en-US" dirty="0" smtClean="0"/>
              <a:t>Help to publish consistent RDF data</a:t>
            </a:r>
          </a:p>
          <a:p>
            <a:pPr>
              <a:spcBef>
                <a:spcPts val="2400"/>
              </a:spcBef>
            </a:pPr>
            <a:r>
              <a:rPr lang="en-US" dirty="0" smtClean="0"/>
              <a:t>Applications</a:t>
            </a:r>
          </a:p>
          <a:p>
            <a:pPr lvl="1"/>
            <a:r>
              <a:rPr lang="en-US" dirty="0" smtClean="0"/>
              <a:t>VIVO</a:t>
            </a:r>
            <a:endParaRPr lang="en-US" dirty="0"/>
          </a:p>
          <a:p>
            <a:pPr lvl="1"/>
            <a:r>
              <a:rPr lang="en-US" dirty="0" smtClean="0"/>
              <a:t>Smithsonian American Art Museum</a:t>
            </a:r>
            <a:endParaRPr lang="en-US" dirty="0"/>
          </a:p>
          <a:p>
            <a:pPr lvl="1"/>
            <a:r>
              <a:rPr lang="en-US" dirty="0" smtClean="0"/>
              <a:t>DIG for DARPA’s </a:t>
            </a:r>
            <a:r>
              <a:rPr lang="en-US" dirty="0" err="1" smtClean="0"/>
              <a:t>Memex</a:t>
            </a:r>
            <a:r>
              <a:rPr lang="en-US" dirty="0" smtClean="0"/>
              <a:t> project</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80</a:t>
            </a:fld>
            <a:endParaRPr lang="en-US" dirty="0"/>
          </a:p>
        </p:txBody>
      </p:sp>
    </p:spTree>
    <p:extLst>
      <p:ext uri="{BB962C8B-B14F-4D97-AF65-F5344CB8AC3E}">
        <p14:creationId xmlns:p14="http://schemas.microsoft.com/office/powerpoint/2010/main" val="227055948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Improve the quality of semantic labeling</a:t>
            </a:r>
          </a:p>
          <a:p>
            <a:pPr lvl="1"/>
            <a:r>
              <a:rPr lang="en-US" dirty="0" smtClean="0"/>
              <a:t>Use LOD to learn semantic types</a:t>
            </a:r>
          </a:p>
          <a:p>
            <a:endParaRPr lang="en-US" dirty="0" smtClean="0"/>
          </a:p>
          <a:p>
            <a:r>
              <a:rPr lang="en-US" dirty="0" smtClean="0"/>
              <a:t>Extract longer patterns from LOD</a:t>
            </a:r>
          </a:p>
          <a:p>
            <a:pPr marL="0" indent="0">
              <a:buNone/>
            </a:pPr>
            <a:endParaRPr lang="en-US" dirty="0" smtClean="0"/>
          </a:p>
          <a:p>
            <a:r>
              <a:rPr lang="en-US" dirty="0" smtClean="0"/>
              <a:t>Publish linked data</a:t>
            </a:r>
          </a:p>
          <a:p>
            <a:pPr lvl="1"/>
            <a:r>
              <a:rPr lang="en-US" dirty="0" smtClean="0"/>
              <a:t>Transform the data to a common vocabulary</a:t>
            </a:r>
          </a:p>
          <a:p>
            <a:pPr lvl="1"/>
            <a:r>
              <a:rPr lang="en-US" dirty="0" smtClean="0"/>
              <a:t>Linking entities across different datasets</a:t>
            </a:r>
            <a:endParaRPr lang="en-US"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81</a:t>
            </a:fld>
            <a:endParaRPr lang="en-US" dirty="0"/>
          </a:p>
        </p:txBody>
      </p:sp>
    </p:spTree>
    <p:extLst>
      <p:ext uri="{BB962C8B-B14F-4D97-AF65-F5344CB8AC3E}">
        <p14:creationId xmlns:p14="http://schemas.microsoft.com/office/powerpoint/2010/main" val="203168821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76200" y="2130425"/>
            <a:ext cx="8991600" cy="1470025"/>
          </a:xfrm>
        </p:spPr>
        <p:txBody>
          <a:bodyPr>
            <a:normAutofit/>
          </a:bodyPr>
          <a:lstStyle/>
          <a:p>
            <a:r>
              <a:rPr lang="en-US" dirty="0" smtClean="0"/>
              <a:t>Backup Slides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6819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VIVO</a:t>
            </a:r>
            <a:endParaRPr lang="en-US" dirty="0"/>
          </a:p>
        </p:txBody>
      </p:sp>
      <p:sp>
        <p:nvSpPr>
          <p:cNvPr id="3" name="Content Placeholder 2"/>
          <p:cNvSpPr>
            <a:spLocks noGrp="1"/>
          </p:cNvSpPr>
          <p:nvPr>
            <p:ph idx="1"/>
          </p:nvPr>
        </p:nvSpPr>
        <p:spPr>
          <a:xfrm>
            <a:off x="469901" y="1295400"/>
            <a:ext cx="4559299" cy="4953000"/>
          </a:xfrm>
        </p:spPr>
        <p:txBody>
          <a:bodyPr>
            <a:normAutofit fontScale="85000" lnSpcReduction="20000"/>
          </a:bodyPr>
          <a:lstStyle/>
          <a:p>
            <a:r>
              <a:rPr lang="en-US" dirty="0" smtClean="0">
                <a:hlinkClick r:id="rId2"/>
              </a:rPr>
              <a:t>VIVO</a:t>
            </a:r>
            <a:r>
              <a:rPr lang="en-US" dirty="0" smtClean="0"/>
              <a:t> is a system to build researcher networks across institutions</a:t>
            </a:r>
          </a:p>
          <a:p>
            <a:endParaRPr lang="en-US" dirty="0" smtClean="0"/>
          </a:p>
          <a:p>
            <a:r>
              <a:rPr lang="en-US" dirty="0"/>
              <a:t>Used Karma to map the data about USC </a:t>
            </a:r>
            <a:r>
              <a:rPr lang="en-US" dirty="0" smtClean="0"/>
              <a:t>faculty to </a:t>
            </a:r>
            <a:r>
              <a:rPr lang="en-US" dirty="0"/>
              <a:t>VIVO ontology and publish it as </a:t>
            </a:r>
            <a:r>
              <a:rPr lang="en-US" dirty="0" smtClean="0"/>
              <a:t>RDF</a:t>
            </a:r>
          </a:p>
          <a:p>
            <a:endParaRPr lang="en-US" dirty="0" smtClean="0"/>
          </a:p>
          <a:p>
            <a:r>
              <a:rPr lang="en-US" dirty="0"/>
              <a:t>VIVO ingest the </a:t>
            </a:r>
            <a:r>
              <a:rPr lang="en-US" dirty="0" smtClean="0"/>
              <a:t>RDF data</a:t>
            </a:r>
          </a:p>
          <a:p>
            <a:endParaRPr lang="en-US" dirty="0"/>
          </a:p>
          <a:p>
            <a:r>
              <a:rPr lang="en-US" dirty="0">
                <a:hlinkClick r:id="rId3"/>
              </a:rPr>
              <a:t>Video</a:t>
            </a:r>
            <a:endParaRPr lang="en-US" dirty="0"/>
          </a:p>
          <a:p>
            <a:endParaRPr lang="en-US" dirty="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0283411-854A-314E-B4F1-C2993CDE76D1}" type="slidenum">
              <a:rPr lang="en-US" smtClean="0"/>
              <a:pPr/>
              <a:t>83</a:t>
            </a:fld>
            <a:endParaRPr lang="en-US" dirty="0"/>
          </a:p>
        </p:txBody>
      </p:sp>
      <p:pic>
        <p:nvPicPr>
          <p:cNvPr id="5" name="Picture 4"/>
          <p:cNvPicPr>
            <a:picLocks noChangeAspect="1"/>
          </p:cNvPicPr>
          <p:nvPr/>
        </p:nvPicPr>
        <p:blipFill>
          <a:blip r:embed="rId4"/>
          <a:stretch>
            <a:fillRect/>
          </a:stretch>
        </p:blipFill>
        <p:spPr>
          <a:xfrm>
            <a:off x="4971847" y="1433940"/>
            <a:ext cx="4009611" cy="3581400"/>
          </a:xfrm>
          <a:prstGeom prst="rect">
            <a:avLst/>
          </a:prstGeom>
        </p:spPr>
      </p:pic>
    </p:spTree>
    <p:extLst>
      <p:ext uri="{BB962C8B-B14F-4D97-AF65-F5344CB8AC3E}">
        <p14:creationId xmlns:p14="http://schemas.microsoft.com/office/powerpoint/2010/main" val="6780027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Smithsonian American Art Museum</a:t>
            </a:r>
            <a:endParaRPr lang="en-US" dirty="0"/>
          </a:p>
        </p:txBody>
      </p:sp>
      <p:sp>
        <p:nvSpPr>
          <p:cNvPr id="3" name="Content Placeholder 2"/>
          <p:cNvSpPr>
            <a:spLocks noGrp="1"/>
          </p:cNvSpPr>
          <p:nvPr>
            <p:ph idx="1"/>
          </p:nvPr>
        </p:nvSpPr>
        <p:spPr>
          <a:xfrm>
            <a:off x="469901" y="1524000"/>
            <a:ext cx="4330699" cy="4953000"/>
          </a:xfrm>
        </p:spPr>
        <p:txBody>
          <a:bodyPr>
            <a:normAutofit fontScale="70000" lnSpcReduction="20000"/>
          </a:bodyPr>
          <a:lstStyle/>
          <a:p>
            <a:r>
              <a:rPr lang="en-US" dirty="0"/>
              <a:t>Used Karma to convert data of 44000 museum objects to Linked Open Data</a:t>
            </a:r>
          </a:p>
          <a:p>
            <a:pPr marL="0" indent="0">
              <a:buNone/>
            </a:pPr>
            <a:endParaRPr lang="en-US" dirty="0" smtClean="0"/>
          </a:p>
          <a:p>
            <a:r>
              <a:rPr lang="en-US" dirty="0" smtClean="0"/>
              <a:t>Modeled according to </a:t>
            </a:r>
            <a:r>
              <a:rPr lang="en-US" dirty="0" smtClean="0">
                <a:hlinkClick r:id="rId3"/>
              </a:rPr>
              <a:t>Europeana Data Model (EDM) </a:t>
            </a:r>
            <a:endParaRPr lang="en-US" dirty="0" smtClean="0"/>
          </a:p>
          <a:p>
            <a:endParaRPr lang="en-US" dirty="0" smtClean="0"/>
          </a:p>
          <a:p>
            <a:r>
              <a:rPr lang="en-US" dirty="0" smtClean="0"/>
              <a:t>Linked the generated RDF to </a:t>
            </a:r>
            <a:r>
              <a:rPr lang="en-US" dirty="0" err="1" smtClean="0"/>
              <a:t>DBPedia</a:t>
            </a:r>
            <a:r>
              <a:rPr lang="en-US" dirty="0" smtClean="0"/>
              <a:t>, ULAN, NY Times Linked Data </a:t>
            </a:r>
          </a:p>
          <a:p>
            <a:endParaRPr lang="en-US" dirty="0"/>
          </a:p>
          <a:p>
            <a:r>
              <a:rPr lang="en-US" dirty="0" smtClean="0"/>
              <a:t>News: </a:t>
            </a:r>
            <a:r>
              <a:rPr lang="en-US" dirty="0" smtClean="0">
                <a:hlinkClick r:id="rId4"/>
              </a:rPr>
              <a:t>USC press</a:t>
            </a:r>
            <a:r>
              <a:rPr lang="en-US" dirty="0" smtClean="0"/>
              <a:t>, </a:t>
            </a:r>
            <a:r>
              <a:rPr lang="en-US" dirty="0" smtClean="0">
                <a:hlinkClick r:id="rId5"/>
              </a:rPr>
              <a:t>Viterbi</a:t>
            </a:r>
            <a:endParaRPr lang="en-US" dirty="0" smtClean="0"/>
          </a:p>
          <a:p>
            <a:endParaRPr lang="en-US" dirty="0"/>
          </a:p>
          <a:p>
            <a:r>
              <a:rPr lang="en-US" dirty="0">
                <a:hlinkClick r:id="rId6"/>
              </a:rPr>
              <a:t>Video</a:t>
            </a:r>
            <a:endParaRPr lang="en-US" dirty="0"/>
          </a:p>
          <a:p>
            <a:endParaRPr lang="en-US" dirty="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0283411-854A-314E-B4F1-C2993CDE76D1}" type="slidenum">
              <a:rPr lang="en-US" smtClean="0"/>
              <a:pPr/>
              <a:t>84</a:t>
            </a:fld>
            <a:endParaRPr lang="en-US" dirty="0"/>
          </a:p>
        </p:txBody>
      </p:sp>
      <p:pic>
        <p:nvPicPr>
          <p:cNvPr id="6" name="Picture 5"/>
          <p:cNvPicPr>
            <a:picLocks noChangeAspect="1"/>
          </p:cNvPicPr>
          <p:nvPr/>
        </p:nvPicPr>
        <p:blipFill>
          <a:blip r:embed="rId7"/>
          <a:stretch>
            <a:fillRect/>
          </a:stretch>
        </p:blipFill>
        <p:spPr>
          <a:xfrm>
            <a:off x="4724400" y="1752600"/>
            <a:ext cx="4107897" cy="2667000"/>
          </a:xfrm>
          <a:prstGeom prst="rect">
            <a:avLst/>
          </a:prstGeom>
        </p:spPr>
      </p:pic>
    </p:spTree>
    <p:extLst>
      <p:ext uri="{BB962C8B-B14F-4D97-AF65-F5344CB8AC3E}">
        <p14:creationId xmlns:p14="http://schemas.microsoft.com/office/powerpoint/2010/main" val="2485853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a:t>
            </a:r>
            <a:endParaRPr lang="en-US" dirty="0"/>
          </a:p>
        </p:txBody>
      </p:sp>
      <p:sp>
        <p:nvSpPr>
          <p:cNvPr id="3" name="Content Placeholder 2"/>
          <p:cNvSpPr>
            <a:spLocks noGrp="1"/>
          </p:cNvSpPr>
          <p:nvPr>
            <p:ph idx="1"/>
          </p:nvPr>
        </p:nvSpPr>
        <p:spPr>
          <a:xfrm>
            <a:off x="469901" y="1524000"/>
            <a:ext cx="4330699" cy="4953000"/>
          </a:xfrm>
        </p:spPr>
        <p:txBody>
          <a:bodyPr>
            <a:normAutofit fontScale="70000" lnSpcReduction="20000"/>
          </a:bodyPr>
          <a:lstStyle/>
          <a:p>
            <a:r>
              <a:rPr lang="en-US" dirty="0">
                <a:hlinkClick r:id="rId3"/>
              </a:rPr>
              <a:t>DIG</a:t>
            </a:r>
            <a:r>
              <a:rPr lang="en-US" dirty="0"/>
              <a:t>: Domain-specific Insight Graphs</a:t>
            </a:r>
          </a:p>
          <a:p>
            <a:pPr marL="0" indent="0">
              <a:buNone/>
            </a:pPr>
            <a:endParaRPr lang="en-US" dirty="0" smtClean="0"/>
          </a:p>
          <a:p>
            <a:r>
              <a:rPr lang="en-US" dirty="0" smtClean="0"/>
              <a:t>Building and using knowledge graphs to combat human trafficking</a:t>
            </a:r>
          </a:p>
          <a:p>
            <a:endParaRPr lang="en-US" dirty="0" smtClean="0"/>
          </a:p>
          <a:p>
            <a:r>
              <a:rPr lang="en-US" dirty="0" smtClean="0"/>
              <a:t>Used Karma to map extracted data and structured sources to shared domain ontology</a:t>
            </a:r>
          </a:p>
          <a:p>
            <a:endParaRPr lang="en-US" dirty="0"/>
          </a:p>
          <a:p>
            <a:r>
              <a:rPr lang="en-US" dirty="0" smtClean="0"/>
              <a:t>News: </a:t>
            </a:r>
            <a:r>
              <a:rPr lang="en-US" dirty="0" smtClean="0">
                <a:hlinkClick r:id="rId4"/>
              </a:rPr>
              <a:t>Forbes</a:t>
            </a:r>
            <a:r>
              <a:rPr lang="en-US" dirty="0" smtClean="0"/>
              <a:t>, </a:t>
            </a:r>
            <a:r>
              <a:rPr lang="en-US" dirty="0" smtClean="0">
                <a:hlinkClick r:id="rId5"/>
              </a:rPr>
              <a:t>Wired.co.uk</a:t>
            </a:r>
            <a:endParaRPr lang="en-US" dirty="0" smtClean="0"/>
          </a:p>
          <a:p>
            <a:pPr marL="0" indent="0">
              <a:buNone/>
            </a:pPr>
            <a:endParaRPr lang="en-US" dirty="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0283411-854A-314E-B4F1-C2993CDE76D1}" type="slidenum">
              <a:rPr lang="en-US" smtClean="0"/>
              <a:pPr/>
              <a:t>85</a:t>
            </a:fld>
            <a:endParaRPr lang="en-US" dirty="0"/>
          </a:p>
        </p:txBody>
      </p:sp>
      <p:pic>
        <p:nvPicPr>
          <p:cNvPr id="7" name="Picture 6"/>
          <p:cNvPicPr>
            <a:picLocks noChangeAspect="1"/>
          </p:cNvPicPr>
          <p:nvPr/>
        </p:nvPicPr>
        <p:blipFill>
          <a:blip r:embed="rId6"/>
          <a:stretch>
            <a:fillRect/>
          </a:stretch>
        </p:blipFill>
        <p:spPr>
          <a:xfrm>
            <a:off x="4671677" y="1600200"/>
            <a:ext cx="4296833" cy="2514600"/>
          </a:xfrm>
          <a:prstGeom prst="rect">
            <a:avLst/>
          </a:prstGeom>
        </p:spPr>
      </p:pic>
    </p:spTree>
    <p:extLst>
      <p:ext uri="{BB962C8B-B14F-4D97-AF65-F5344CB8AC3E}">
        <p14:creationId xmlns:p14="http://schemas.microsoft.com/office/powerpoint/2010/main" val="2999352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69901" y="1295400"/>
            <a:ext cx="8216900" cy="5334000"/>
          </a:xfrm>
        </p:spPr>
        <p:txBody>
          <a:bodyPr>
            <a:normAutofit fontScale="55000" lnSpcReduction="20000"/>
          </a:bodyPr>
          <a:lstStyle/>
          <a:p>
            <a:pPr>
              <a:spcAft>
                <a:spcPts val="600"/>
              </a:spcAft>
            </a:pPr>
            <a:r>
              <a:rPr lang="en-US" dirty="0" smtClean="0"/>
              <a:t>Schema matching</a:t>
            </a:r>
          </a:p>
          <a:p>
            <a:pPr lvl="1"/>
            <a:r>
              <a:rPr lang="en-US" dirty="0" smtClean="0"/>
              <a:t>Finds correspondence between elements of the source and target schemas</a:t>
            </a:r>
          </a:p>
          <a:p>
            <a:pPr lvl="1"/>
            <a:r>
              <a:rPr lang="en-US" dirty="0" smtClean="0"/>
              <a:t>Example: </a:t>
            </a:r>
            <a:r>
              <a:rPr lang="en-US" dirty="0" err="1" smtClean="0"/>
              <a:t>iMAP</a:t>
            </a:r>
            <a:r>
              <a:rPr lang="en-US" dirty="0" smtClean="0"/>
              <a:t>  </a:t>
            </a:r>
            <a:r>
              <a:rPr lang="en-US" dirty="0">
                <a:solidFill>
                  <a:schemeClr val="accent4"/>
                </a:solidFill>
              </a:rPr>
              <a:t>[</a:t>
            </a:r>
            <a:r>
              <a:rPr lang="en-US" dirty="0" err="1">
                <a:solidFill>
                  <a:schemeClr val="accent4"/>
                </a:solidFill>
              </a:rPr>
              <a:t>Dhamankar</a:t>
            </a:r>
            <a:r>
              <a:rPr lang="en-US" dirty="0">
                <a:solidFill>
                  <a:schemeClr val="accent4"/>
                </a:solidFill>
              </a:rPr>
              <a:t> et al., 2004</a:t>
            </a:r>
            <a:r>
              <a:rPr lang="en-US" dirty="0" smtClean="0">
                <a:solidFill>
                  <a:schemeClr val="accent4"/>
                </a:solidFill>
              </a:rPr>
              <a:t>]</a:t>
            </a:r>
          </a:p>
          <a:p>
            <a:pPr>
              <a:spcAft>
                <a:spcPts val="600"/>
              </a:spcAft>
            </a:pPr>
            <a:r>
              <a:rPr lang="en-US" dirty="0"/>
              <a:t>S</a:t>
            </a:r>
            <a:r>
              <a:rPr lang="en-US" dirty="0" smtClean="0"/>
              <a:t>chema mapping</a:t>
            </a:r>
          </a:p>
          <a:p>
            <a:pPr lvl="1"/>
            <a:r>
              <a:rPr lang="en-US" dirty="0" smtClean="0"/>
              <a:t>Generate declarative mappings expressible as queries in SQL or </a:t>
            </a:r>
            <a:r>
              <a:rPr lang="en-US" dirty="0" err="1" smtClean="0"/>
              <a:t>Datalog</a:t>
            </a:r>
            <a:endParaRPr lang="en-US" dirty="0" smtClean="0"/>
          </a:p>
          <a:p>
            <a:pPr lvl="1"/>
            <a:r>
              <a:rPr lang="en-US" dirty="0" smtClean="0"/>
              <a:t>Example: Clio </a:t>
            </a:r>
            <a:r>
              <a:rPr lang="en-US" dirty="0" smtClean="0">
                <a:solidFill>
                  <a:srgbClr val="EB6615"/>
                </a:solidFill>
              </a:rPr>
              <a:t>[Fagin et al., 2009]</a:t>
            </a:r>
          </a:p>
          <a:p>
            <a:pPr>
              <a:spcAft>
                <a:spcPts val="600"/>
              </a:spcAft>
            </a:pPr>
            <a:r>
              <a:rPr lang="en-US" dirty="0" smtClean="0"/>
              <a:t>Mapping databases and spreadsheets to ontologies</a:t>
            </a:r>
          </a:p>
          <a:p>
            <a:pPr lvl="1"/>
            <a:r>
              <a:rPr lang="en-US" dirty="0" smtClean="0"/>
              <a:t>Mapping languages: D2R </a:t>
            </a:r>
            <a:r>
              <a:rPr lang="en-US" dirty="0" smtClean="0">
                <a:solidFill>
                  <a:srgbClr val="EB6615"/>
                </a:solidFill>
              </a:rPr>
              <a:t>[</a:t>
            </a:r>
            <a:r>
              <a:rPr lang="en-US" dirty="0" err="1" smtClean="0">
                <a:solidFill>
                  <a:srgbClr val="EB6615"/>
                </a:solidFill>
              </a:rPr>
              <a:t>Bizer</a:t>
            </a:r>
            <a:r>
              <a:rPr lang="en-US" dirty="0" smtClean="0">
                <a:solidFill>
                  <a:srgbClr val="EB6615"/>
                </a:solidFill>
              </a:rPr>
              <a:t>, 2003]</a:t>
            </a:r>
            <a:r>
              <a:rPr lang="en-US" dirty="0" smtClean="0"/>
              <a:t>, D2RQ </a:t>
            </a:r>
            <a:r>
              <a:rPr lang="en-US" dirty="0" smtClean="0">
                <a:solidFill>
                  <a:srgbClr val="EB6615"/>
                </a:solidFill>
              </a:rPr>
              <a:t>[</a:t>
            </a:r>
            <a:r>
              <a:rPr lang="en-US" dirty="0" err="1" smtClean="0">
                <a:solidFill>
                  <a:srgbClr val="EB6615"/>
                </a:solidFill>
              </a:rPr>
              <a:t>Bizer</a:t>
            </a:r>
            <a:r>
              <a:rPr lang="en-US" dirty="0" smtClean="0">
                <a:solidFill>
                  <a:srgbClr val="EB6615"/>
                </a:solidFill>
              </a:rPr>
              <a:t> and Seaborne, 2004]</a:t>
            </a:r>
            <a:r>
              <a:rPr lang="en-US" dirty="0" smtClean="0"/>
              <a:t>, R2RML </a:t>
            </a:r>
            <a:r>
              <a:rPr lang="en-US" dirty="0" smtClean="0">
                <a:solidFill>
                  <a:srgbClr val="EB6615"/>
                </a:solidFill>
              </a:rPr>
              <a:t>[Das et al., 2012]</a:t>
            </a:r>
            <a:endParaRPr lang="en-US" dirty="0">
              <a:solidFill>
                <a:srgbClr val="EB6615"/>
              </a:solidFill>
            </a:endParaRPr>
          </a:p>
          <a:p>
            <a:pPr lvl="1"/>
            <a:r>
              <a:rPr lang="en-US" dirty="0" smtClean="0"/>
              <a:t>Tools: RDOTE </a:t>
            </a:r>
            <a:r>
              <a:rPr lang="en-US" dirty="0" smtClean="0">
                <a:solidFill>
                  <a:srgbClr val="EB6615"/>
                </a:solidFill>
              </a:rPr>
              <a:t>[</a:t>
            </a:r>
            <a:r>
              <a:rPr lang="en-US" dirty="0" err="1" smtClean="0">
                <a:solidFill>
                  <a:srgbClr val="EB6615"/>
                </a:solidFill>
              </a:rPr>
              <a:t>Vavliakis</a:t>
            </a:r>
            <a:r>
              <a:rPr lang="en-US" dirty="0" smtClean="0">
                <a:solidFill>
                  <a:srgbClr val="EB6615"/>
                </a:solidFill>
              </a:rPr>
              <a:t> et al., 2010]</a:t>
            </a:r>
            <a:r>
              <a:rPr lang="en-US" dirty="0" smtClean="0"/>
              <a:t>, RDF123 </a:t>
            </a:r>
            <a:r>
              <a:rPr lang="en-US" dirty="0" smtClean="0">
                <a:solidFill>
                  <a:srgbClr val="EB6615"/>
                </a:solidFill>
              </a:rPr>
              <a:t>[Han et al., 2008]</a:t>
            </a:r>
            <a:r>
              <a:rPr lang="en-US" dirty="0" smtClean="0"/>
              <a:t>, </a:t>
            </a:r>
            <a:r>
              <a:rPr lang="en-US" dirty="0" err="1" smtClean="0"/>
              <a:t>XLWrap</a:t>
            </a:r>
            <a:r>
              <a:rPr lang="en-US" dirty="0" smtClean="0"/>
              <a:t> </a:t>
            </a:r>
            <a:r>
              <a:rPr lang="en-US" dirty="0" smtClean="0">
                <a:solidFill>
                  <a:srgbClr val="EB6615"/>
                </a:solidFill>
              </a:rPr>
              <a:t>[</a:t>
            </a:r>
            <a:r>
              <a:rPr lang="en-US" dirty="0" err="1" smtClean="0">
                <a:solidFill>
                  <a:srgbClr val="EB6615"/>
                </a:solidFill>
              </a:rPr>
              <a:t>Langegger</a:t>
            </a:r>
            <a:r>
              <a:rPr lang="en-US" dirty="0" smtClean="0">
                <a:solidFill>
                  <a:srgbClr val="EB6615"/>
                </a:solidFill>
              </a:rPr>
              <a:t> </a:t>
            </a:r>
            <a:r>
              <a:rPr lang="en-US" dirty="0">
                <a:solidFill>
                  <a:srgbClr val="EB6615"/>
                </a:solidFill>
              </a:rPr>
              <a:t>and </a:t>
            </a:r>
            <a:r>
              <a:rPr lang="en-US" dirty="0" err="1" smtClean="0">
                <a:solidFill>
                  <a:srgbClr val="EB6615"/>
                </a:solidFill>
              </a:rPr>
              <a:t>Woß</a:t>
            </a:r>
            <a:r>
              <a:rPr lang="en-US" dirty="0" smtClean="0">
                <a:solidFill>
                  <a:srgbClr val="EB6615"/>
                </a:solidFill>
              </a:rPr>
              <a:t>, 2009]</a:t>
            </a:r>
            <a:endParaRPr lang="en-US" dirty="0">
              <a:solidFill>
                <a:srgbClr val="EB6615"/>
              </a:solidFill>
            </a:endParaRPr>
          </a:p>
          <a:p>
            <a:pPr lvl="1"/>
            <a:r>
              <a:rPr lang="en-US" dirty="0" smtClean="0"/>
              <a:t>String similarity between column names and ontology terms </a:t>
            </a:r>
            <a:r>
              <a:rPr lang="en-US" dirty="0" smtClean="0">
                <a:solidFill>
                  <a:srgbClr val="EB6615"/>
                </a:solidFill>
              </a:rPr>
              <a:t>[</a:t>
            </a:r>
            <a:r>
              <a:rPr lang="en-US" dirty="0" err="1" smtClean="0">
                <a:solidFill>
                  <a:srgbClr val="EB6615"/>
                </a:solidFill>
              </a:rPr>
              <a:t>Polfliet</a:t>
            </a:r>
            <a:r>
              <a:rPr lang="en-US" dirty="0" smtClean="0">
                <a:solidFill>
                  <a:srgbClr val="EB6615"/>
                </a:solidFill>
              </a:rPr>
              <a:t> and </a:t>
            </a:r>
            <a:r>
              <a:rPr lang="en-US" dirty="0" err="1" smtClean="0">
                <a:solidFill>
                  <a:srgbClr val="EB6615"/>
                </a:solidFill>
              </a:rPr>
              <a:t>Ichise</a:t>
            </a:r>
            <a:r>
              <a:rPr lang="en-US" dirty="0" smtClean="0">
                <a:solidFill>
                  <a:srgbClr val="EB6615"/>
                </a:solidFill>
              </a:rPr>
              <a:t>, 2010]</a:t>
            </a:r>
          </a:p>
          <a:p>
            <a:pPr>
              <a:spcAft>
                <a:spcPts val="600"/>
              </a:spcAft>
            </a:pPr>
            <a:r>
              <a:rPr lang="en-US" dirty="0" smtClean="0"/>
              <a:t>Understand semantics of Web tables</a:t>
            </a:r>
          </a:p>
          <a:p>
            <a:pPr lvl="1"/>
            <a:r>
              <a:rPr lang="en-US" dirty="0" smtClean="0"/>
              <a:t>Use column headers and cell values to find the labels and relations from a database of labels and relations populated from the Web </a:t>
            </a:r>
            <a:r>
              <a:rPr lang="en-US" dirty="0" smtClean="0">
                <a:solidFill>
                  <a:srgbClr val="EB6615"/>
                </a:solidFill>
              </a:rPr>
              <a:t>[Wang et al., 2012] [</a:t>
            </a:r>
            <a:r>
              <a:rPr lang="en-US" dirty="0" err="1" smtClean="0">
                <a:solidFill>
                  <a:srgbClr val="EB6615"/>
                </a:solidFill>
              </a:rPr>
              <a:t>Limaye</a:t>
            </a:r>
            <a:r>
              <a:rPr lang="en-US" dirty="0" smtClean="0">
                <a:solidFill>
                  <a:srgbClr val="EB6615"/>
                </a:solidFill>
              </a:rPr>
              <a:t> et al., 2010] [</a:t>
            </a:r>
            <a:r>
              <a:rPr lang="en-US" dirty="0" err="1" smtClean="0">
                <a:solidFill>
                  <a:srgbClr val="EB6615"/>
                </a:solidFill>
              </a:rPr>
              <a:t>Venetis</a:t>
            </a:r>
            <a:r>
              <a:rPr lang="en-US" dirty="0" smtClean="0">
                <a:solidFill>
                  <a:srgbClr val="EB6615"/>
                </a:solidFill>
              </a:rPr>
              <a:t> et al., 2011]</a:t>
            </a:r>
          </a:p>
        </p:txBody>
      </p:sp>
      <p:sp>
        <p:nvSpPr>
          <p:cNvPr id="8" name="Slide Number Placeholder 7"/>
          <p:cNvSpPr>
            <a:spLocks noGrp="1"/>
          </p:cNvSpPr>
          <p:nvPr>
            <p:ph type="sldNum" sz="quarter" idx="10"/>
          </p:nvPr>
        </p:nvSpPr>
        <p:spPr/>
        <p:txBody>
          <a:bodyPr/>
          <a:lstStyle/>
          <a:p>
            <a:fld id="{80283411-854A-314E-B4F1-C2993CDE76D1}" type="slidenum">
              <a:rPr lang="en-US" smtClean="0"/>
              <a:pPr/>
              <a:t>86</a:t>
            </a:fld>
            <a:endParaRPr lang="en-US" dirty="0"/>
          </a:p>
        </p:txBody>
      </p:sp>
    </p:spTree>
    <p:extLst>
      <p:ext uri="{BB962C8B-B14F-4D97-AF65-F5344CB8AC3E}">
        <p14:creationId xmlns:p14="http://schemas.microsoft.com/office/powerpoint/2010/main" val="679436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69901" y="1295400"/>
            <a:ext cx="8216900" cy="5334000"/>
          </a:xfrm>
        </p:spPr>
        <p:txBody>
          <a:bodyPr>
            <a:normAutofit fontScale="55000" lnSpcReduction="20000"/>
          </a:bodyPr>
          <a:lstStyle/>
          <a:p>
            <a:pPr>
              <a:spcAft>
                <a:spcPts val="600"/>
              </a:spcAft>
            </a:pPr>
            <a:r>
              <a:rPr lang="en-US" dirty="0"/>
              <a:t>Exploit Linked Open Data (LOD)</a:t>
            </a:r>
          </a:p>
          <a:p>
            <a:pPr lvl="1"/>
            <a:r>
              <a:rPr lang="en-US" dirty="0"/>
              <a:t>Link the values to the entities in LOD to find the types of the values and their relationships </a:t>
            </a:r>
            <a:r>
              <a:rPr lang="en-US" dirty="0">
                <a:solidFill>
                  <a:srgbClr val="EB6615"/>
                </a:solidFill>
              </a:rPr>
              <a:t>[</a:t>
            </a:r>
            <a:r>
              <a:rPr lang="en-US" dirty="0" err="1">
                <a:solidFill>
                  <a:srgbClr val="EB6615"/>
                </a:solidFill>
              </a:rPr>
              <a:t>Muoz</a:t>
            </a:r>
            <a:r>
              <a:rPr lang="en-US" dirty="0">
                <a:solidFill>
                  <a:srgbClr val="EB6615"/>
                </a:solidFill>
              </a:rPr>
              <a:t> et al., 2013] [</a:t>
            </a:r>
            <a:r>
              <a:rPr lang="en-US" dirty="0" err="1">
                <a:solidFill>
                  <a:srgbClr val="EB6615"/>
                </a:solidFill>
              </a:rPr>
              <a:t>Mulwad</a:t>
            </a:r>
            <a:r>
              <a:rPr lang="en-US" dirty="0">
                <a:solidFill>
                  <a:srgbClr val="EB6615"/>
                </a:solidFill>
              </a:rPr>
              <a:t> et al., 2013]</a:t>
            </a:r>
          </a:p>
          <a:p>
            <a:pPr>
              <a:spcAft>
                <a:spcPts val="600"/>
              </a:spcAft>
            </a:pPr>
            <a:r>
              <a:rPr lang="en-US" dirty="0" smtClean="0"/>
              <a:t>Semantic </a:t>
            </a:r>
            <a:r>
              <a:rPr lang="en-US" dirty="0"/>
              <a:t>annotation of Web services</a:t>
            </a:r>
          </a:p>
          <a:p>
            <a:pPr lvl="1"/>
            <a:r>
              <a:rPr lang="en-US" dirty="0"/>
              <a:t>Languages: SAWSDL</a:t>
            </a:r>
            <a:r>
              <a:rPr lang="en-US" dirty="0">
                <a:solidFill>
                  <a:srgbClr val="EB6615"/>
                </a:solidFill>
              </a:rPr>
              <a:t> [Farrell and </a:t>
            </a:r>
            <a:r>
              <a:rPr lang="en-US" dirty="0" err="1">
                <a:solidFill>
                  <a:srgbClr val="EB6615"/>
                </a:solidFill>
              </a:rPr>
              <a:t>Lausen</a:t>
            </a:r>
            <a:r>
              <a:rPr lang="en-US" dirty="0">
                <a:solidFill>
                  <a:srgbClr val="EB6615"/>
                </a:solidFill>
              </a:rPr>
              <a:t>, 2007] </a:t>
            </a:r>
          </a:p>
          <a:p>
            <a:pPr lvl="1"/>
            <a:r>
              <a:rPr lang="en-US" dirty="0"/>
              <a:t>Tools: SWEET </a:t>
            </a:r>
            <a:r>
              <a:rPr lang="en-US" dirty="0">
                <a:solidFill>
                  <a:srgbClr val="EB6615"/>
                </a:solidFill>
              </a:rPr>
              <a:t>[</a:t>
            </a:r>
            <a:r>
              <a:rPr lang="en-US" dirty="0" err="1">
                <a:solidFill>
                  <a:srgbClr val="EB6615"/>
                </a:solidFill>
              </a:rPr>
              <a:t>Maleshkova</a:t>
            </a:r>
            <a:r>
              <a:rPr lang="en-US" dirty="0">
                <a:solidFill>
                  <a:srgbClr val="EB6615"/>
                </a:solidFill>
              </a:rPr>
              <a:t> et al., 2009]</a:t>
            </a:r>
          </a:p>
          <a:p>
            <a:pPr lvl="1"/>
            <a:r>
              <a:rPr lang="en-US" dirty="0"/>
              <a:t>Annotate input and output parameters </a:t>
            </a:r>
            <a:r>
              <a:rPr lang="en-US" dirty="0">
                <a:solidFill>
                  <a:srgbClr val="EB6615"/>
                </a:solidFill>
              </a:rPr>
              <a:t>[</a:t>
            </a:r>
            <a:r>
              <a:rPr lang="en-US" dirty="0" err="1">
                <a:solidFill>
                  <a:srgbClr val="EB6615"/>
                </a:solidFill>
              </a:rPr>
              <a:t>Heß</a:t>
            </a:r>
            <a:r>
              <a:rPr lang="en-US" dirty="0">
                <a:solidFill>
                  <a:srgbClr val="EB6615"/>
                </a:solidFill>
              </a:rPr>
              <a:t> et al., 2003] [</a:t>
            </a:r>
            <a:r>
              <a:rPr lang="en-US" dirty="0" err="1">
                <a:solidFill>
                  <a:srgbClr val="EB6615"/>
                </a:solidFill>
              </a:rPr>
              <a:t>Lerman</a:t>
            </a:r>
            <a:r>
              <a:rPr lang="en-US" dirty="0">
                <a:solidFill>
                  <a:srgbClr val="EB6615"/>
                </a:solidFill>
              </a:rPr>
              <a:t> et al., 2006] [</a:t>
            </a:r>
            <a:r>
              <a:rPr lang="en-US" dirty="0" err="1">
                <a:solidFill>
                  <a:srgbClr val="EB6615"/>
                </a:solidFill>
              </a:rPr>
              <a:t>Saquicela</a:t>
            </a:r>
            <a:r>
              <a:rPr lang="en-US" dirty="0">
                <a:solidFill>
                  <a:srgbClr val="EB6615"/>
                </a:solidFill>
              </a:rPr>
              <a:t> e al., 2011]</a:t>
            </a:r>
          </a:p>
          <a:p>
            <a:pPr>
              <a:spcAft>
                <a:spcPts val="600"/>
              </a:spcAft>
            </a:pPr>
            <a:r>
              <a:rPr lang="en-US" dirty="0" smtClean="0"/>
              <a:t>Learn </a:t>
            </a:r>
            <a:r>
              <a:rPr lang="en-US" dirty="0"/>
              <a:t>Semantic Definitions of Online Information Sources </a:t>
            </a:r>
            <a:r>
              <a:rPr lang="en-US" dirty="0">
                <a:solidFill>
                  <a:srgbClr val="EB6615"/>
                </a:solidFill>
              </a:rPr>
              <a:t>[Carman, </a:t>
            </a:r>
            <a:r>
              <a:rPr lang="en-US" dirty="0" err="1">
                <a:solidFill>
                  <a:srgbClr val="EB6615"/>
                </a:solidFill>
              </a:rPr>
              <a:t>Knoblock</a:t>
            </a:r>
            <a:r>
              <a:rPr lang="en-US" dirty="0">
                <a:solidFill>
                  <a:srgbClr val="EB6615"/>
                </a:solidFill>
              </a:rPr>
              <a:t>, 2007]</a:t>
            </a:r>
          </a:p>
          <a:p>
            <a:pPr lvl="1"/>
            <a:r>
              <a:rPr lang="en-US" dirty="0"/>
              <a:t>Learns LAV rules from known sources</a:t>
            </a:r>
          </a:p>
          <a:p>
            <a:pPr lvl="1"/>
            <a:r>
              <a:rPr lang="en-US" dirty="0" smtClean="0"/>
              <a:t>Only learns </a:t>
            </a:r>
            <a:r>
              <a:rPr lang="en-US" dirty="0"/>
              <a:t>descriptions that </a:t>
            </a:r>
            <a:r>
              <a:rPr lang="en-US" dirty="0" smtClean="0"/>
              <a:t>are conjunctive combinations of known descriptions</a:t>
            </a:r>
          </a:p>
          <a:p>
            <a:pPr>
              <a:spcAft>
                <a:spcPts val="600"/>
              </a:spcAft>
            </a:pPr>
            <a:r>
              <a:rPr lang="en-US" dirty="0" smtClean="0"/>
              <a:t>Our approach</a:t>
            </a:r>
          </a:p>
          <a:p>
            <a:pPr lvl="1">
              <a:spcAft>
                <a:spcPts val="600"/>
              </a:spcAft>
            </a:pPr>
            <a:r>
              <a:rPr lang="en-US" dirty="0" smtClean="0"/>
              <a:t>Semi-automatically learn types and </a:t>
            </a:r>
            <a:r>
              <a:rPr lang="en-US" sz="2700" dirty="0"/>
              <a:t>relationships</a:t>
            </a:r>
            <a:r>
              <a:rPr lang="en-US" sz="2700" dirty="0">
                <a:solidFill>
                  <a:srgbClr val="D10202"/>
                </a:solidFill>
              </a:rPr>
              <a:t> </a:t>
            </a:r>
            <a:r>
              <a:rPr lang="en-US" sz="2700" dirty="0">
                <a:solidFill>
                  <a:srgbClr val="EB6615"/>
                </a:solidFill>
              </a:rPr>
              <a:t>[</a:t>
            </a:r>
            <a:r>
              <a:rPr lang="en-US" sz="2700" dirty="0" err="1">
                <a:solidFill>
                  <a:srgbClr val="EB6615"/>
                </a:solidFill>
              </a:rPr>
              <a:t>Knoblock</a:t>
            </a:r>
            <a:r>
              <a:rPr lang="en-US" sz="2700" dirty="0">
                <a:solidFill>
                  <a:srgbClr val="EB6615"/>
                </a:solidFill>
              </a:rPr>
              <a:t> et al., 2012]</a:t>
            </a:r>
          </a:p>
          <a:p>
            <a:pPr lvl="1">
              <a:spcAft>
                <a:spcPts val="600"/>
              </a:spcAft>
            </a:pPr>
            <a:r>
              <a:rPr lang="en-US" dirty="0">
                <a:solidFill>
                  <a:srgbClr val="11628F"/>
                </a:solidFill>
              </a:rPr>
              <a:t>Integrated into </a:t>
            </a:r>
            <a:r>
              <a:rPr lang="en-US" dirty="0" smtClean="0">
                <a:solidFill>
                  <a:srgbClr val="11628F"/>
                </a:solidFill>
              </a:rPr>
              <a:t>Karma:</a:t>
            </a:r>
            <a:r>
              <a:rPr lang="en-US" dirty="0" smtClean="0">
                <a:solidFill>
                  <a:schemeClr val="tx1"/>
                </a:solidFill>
              </a:rPr>
              <a:t> </a:t>
            </a:r>
            <a:r>
              <a:rPr lang="en-US" dirty="0" smtClean="0"/>
              <a:t>used to model APIs </a:t>
            </a:r>
            <a:r>
              <a:rPr lang="en-US" dirty="0" smtClean="0">
                <a:solidFill>
                  <a:srgbClr val="EB6615"/>
                </a:solidFill>
              </a:rPr>
              <a:t>[Taheriyan et al., 2012]</a:t>
            </a:r>
            <a:r>
              <a:rPr lang="en-US" dirty="0" smtClean="0">
                <a:solidFill>
                  <a:schemeClr val="tx1"/>
                </a:solidFill>
              </a:rPr>
              <a:t> </a:t>
            </a:r>
            <a:r>
              <a:rPr lang="en-US" dirty="0" smtClean="0">
                <a:solidFill>
                  <a:srgbClr val="11628F"/>
                </a:solidFill>
              </a:rPr>
              <a:t>and publish RDF </a:t>
            </a:r>
            <a:r>
              <a:rPr lang="en-US" dirty="0" smtClean="0">
                <a:solidFill>
                  <a:srgbClr val="EB6615"/>
                </a:solidFill>
              </a:rPr>
              <a:t>[</a:t>
            </a:r>
            <a:r>
              <a:rPr lang="en-US" dirty="0" err="1" smtClean="0">
                <a:solidFill>
                  <a:srgbClr val="EB6615"/>
                </a:solidFill>
              </a:rPr>
              <a:t>Szekely</a:t>
            </a:r>
            <a:r>
              <a:rPr lang="en-US" dirty="0" smtClean="0">
                <a:solidFill>
                  <a:srgbClr val="EB6615"/>
                </a:solidFill>
              </a:rPr>
              <a:t> et al., 2013]</a:t>
            </a:r>
          </a:p>
          <a:p>
            <a:pPr lvl="1">
              <a:spcAft>
                <a:spcPts val="600"/>
              </a:spcAft>
            </a:pPr>
            <a:r>
              <a:rPr lang="en-US" dirty="0" smtClean="0">
                <a:solidFill>
                  <a:srgbClr val="11628F"/>
                </a:solidFill>
              </a:rPr>
              <a:t>The automatic approach learns structure of previously modeled sources</a:t>
            </a:r>
            <a:r>
              <a:rPr lang="en-US" dirty="0" smtClean="0">
                <a:solidFill>
                  <a:schemeClr val="tx1"/>
                </a:solidFill>
              </a:rPr>
              <a:t> </a:t>
            </a:r>
            <a:r>
              <a:rPr lang="en-US" dirty="0" smtClean="0">
                <a:solidFill>
                  <a:srgbClr val="EB6615"/>
                </a:solidFill>
              </a:rPr>
              <a:t>[Taheriyan et al., 2013, 2014, 2015] </a:t>
            </a:r>
            <a:r>
              <a:rPr lang="en-US" dirty="0" smtClean="0">
                <a:solidFill>
                  <a:srgbClr val="11628F"/>
                </a:solidFill>
              </a:rPr>
              <a:t>and infer the relationships from LOD </a:t>
            </a:r>
            <a:r>
              <a:rPr lang="en-US" dirty="0">
                <a:solidFill>
                  <a:srgbClr val="EB6615"/>
                </a:solidFill>
              </a:rPr>
              <a:t>[</a:t>
            </a:r>
            <a:r>
              <a:rPr lang="en-US" dirty="0" smtClean="0">
                <a:solidFill>
                  <a:srgbClr val="EB6615"/>
                </a:solidFill>
              </a:rPr>
              <a:t>Taheriyan 2015]</a:t>
            </a:r>
          </a:p>
          <a:p>
            <a:pPr marL="457200" lvl="1" indent="0">
              <a:buNone/>
            </a:pPr>
            <a:endParaRPr lang="en-US" dirty="0"/>
          </a:p>
          <a:p>
            <a:endParaRPr lang="en-US" dirty="0"/>
          </a:p>
        </p:txBody>
      </p:sp>
      <p:sp>
        <p:nvSpPr>
          <p:cNvPr id="8" name="Slide Number Placeholder 7"/>
          <p:cNvSpPr>
            <a:spLocks noGrp="1"/>
          </p:cNvSpPr>
          <p:nvPr>
            <p:ph type="sldNum" sz="quarter" idx="10"/>
          </p:nvPr>
        </p:nvSpPr>
        <p:spPr/>
        <p:txBody>
          <a:bodyPr/>
          <a:lstStyle/>
          <a:p>
            <a:fld id="{80283411-854A-314E-B4F1-C2993CDE76D1}" type="slidenum">
              <a:rPr lang="en-US" smtClean="0"/>
              <a:pPr/>
              <a:t>87</a:t>
            </a:fld>
            <a:endParaRPr lang="en-US" dirty="0"/>
          </a:p>
        </p:txBody>
      </p:sp>
    </p:spTree>
    <p:extLst>
      <p:ext uri="{BB962C8B-B14F-4D97-AF65-F5344CB8AC3E}">
        <p14:creationId xmlns:p14="http://schemas.microsoft.com/office/powerpoint/2010/main" val="1744850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304800" y="1371600"/>
            <a:ext cx="8686800" cy="5029200"/>
          </a:xfrm>
        </p:spPr>
        <p:txBody>
          <a:bodyPr>
            <a:normAutofit fontScale="92500"/>
          </a:bodyPr>
          <a:lstStyle/>
          <a:p>
            <a:pPr>
              <a:spcAft>
                <a:spcPts val="2400"/>
              </a:spcAft>
            </a:pPr>
            <a:r>
              <a:rPr lang="en-US" dirty="0" smtClean="0">
                <a:solidFill>
                  <a:schemeClr val="tx2">
                    <a:lumMod val="75000"/>
                  </a:schemeClr>
                </a:solidFill>
              </a:rPr>
              <a:t>Semi-automatically building semantic models</a:t>
            </a:r>
          </a:p>
          <a:p>
            <a:pPr>
              <a:spcAft>
                <a:spcPts val="2400"/>
              </a:spcAft>
            </a:pPr>
            <a:r>
              <a:rPr lang="en-US" dirty="0" smtClean="0">
                <a:solidFill>
                  <a:schemeClr val="tx2">
                    <a:lumMod val="75000"/>
                  </a:schemeClr>
                </a:solidFill>
              </a:rPr>
              <a:t>Learning semantics models from known models</a:t>
            </a:r>
          </a:p>
          <a:p>
            <a:pPr>
              <a:spcAft>
                <a:spcPts val="2400"/>
              </a:spcAft>
            </a:pPr>
            <a:r>
              <a:rPr lang="en-US" dirty="0" smtClean="0">
                <a:solidFill>
                  <a:schemeClr val="tx2">
                    <a:lumMod val="75000"/>
                  </a:schemeClr>
                </a:solidFill>
              </a:rPr>
              <a:t>Inferring semantic relations from LOD</a:t>
            </a:r>
          </a:p>
          <a:p>
            <a:pPr>
              <a:spcAft>
                <a:spcPts val="2400"/>
              </a:spcAft>
            </a:pPr>
            <a:r>
              <a:rPr lang="en-US" dirty="0" smtClean="0">
                <a:solidFill>
                  <a:schemeClr val="tx2">
                    <a:lumMod val="75000"/>
                  </a:schemeClr>
                </a:solidFill>
              </a:rPr>
              <a:t>Related Work</a:t>
            </a:r>
            <a:endParaRPr lang="en-US" dirty="0">
              <a:solidFill>
                <a:schemeClr val="tx2">
                  <a:lumMod val="75000"/>
                </a:schemeClr>
              </a:solidFill>
            </a:endParaRPr>
          </a:p>
          <a:p>
            <a:pPr>
              <a:spcAft>
                <a:spcPts val="2400"/>
              </a:spcAft>
            </a:pPr>
            <a:r>
              <a:rPr lang="en-US" dirty="0">
                <a:solidFill>
                  <a:schemeClr val="tx2">
                    <a:lumMod val="75000"/>
                  </a:schemeClr>
                </a:solidFill>
              </a:rPr>
              <a:t>Discussion &amp; Future Work</a:t>
            </a:r>
          </a:p>
          <a:p>
            <a:endParaRPr lang="en-US" sz="2800" dirty="0"/>
          </a:p>
        </p:txBody>
      </p:sp>
      <p:sp>
        <p:nvSpPr>
          <p:cNvPr id="4" name="Slide Number Placeholder 3"/>
          <p:cNvSpPr>
            <a:spLocks noGrp="1"/>
          </p:cNvSpPr>
          <p:nvPr>
            <p:ph type="sldNum" sz="quarter" idx="10"/>
          </p:nvPr>
        </p:nvSpPr>
        <p:spPr/>
        <p:txBody>
          <a:bodyPr/>
          <a:lstStyle/>
          <a:p>
            <a:fld id="{80283411-854A-314E-B4F1-C2993CDE76D1}" type="slidenum">
              <a:rPr lang="en-US" smtClean="0"/>
              <a:pPr/>
              <a:t>9</a:t>
            </a:fld>
            <a:endParaRPr lang="en-US" dirty="0"/>
          </a:p>
        </p:txBody>
      </p:sp>
    </p:spTree>
    <p:extLst>
      <p:ext uri="{BB962C8B-B14F-4D97-AF65-F5344CB8AC3E}">
        <p14:creationId xmlns:p14="http://schemas.microsoft.com/office/powerpoint/2010/main" val="20822713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Custom 1">
      <a:dk1>
        <a:sysClr val="windowText" lastClr="000000"/>
      </a:dk1>
      <a:lt1>
        <a:sysClr val="window" lastClr="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b="1" dirty="0" smtClean="0">
            <a:solidFill>
              <a:schemeClr val="tx1"/>
            </a:solidFill>
            <a:latin typeface="Trebuchet MS"/>
            <a:cs typeface="Trebuchet MS"/>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bg1"/>
            </a:solidFill>
            <a:effectLst/>
            <a:latin typeface="Times New Roman" pitchFamily="18" charset="0"/>
          </a:defRPr>
        </a:defPPr>
      </a:lstStyle>
    </a:lnDef>
    <a:txDef>
      <a:spPr>
        <a:noFill/>
      </a:spPr>
      <a:bodyPr wrap="square" lIns="0" rIns="0" rtlCol="0" anchor="ctr" anchorCtr="0">
        <a:spAutoFit/>
      </a:bodyPr>
      <a:lstStyle>
        <a:defPPr>
          <a:defRPr sz="1800" dirty="0">
            <a:solidFill>
              <a:schemeClr val="tx1"/>
            </a:solidFill>
            <a:latin typeface="Trebuchet MS"/>
            <a:cs typeface="Trebuchet MS"/>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17901</TotalTime>
  <Words>6117</Words>
  <Application>Microsoft Macintosh PowerPoint</Application>
  <PresentationFormat>On-screen Show (4:3)</PresentationFormat>
  <Paragraphs>2089</Paragraphs>
  <Slides>87</Slides>
  <Notes>16</Notes>
  <HiddenSlides>17</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89" baseType="lpstr">
      <vt:lpstr>Default Design</vt:lpstr>
      <vt:lpstr>Equation</vt:lpstr>
      <vt:lpstr>Learning the Semantics of Structured Data Sources</vt:lpstr>
      <vt:lpstr>Motivation</vt:lpstr>
      <vt:lpstr>Map the Source to the Domain Ontology</vt:lpstr>
      <vt:lpstr>Semantic Types</vt:lpstr>
      <vt:lpstr>Relationships</vt:lpstr>
      <vt:lpstr>Semantic Model</vt:lpstr>
      <vt:lpstr>Problem:  How to automate building semantic models for structured sources?</vt:lpstr>
      <vt:lpstr>Thesis Statement</vt:lpstr>
      <vt:lpstr>Outline</vt:lpstr>
      <vt:lpstr>Semi-automatically Building  Semantic Models</vt:lpstr>
      <vt:lpstr>Approach  [Knoblock et al, ESWC 2012]</vt:lpstr>
      <vt:lpstr>Karma</vt:lpstr>
      <vt:lpstr>Example</vt:lpstr>
      <vt:lpstr>Learning Semantic Types [Krishnamurthy et al., ESWC 2015]</vt:lpstr>
      <vt:lpstr>Learning Semantic Types</vt:lpstr>
      <vt:lpstr>Learning Semantic Types</vt:lpstr>
      <vt:lpstr>Learning Semantic Types</vt:lpstr>
      <vt:lpstr>Semantic Labeling Approach</vt:lpstr>
      <vt:lpstr>Construct a Graph</vt:lpstr>
      <vt:lpstr>Construct a Graph</vt:lpstr>
      <vt:lpstr>Inferring the Relationships</vt:lpstr>
      <vt:lpstr>Steiner Tree</vt:lpstr>
      <vt:lpstr>Inferring the Relationships</vt:lpstr>
      <vt:lpstr>Result in Karma</vt:lpstr>
      <vt:lpstr>Refining the Model</vt:lpstr>
      <vt:lpstr>Final Semantic Model</vt:lpstr>
      <vt:lpstr>Evaluation</vt:lpstr>
      <vt:lpstr>Evaluation</vt:lpstr>
      <vt:lpstr>Limitation</vt:lpstr>
      <vt:lpstr>Learning Semantic Models</vt:lpstr>
      <vt:lpstr>Main Idea</vt:lpstr>
      <vt:lpstr>Example</vt:lpstr>
      <vt:lpstr>Example</vt:lpstr>
      <vt:lpstr>Example</vt:lpstr>
      <vt:lpstr>Approach [Taheriyan et al, ISWC 2013, ICSC 2014, JWS 2015]</vt:lpstr>
      <vt:lpstr>Approach</vt:lpstr>
      <vt:lpstr>Approach</vt:lpstr>
      <vt:lpstr>Learn Semantic Types</vt:lpstr>
      <vt:lpstr>Approach</vt:lpstr>
      <vt:lpstr>Build Graph G: Add Known Models</vt:lpstr>
      <vt:lpstr>Build Graph G: Add Known Models</vt:lpstr>
      <vt:lpstr>Build Graph G: Add Semantic Types</vt:lpstr>
      <vt:lpstr>Build Graph G: Add Semantic Types</vt:lpstr>
      <vt:lpstr>Build Graph G: Add Semantic Types</vt:lpstr>
      <vt:lpstr>Build Graph G: Expand with Paths from Ontology</vt:lpstr>
      <vt:lpstr>Approach</vt:lpstr>
      <vt:lpstr>Map Source Attributes to the Graph</vt:lpstr>
      <vt:lpstr>Map Source Attributes to the Graph</vt:lpstr>
      <vt:lpstr>Map Source Attributes to the Graph</vt:lpstr>
      <vt:lpstr>Scalability Issue</vt:lpstr>
      <vt:lpstr>Prune the Mappings</vt:lpstr>
      <vt:lpstr>Approach</vt:lpstr>
      <vt:lpstr>Generate Semantic Models</vt:lpstr>
      <vt:lpstr>Why Coherence is Important?</vt:lpstr>
      <vt:lpstr>Why Coherence is Important?</vt:lpstr>
      <vt:lpstr>Why Coherence is Important?</vt:lpstr>
      <vt:lpstr>Why Coherence is Important?</vt:lpstr>
      <vt:lpstr>Example Mapping</vt:lpstr>
      <vt:lpstr>Steiner Tree</vt:lpstr>
      <vt:lpstr>Final Model in Karma</vt:lpstr>
      <vt:lpstr>Evaluation</vt:lpstr>
      <vt:lpstr>Example</vt:lpstr>
      <vt:lpstr>Experiment 1</vt:lpstr>
      <vt:lpstr>Experiment 1</vt:lpstr>
      <vt:lpstr>Experiment 2</vt:lpstr>
      <vt:lpstr>Experiment 2</vt:lpstr>
      <vt:lpstr>Experiment 2</vt:lpstr>
      <vt:lpstr>Limitation</vt:lpstr>
      <vt:lpstr>Inferring Semantic Relations  from Linked Open Data</vt:lpstr>
      <vt:lpstr>Idea</vt:lpstr>
      <vt:lpstr>Approach [Taheriyan et al, COLD 2015]</vt:lpstr>
      <vt:lpstr>LOD Patterns</vt:lpstr>
      <vt:lpstr>LOD Patterns</vt:lpstr>
      <vt:lpstr>LOD Patterns</vt:lpstr>
      <vt:lpstr>Extracting Patterns</vt:lpstr>
      <vt:lpstr>Evaluation</vt:lpstr>
      <vt:lpstr>Related Work</vt:lpstr>
      <vt:lpstr>Related Work</vt:lpstr>
      <vt:lpstr>Discussion &amp; Future Work</vt:lpstr>
      <vt:lpstr>Discussion</vt:lpstr>
      <vt:lpstr>Future Work</vt:lpstr>
      <vt:lpstr>Backup Slides</vt:lpstr>
      <vt:lpstr>VIVO</vt:lpstr>
      <vt:lpstr>Smithsonian American Art Museum</vt:lpstr>
      <vt:lpstr>DIG</vt:lpstr>
      <vt:lpstr>Related Work</vt:lpstr>
      <vt:lpstr>Related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BigTable: A System for Distributed Structured Storage</dc:title>
  <dc:creator>mohsen</dc:creator>
  <cp:lastModifiedBy>Mohsen Taheriyan</cp:lastModifiedBy>
  <cp:revision>1165</cp:revision>
  <dcterms:modified xsi:type="dcterms:W3CDTF">2015-09-30T16:51:31Z</dcterms:modified>
</cp:coreProperties>
</file>